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31"/>
  </p:notesMasterIdLst>
  <p:handoutMasterIdLst>
    <p:handoutMasterId r:id="rId32"/>
  </p:handoutMasterIdLst>
  <p:sldIdLst>
    <p:sldId id="511" r:id="rId3"/>
    <p:sldId id="719" r:id="rId4"/>
    <p:sldId id="713" r:id="rId5"/>
    <p:sldId id="702" r:id="rId6"/>
    <p:sldId id="703" r:id="rId7"/>
    <p:sldId id="704" r:id="rId8"/>
    <p:sldId id="705" r:id="rId9"/>
    <p:sldId id="706" r:id="rId10"/>
    <p:sldId id="707" r:id="rId11"/>
    <p:sldId id="716" r:id="rId12"/>
    <p:sldId id="717" r:id="rId13"/>
    <p:sldId id="714" r:id="rId14"/>
    <p:sldId id="715" r:id="rId15"/>
    <p:sldId id="708" r:id="rId16"/>
    <p:sldId id="718" r:id="rId17"/>
    <p:sldId id="709" r:id="rId18"/>
    <p:sldId id="710" r:id="rId19"/>
    <p:sldId id="721" r:id="rId20"/>
    <p:sldId id="711" r:id="rId21"/>
    <p:sldId id="712" r:id="rId22"/>
    <p:sldId id="720" r:id="rId23"/>
    <p:sldId id="722" r:id="rId24"/>
    <p:sldId id="430" r:id="rId25"/>
    <p:sldId id="493" r:id="rId26"/>
    <p:sldId id="437" r:id="rId27"/>
    <p:sldId id="494" r:id="rId28"/>
    <p:sldId id="495" r:id="rId29"/>
    <p:sldId id="447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C0"/>
    <a:srgbClr val="9BBB59"/>
    <a:srgbClr val="DAEFC3"/>
    <a:srgbClr val="C4E59F"/>
    <a:srgbClr val="CCECFF"/>
    <a:srgbClr val="9900FF"/>
    <a:srgbClr val="0000FF"/>
    <a:srgbClr val="FFFFFF"/>
    <a:srgbClr val="66FFFF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9" autoAdjust="0"/>
    <p:restoredTop sz="94411" autoAdjust="0"/>
  </p:normalViewPr>
  <p:slideViewPr>
    <p:cSldViewPr>
      <p:cViewPr varScale="1">
        <p:scale>
          <a:sx n="82" d="100"/>
          <a:sy n="82" d="100"/>
        </p:scale>
        <p:origin x="44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2019-Oct-04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04/10/2019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480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2D0C8-A658-4F29-8CA9-46F97443A0DF}" type="datetimeFigureOut">
              <a:rPr lang="en-US" smtClean="0"/>
              <a:t>2019-Oct-07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90355-E0DF-46C0-AE02-520ABCBC6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2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October 11,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CBETA: a </a:t>
            </a:r>
            <a:r>
              <a:rPr lang="en-US"/>
              <a:t>4-pass superconducting </a:t>
            </a:r>
            <a:r>
              <a:rPr lang="en-US" dirty="0"/>
              <a:t>ERL with combined permanent magnet return arc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Fixed-Field Return Arc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35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76C3A-9A2A-4C61-9E88-A9F1E21A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852"/>
          <a:stretch/>
        </p:blipFill>
        <p:spPr>
          <a:xfrm>
            <a:off x="0" y="1127337"/>
            <a:ext cx="9144000" cy="5181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2A89F-87B4-4A37-B2FB-B8B408201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/>
              <a:t>Main Linac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2F99-3119-4AD5-BADC-E4FAC334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4A96-3F49-4E65-A8BE-ABCCF491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4150C-6E76-47D0-A67A-2C32FC0CA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86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92AE4-2508-417C-BAA7-C7644C82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Possible Halo after Injector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A848F1-1503-4819-86CE-07E63A51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0200"/>
            <a:ext cx="51005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B395-2D09-4280-9456-0F14ECC1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57D93-6B72-4FD0-A744-BC4D01EF3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2595B-2FAB-4679-87FD-568834C60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4E5EAA-2128-41A4-9FC3-6F0D3625F04E}"/>
              </a:ext>
            </a:extLst>
          </p:cNvPr>
          <p:cNvSpPr txBox="1"/>
          <p:nvPr/>
        </p:nvSpPr>
        <p:spPr>
          <a:xfrm>
            <a:off x="5724128" y="1700808"/>
            <a:ext cx="3347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3×10</a:t>
            </a:r>
            <a:r>
              <a:rPr lang="en-GB" baseline="30000"/>
              <a:t>-4</a:t>
            </a:r>
            <a:r>
              <a:rPr lang="en-GB"/>
              <a:t> relative intensity</a:t>
            </a:r>
          </a:p>
          <a:p>
            <a:r>
              <a:rPr lang="en-GB"/>
              <a:t>~100x beam core area</a:t>
            </a:r>
          </a:p>
          <a:p>
            <a:r>
              <a:rPr lang="en-GB"/>
              <a:t>About 3% of total charge</a:t>
            </a:r>
          </a:p>
          <a:p>
            <a:endParaRPr lang="en-GB"/>
          </a:p>
          <a:p>
            <a:r>
              <a:rPr lang="en-GB"/>
              <a:t>Probably from photocathode</a:t>
            </a:r>
          </a:p>
          <a:p>
            <a:endParaRPr lang="en-GB"/>
          </a:p>
          <a:p>
            <a:r>
              <a:rPr lang="en-GB"/>
              <a:t>(April 17, 2019)</a:t>
            </a:r>
          </a:p>
          <a:p>
            <a:endParaRPr lang="en-GB"/>
          </a:p>
          <a:p>
            <a:r>
              <a:rPr lang="en-GB"/>
              <a:t>Selectively-activated photocathode has been used before at Cornell to suppress this sort of thing</a:t>
            </a:r>
          </a:p>
          <a:p>
            <a:endParaRPr lang="en-GB"/>
          </a:p>
          <a:p>
            <a:r>
              <a:rPr lang="en-GB"/>
              <a:t>Collimators in the injector are possible but harder due to high beam powers</a:t>
            </a:r>
          </a:p>
        </p:txBody>
      </p:sp>
    </p:spTree>
    <p:extLst>
      <p:ext uri="{BB962C8B-B14F-4D97-AF65-F5344CB8AC3E}">
        <p14:creationId xmlns:p14="http://schemas.microsoft.com/office/powerpoint/2010/main" val="2143565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FC22FD-222B-4D64-8166-80390CE98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9674D-7699-4FAD-8CDD-19DE1DA5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FACC-D2C5-4798-B827-9359F7A9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84E58-D156-40C0-9089-6D263FDE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38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3CF4-AE14-4F85-8968-C893BF8C6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Commissioning results: orbit correction in fixed-field loop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C38AE-B41E-4A9E-A56A-CACACA54E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113FE-1A38-4493-9A88-88E6F8A31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0C6B5-96FB-4351-9E51-B5F9D5F3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A754C9-5A40-4B11-80B2-5A4C6CFB2620}"/>
              </a:ext>
            </a:extLst>
          </p:cNvPr>
          <p:cNvSpPr txBox="1"/>
          <p:nvPr/>
        </p:nvSpPr>
        <p:spPr>
          <a:xfrm>
            <a:off x="1115616" y="3429000"/>
            <a:ext cx="691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 very first beam through the fixed-field loop on May 7, 2019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E3D33-B16C-4FDD-83E2-A23BFEA91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74282"/>
            <a:ext cx="4745628" cy="2491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1F09B-D06B-42B9-93B9-8BCAFABFE407}"/>
              </a:ext>
            </a:extLst>
          </p:cNvPr>
          <p:cNvSpPr txBox="1"/>
          <p:nvPr/>
        </p:nvSpPr>
        <p:spPr>
          <a:xfrm>
            <a:off x="5853420" y="4593176"/>
            <a:ext cx="2602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Corrected beam</a:t>
            </a:r>
          </a:p>
          <a:p>
            <a:r>
              <a:rPr lang="en-GB"/>
              <a:t>(June 12, 2019)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8619C-6004-474B-A3AD-C328BE30D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12" y="1611841"/>
            <a:ext cx="6704776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2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77A1-BF8E-4E31-B5BE-2961E006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Cell Tunes in Beam Energy Scan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BEE86B-0C36-475E-B130-6534C1ADC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49" y="2157834"/>
            <a:ext cx="4608512" cy="3453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ECFF7-EA3A-4ADB-AFAF-237AE9D3D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37A0A-45F4-48CC-A20C-CDAF02A3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4624-A4ED-4B68-9AB7-45760EA0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1BD8D9-B1C2-4053-BBBB-2C9DDF059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70" y="2157833"/>
            <a:ext cx="4602029" cy="3453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F9EB9D-38FE-46FB-92C3-31B5E22587EC}"/>
              </a:ext>
            </a:extLst>
          </p:cNvPr>
          <p:cNvSpPr txBox="1"/>
          <p:nvPr/>
        </p:nvSpPr>
        <p:spPr>
          <a:xfrm>
            <a:off x="1392651" y="158177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arcs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360FAC-AD4D-425A-B021-A2776C998970}"/>
              </a:ext>
            </a:extLst>
          </p:cNvPr>
          <p:cNvSpPr txBox="1"/>
          <p:nvPr/>
        </p:nvSpPr>
        <p:spPr>
          <a:xfrm>
            <a:off x="6002153" y="158177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Fixed-field straight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8D9CCB-0DC3-4E9A-93EF-E5A41A02BCC2}"/>
              </a:ext>
            </a:extLst>
          </p:cNvPr>
          <p:cNvSpPr txBox="1"/>
          <p:nvPr/>
        </p:nvSpPr>
        <p:spPr>
          <a:xfrm>
            <a:off x="3599892" y="579597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(June 12,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3003-DF9E-428E-B7C6-DF391A4D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Higher Current Test / Radiation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3A705-588C-4BCF-A2E1-0F305E250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3"/>
          <a:stretch/>
        </p:blipFill>
        <p:spPr>
          <a:xfrm>
            <a:off x="288032" y="3974683"/>
            <a:ext cx="4656291" cy="22814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5813-1F7D-4BAD-B85D-A1E003D4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DAEA1-0A40-4CEB-91AE-ED7F1411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2210D-B2D5-430A-B517-61900277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A22E1-1B9D-405D-9979-1C9875E8AABE}"/>
              </a:ext>
            </a:extLst>
          </p:cNvPr>
          <p:cNvSpPr txBox="1"/>
          <p:nvPr/>
        </p:nvSpPr>
        <p:spPr>
          <a:xfrm>
            <a:off x="4824536" y="1484784"/>
            <a:ext cx="42119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Using ~3pC bunches</a:t>
            </a:r>
          </a:p>
          <a:p>
            <a:endParaRPr lang="en-GB"/>
          </a:p>
          <a:p>
            <a:r>
              <a:rPr lang="en-GB"/>
              <a:t>Halo just went through</a:t>
            </a:r>
          </a:p>
          <a:p>
            <a:endParaRPr lang="en-GB"/>
          </a:p>
          <a:p>
            <a:r>
              <a:rPr lang="en-GB"/>
              <a:t>Current limited by uninteresting things:</a:t>
            </a:r>
          </a:p>
          <a:p>
            <a:r>
              <a:rPr lang="en-GB"/>
              <a:t>Wrong gun photocathode</a:t>
            </a:r>
          </a:p>
          <a:p>
            <a:r>
              <a:rPr lang="en-GB"/>
              <a:t>Fast EPS not installed (10uA limit)</a:t>
            </a:r>
          </a:p>
          <a:p>
            <a:r>
              <a:rPr lang="en-GB"/>
              <a:t>Gun resistor needs changing</a:t>
            </a:r>
          </a:p>
          <a:p>
            <a:r>
              <a:rPr lang="en-GB"/>
              <a:t>External radiation monitors (70uA limit)</a:t>
            </a:r>
          </a:p>
          <a:p>
            <a:endParaRPr lang="en-GB"/>
          </a:p>
          <a:p>
            <a:r>
              <a:rPr lang="en-GB"/>
              <a:t>No “physics” current limit seen</a:t>
            </a:r>
          </a:p>
          <a:p>
            <a:endParaRPr lang="en-GB"/>
          </a:p>
          <a:p>
            <a:r>
              <a:rPr lang="en-GB"/>
              <a:t>Extrapolating internal FFA losses gives 70uA*(10000/600) = 1.17mA limit</a:t>
            </a:r>
          </a:p>
          <a:p>
            <a:endParaRPr lang="en-GB"/>
          </a:p>
          <a:p>
            <a:r>
              <a:rPr lang="en-GB"/>
              <a:t>1mA should be fine</a:t>
            </a:r>
          </a:p>
          <a:p>
            <a:r>
              <a:rPr lang="en-GB"/>
              <a:t>Probably 1-10mA CSR limit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12E597-C8BB-4CDB-8BEA-68479E476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50"/>
          <a:stretch/>
        </p:blipFill>
        <p:spPr>
          <a:xfrm>
            <a:off x="802010" y="1227746"/>
            <a:ext cx="3672408" cy="263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8C49-8226-44B8-A1FE-9E03EB48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Dispersion, R</a:t>
            </a:r>
            <a:r>
              <a:rPr lang="en-GB" baseline="-25000"/>
              <a:t>56</a:t>
            </a:r>
            <a:r>
              <a:rPr lang="en-GB"/>
              <a:t> correction 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6B7F-BECE-408D-AD9C-B9751C8F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0A119-F31E-4D5C-8B05-6B48621F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0BBAE-E1A5-485C-B22B-4D2EAA37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pic>
        <p:nvPicPr>
          <p:cNvPr id="7" name="stable_D2-1_beam">
            <a:hlinkClick r:id="" action="ppaction://media"/>
            <a:extLst>
              <a:ext uri="{FF2B5EF4-FFF2-40B4-BE49-F238E27FC236}">
                <a16:creationId xmlns:a16="http://schemas.microsoft.com/office/drawing/2014/main" id="{CEC38004-A39A-4341-9C0E-80831A8E0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16832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4DFE73-993E-40F2-8E03-14739648314C}"/>
              </a:ext>
            </a:extLst>
          </p:cNvPr>
          <p:cNvSpPr txBox="1"/>
          <p:nvPr/>
        </p:nvSpPr>
        <p:spPr>
          <a:xfrm>
            <a:off x="539552" y="1417638"/>
            <a:ext cx="8028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Beam entering the dump line is steady, free of RF energy jitter (July 13, 2019)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9A49-C642-4152-9874-004C0C4A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Energy Recovery Efficiency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7CDDF-C6F7-4B3A-AB19-C8B6484D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A87A0-FA4E-47C9-B822-7DA638873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2437-7C6F-4FCB-8CA3-8BDF2439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18</a:t>
            </a:fld>
            <a:endParaRPr lang="en-GB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75EE64-30E9-4603-B746-32CF173C171B}"/>
              </a:ext>
            </a:extLst>
          </p:cNvPr>
          <p:cNvSpPr txBox="1">
            <a:spLocks/>
          </p:cNvSpPr>
          <p:nvPr/>
        </p:nvSpPr>
        <p:spPr bwMode="auto">
          <a:xfrm>
            <a:off x="246648" y="1622090"/>
            <a:ext cx="2496553" cy="385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99.6 ± 0.1%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Average current increased to 8 </a:t>
            </a:r>
            <a:r>
              <a:rPr lang="en-US" sz="2100" kern="0" dirty="0" err="1">
                <a:solidFill>
                  <a:srgbClr val="000000"/>
                </a:solidFill>
                <a:latin typeface="Arial"/>
                <a:cs typeface="Arial"/>
              </a:rPr>
              <a:t>μA</a:t>
            </a: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b="1" kern="0" dirty="0">
                <a:solidFill>
                  <a:srgbClr val="000000"/>
                </a:solidFill>
                <a:latin typeface="Arial"/>
                <a:cs typeface="Arial"/>
              </a:rPr>
              <a:t>Beam loading </a:t>
            </a: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for each cavity shown on the 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20FAE-0BD1-499C-BD6A-80D1479D1D2F}"/>
              </a:ext>
            </a:extLst>
          </p:cNvPr>
          <p:cNvSpPr txBox="1"/>
          <p:nvPr/>
        </p:nvSpPr>
        <p:spPr>
          <a:xfrm>
            <a:off x="4172272" y="1693130"/>
            <a:ext cx="378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-•- ER </a:t>
            </a:r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en-US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-•- Non-ER 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8786A9C-7DCC-49C2-934E-3C21C78A0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818" y="2139273"/>
            <a:ext cx="6172003" cy="3040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C15C89-A121-403A-A984-EEA38143AEC8}"/>
              </a:ext>
            </a:extLst>
          </p:cNvPr>
          <p:cNvSpPr txBox="1"/>
          <p:nvPr/>
        </p:nvSpPr>
        <p:spPr>
          <a:xfrm rot="16200000">
            <a:off x="2137063" y="2650930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E7CAE-5A6B-44D7-9E5F-4AB084110EE8}"/>
              </a:ext>
            </a:extLst>
          </p:cNvPr>
          <p:cNvSpPr txBox="1"/>
          <p:nvPr/>
        </p:nvSpPr>
        <p:spPr>
          <a:xfrm rot="16200000">
            <a:off x="2137064" y="4117776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5E720-3790-43BF-B5C4-112A329E769A}"/>
              </a:ext>
            </a:extLst>
          </p:cNvPr>
          <p:cNvSpPr txBox="1"/>
          <p:nvPr/>
        </p:nvSpPr>
        <p:spPr>
          <a:xfrm>
            <a:off x="3412470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AC04DF-9BCB-49B2-856D-6A6BDB6E5234}"/>
              </a:ext>
            </a:extLst>
          </p:cNvPr>
          <p:cNvSpPr txBox="1"/>
          <p:nvPr/>
        </p:nvSpPr>
        <p:spPr>
          <a:xfrm>
            <a:off x="5478663" y="498666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B854D-EFD4-40B9-BC54-B81595B133CC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1675638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BFEC4C-88F6-4F3F-8FB6-0EA23769AE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5EFFC-4F4F-424E-96D7-F759D6F7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36096" cy="764704"/>
          </a:xfrm>
          <a:solidFill>
            <a:schemeClr val="bg1"/>
          </a:solidFill>
        </p:spPr>
        <p:txBody>
          <a:bodyPr/>
          <a:lstStyle/>
          <a:p>
            <a:r>
              <a:rPr lang="en-GB"/>
              <a:t>Next: 4-turn operation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08BAD-2AAA-4CA3-92E5-405BC8A12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80207"/>
            <a:ext cx="4211960" cy="588553"/>
          </a:xfrm>
          <a:solidFill>
            <a:schemeClr val="bg1"/>
          </a:solidFill>
        </p:spPr>
        <p:txBody>
          <a:bodyPr/>
          <a:lstStyle/>
          <a:p>
            <a:r>
              <a:rPr lang="en-GB" sz="2800"/>
              <a:t>Beam on ~mid-October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DEFB9-84B9-4CFA-8EFA-AC43BA3A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FECB2-38B3-48A0-8E3C-1A76667DC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D24B-6DAC-4ADE-822D-2EC3F62C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57C35C-6CA0-4F16-9C18-80B20CD5B162}"/>
              </a:ext>
            </a:extLst>
          </p:cNvPr>
          <p:cNvSpPr txBox="1">
            <a:spLocks/>
          </p:cNvSpPr>
          <p:nvPr/>
        </p:nvSpPr>
        <p:spPr bwMode="auto">
          <a:xfrm>
            <a:off x="6228184" y="5258771"/>
            <a:ext cx="3059391" cy="15992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Other splitter lines have been installed during summer shutdown</a:t>
            </a:r>
          </a:p>
        </p:txBody>
      </p:sp>
    </p:spTree>
    <p:extLst>
      <p:ext uri="{BB962C8B-B14F-4D97-AF65-F5344CB8AC3E}">
        <p14:creationId xmlns:p14="http://schemas.microsoft.com/office/powerpoint/2010/main" val="256176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3D7F69-83A4-407C-96E3-CB703EB383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75" y="2215755"/>
            <a:ext cx="8685604" cy="488565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FE7-6C68-413D-B7D0-BE4D87B17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0075-E8F2-48E8-9B23-A0F46D4C3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09333-5B7B-4251-8112-2D440BF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A86DF-D9BB-4E81-8F12-BE231F42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6016" y="116632"/>
            <a:ext cx="3960440" cy="21403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0BC04C-A620-4B0C-8644-1B88161D8927}"/>
              </a:ext>
            </a:extLst>
          </p:cNvPr>
          <p:cNvSpPr txBox="1"/>
          <p:nvPr/>
        </p:nvSpPr>
        <p:spPr>
          <a:xfrm>
            <a:off x="719572" y="1556792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is a 1.3GHz SCRF module with six 5-cell cavities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26599B-89CF-4591-95B6-6760E2388216}"/>
              </a:ext>
            </a:extLst>
          </p:cNvPr>
          <p:cNvSpPr txBox="1"/>
          <p:nvPr/>
        </p:nvSpPr>
        <p:spPr>
          <a:xfrm>
            <a:off x="4644008" y="2331539"/>
            <a:ext cx="10422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±36MeV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BEAC6-99FD-4AF4-97AF-5CFB0B4EC58C}"/>
              </a:ext>
            </a:extLst>
          </p:cNvPr>
          <p:cNvSpPr txBox="1"/>
          <p:nvPr/>
        </p:nvSpPr>
        <p:spPr>
          <a:xfrm>
            <a:off x="102866" y="337565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BB99B-8CC4-4AE1-9B99-1038039E7555}"/>
              </a:ext>
            </a:extLst>
          </p:cNvPr>
          <p:cNvSpPr txBox="1"/>
          <p:nvPr/>
        </p:nvSpPr>
        <p:spPr>
          <a:xfrm>
            <a:off x="8282757" y="3284984"/>
            <a:ext cx="7873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6MeV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3ABC1A-14DD-40F3-BF2B-DC93F0A1A92F}"/>
              </a:ext>
            </a:extLst>
          </p:cNvPr>
          <p:cNvSpPr txBox="1"/>
          <p:nvPr/>
        </p:nvSpPr>
        <p:spPr>
          <a:xfrm>
            <a:off x="7164288" y="5363924"/>
            <a:ext cx="1377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42-150MeV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E84A4-68B3-4475-8ED7-50493F292B94}"/>
              </a:ext>
            </a:extLst>
          </p:cNvPr>
          <p:cNvSpPr txBox="1"/>
          <p:nvPr/>
        </p:nvSpPr>
        <p:spPr>
          <a:xfrm>
            <a:off x="6372200" y="4206163"/>
            <a:ext cx="21167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42,78,114,150MeV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5811145-F856-4EEF-A50D-9285602E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72" y="476672"/>
            <a:ext cx="3312367" cy="594295"/>
          </a:xfrm>
        </p:spPr>
        <p:txBody>
          <a:bodyPr/>
          <a:lstStyle/>
          <a:p>
            <a:r>
              <a:rPr lang="en-GB"/>
              <a:t>Layout &amp; Parameters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6526A-FF10-4898-9DD4-86C6A5022C6A}"/>
              </a:ext>
            </a:extLst>
          </p:cNvPr>
          <p:cNvSpPr txBox="1"/>
          <p:nvPr/>
        </p:nvSpPr>
        <p:spPr>
          <a:xfrm>
            <a:off x="-43497" y="238249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D98ED-2A4A-48CD-8557-7FC532A04526}"/>
              </a:ext>
            </a:extLst>
          </p:cNvPr>
          <p:cNvSpPr txBox="1"/>
          <p:nvPr/>
        </p:nvSpPr>
        <p:spPr>
          <a:xfrm>
            <a:off x="-67668" y="299363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Injector cryomodule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02B35-E220-4E33-9C9C-F72C96A17B82}"/>
              </a:ext>
            </a:extLst>
          </p:cNvPr>
          <p:cNvSpPr txBox="1"/>
          <p:nvPr/>
        </p:nvSpPr>
        <p:spPr>
          <a:xfrm>
            <a:off x="3961616" y="2718175"/>
            <a:ext cx="258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Main linac cryomodule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B84128-B69E-41C6-9BB4-6DA359EAB098}"/>
              </a:ext>
            </a:extLst>
          </p:cNvPr>
          <p:cNvSpPr txBox="1"/>
          <p:nvPr/>
        </p:nvSpPr>
        <p:spPr>
          <a:xfrm>
            <a:off x="8284044" y="2347306"/>
            <a:ext cx="78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Beam stop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76F49-5989-4C6E-B867-E4CEC61A89F9}"/>
              </a:ext>
            </a:extLst>
          </p:cNvPr>
          <p:cNvSpPr txBox="1"/>
          <p:nvPr/>
        </p:nvSpPr>
        <p:spPr>
          <a:xfrm>
            <a:off x="4418348" y="3568209"/>
            <a:ext cx="139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Diagnostic 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9F53C3-B6FF-4A9B-A511-DBEB5ED51C4E}"/>
              </a:ext>
            </a:extLst>
          </p:cNvPr>
          <p:cNvSpPr txBox="1"/>
          <p:nvPr/>
        </p:nvSpPr>
        <p:spPr>
          <a:xfrm>
            <a:off x="6822723" y="3853142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455C2-B661-4B90-B275-E3790D562EA2}"/>
              </a:ext>
            </a:extLst>
          </p:cNvPr>
          <p:cNvSpPr txBox="1"/>
          <p:nvPr/>
        </p:nvSpPr>
        <p:spPr>
          <a:xfrm>
            <a:off x="1948682" y="3771519"/>
            <a:ext cx="121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Splitter 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A2D111-BF7E-45A5-B482-4815621CAE83}"/>
              </a:ext>
            </a:extLst>
          </p:cNvPr>
          <p:cNvSpPr txBox="1"/>
          <p:nvPr/>
        </p:nvSpPr>
        <p:spPr>
          <a:xfrm>
            <a:off x="8172400" y="4774321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B74DA3-399C-4292-9AEC-043AF60E8A87}"/>
              </a:ext>
            </a:extLst>
          </p:cNvPr>
          <p:cNvSpPr txBox="1"/>
          <p:nvPr/>
        </p:nvSpPr>
        <p:spPr>
          <a:xfrm>
            <a:off x="923947" y="4937457"/>
            <a:ext cx="76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Arc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B01F81-935D-4B9E-8CA5-23D926D44C68}"/>
              </a:ext>
            </a:extLst>
          </p:cNvPr>
          <p:cNvSpPr txBox="1"/>
          <p:nvPr/>
        </p:nvSpPr>
        <p:spPr>
          <a:xfrm>
            <a:off x="1606765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AD149-A462-4E0D-BCD0-7418AB973432}"/>
              </a:ext>
            </a:extLst>
          </p:cNvPr>
          <p:cNvSpPr txBox="1"/>
          <p:nvPr/>
        </p:nvSpPr>
        <p:spPr>
          <a:xfrm>
            <a:off x="6822723" y="5766747"/>
            <a:ext cx="142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Transition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898CC7-D889-43B7-8A38-591EFD709CF1}"/>
              </a:ext>
            </a:extLst>
          </p:cNvPr>
          <p:cNvSpPr txBox="1"/>
          <p:nvPr/>
        </p:nvSpPr>
        <p:spPr>
          <a:xfrm>
            <a:off x="4584043" y="5766747"/>
            <a:ext cx="1063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Straight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6DEB62-5107-4470-B5A8-667948F21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58" y="4653136"/>
            <a:ext cx="2276412" cy="83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8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5D238-0825-41A4-894E-4A737EEDE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Future: CBETA Facility?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23B29-7357-45E0-8D25-F18E3373D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929C-B71F-41F4-A072-10D43C85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AA09A-A5D0-4543-95D5-119309BE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149E9-8A0F-4177-9DD7-71F890487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099"/>
            <a:ext cx="9144000" cy="4034117"/>
          </a:xfrm>
          <a:prstGeom prst="rect">
            <a:avLst/>
          </a:prstGeom>
        </p:spPr>
      </p:pic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F1E71E97-844B-4C6A-A9D2-DE0DC85EA697}"/>
              </a:ext>
            </a:extLst>
          </p:cNvPr>
          <p:cNvSpPr/>
          <p:nvPr/>
        </p:nvSpPr>
        <p:spPr>
          <a:xfrm>
            <a:off x="2339752" y="3139981"/>
            <a:ext cx="5157811" cy="15851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85B3AE-E4D0-413B-A4BF-8E16880047FE}"/>
              </a:ext>
            </a:extLst>
          </p:cNvPr>
          <p:cNvSpPr/>
          <p:nvPr/>
        </p:nvSpPr>
        <p:spPr>
          <a:xfrm>
            <a:off x="3851920" y="335532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1920B5-BD1B-4931-8E52-49EEA0ACD7CD}"/>
              </a:ext>
            </a:extLst>
          </p:cNvPr>
          <p:cNvSpPr/>
          <p:nvPr/>
        </p:nvSpPr>
        <p:spPr>
          <a:xfrm>
            <a:off x="3860237" y="3715363"/>
            <a:ext cx="2304256" cy="2160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ERL experiment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27C984-F8C5-489F-9E96-9BB5C2F4236B}"/>
              </a:ext>
            </a:extLst>
          </p:cNvPr>
          <p:cNvSpPr/>
          <p:nvPr/>
        </p:nvSpPr>
        <p:spPr>
          <a:xfrm>
            <a:off x="4644007" y="4093363"/>
            <a:ext cx="1520485" cy="2160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RLA experiment</a:t>
            </a: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2D3CA9-18ED-4B5E-9B87-F67B272EB375}"/>
              </a:ext>
            </a:extLst>
          </p:cNvPr>
          <p:cNvGrpSpPr/>
          <p:nvPr/>
        </p:nvGrpSpPr>
        <p:grpSpPr>
          <a:xfrm>
            <a:off x="7596336" y="2109416"/>
            <a:ext cx="720080" cy="205800"/>
            <a:chOff x="7596336" y="2255101"/>
            <a:chExt cx="720080" cy="2058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756E1F-20DC-416B-9994-D1F7AD46913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167F1B-1B97-4785-B6A6-C7B297664C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20D78C-8283-4619-88B7-59AD8BC69B4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73C7784-B92C-4B9F-B8A3-C9A7B5488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F1CB0B5-7059-48B4-B7F2-9E37681D526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6574C5-EB44-4CFF-8CF2-5D6D777C074D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2D2BE2-AF39-4D60-B0D1-776E109320D3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FB7E4-EBDE-4EA4-9675-745AA82827D7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9D9FFC4-630D-499D-934F-430B3674EB8A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E4DE03-95F3-4C96-AC34-DD9CE0F529F9}"/>
              </a:ext>
            </a:extLst>
          </p:cNvPr>
          <p:cNvGrpSpPr/>
          <p:nvPr/>
        </p:nvGrpSpPr>
        <p:grpSpPr>
          <a:xfrm>
            <a:off x="7596336" y="2059179"/>
            <a:ext cx="1440160" cy="1866575"/>
            <a:chOff x="7596336" y="2204864"/>
            <a:chExt cx="1440160" cy="1866575"/>
          </a:xfrm>
        </p:grpSpPr>
        <p:sp>
          <p:nvSpPr>
            <p:cNvPr id="14" name="Block Arc 13">
              <a:extLst>
                <a:ext uri="{FF2B5EF4-FFF2-40B4-BE49-F238E27FC236}">
                  <a16:creationId xmlns:a16="http://schemas.microsoft.com/office/drawing/2014/main" id="{A6E5F4CE-BCDA-4073-90D4-4D6A1A9C5A41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A467EE18-256F-475E-8315-9408A7414F2B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E9F740C-7909-48E4-BA6D-DDC4C24C9ECB}"/>
                </a:ext>
              </a:extLst>
            </p:cNvPr>
            <p:cNvCxnSpPr>
              <a:cxnSpLocks/>
              <a:stCxn id="15" idx="1"/>
              <a:endCxn id="14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125E671-2975-4147-ABF7-91BCE6CDD134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A0F5193B-C0FC-4112-8269-4B77350A4032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0F96CE-386D-41FD-B113-7E08CD62A12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707B375-F3B0-4972-B715-BA775DF6E21F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6C397FB-AA04-4742-89B6-79AF67F84886}"/>
              </a:ext>
            </a:extLst>
          </p:cNvPr>
          <p:cNvCxnSpPr>
            <a:cxnSpLocks/>
            <a:stCxn id="10" idx="3"/>
            <a:endCxn id="58" idx="1"/>
          </p:cNvCxnSpPr>
          <p:nvPr/>
        </p:nvCxnSpPr>
        <p:spPr>
          <a:xfrm>
            <a:off x="6156176" y="3463335"/>
            <a:ext cx="559361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BEC7EBF-350C-4865-B0EB-37A7BBA89327}"/>
              </a:ext>
            </a:extLst>
          </p:cNvPr>
          <p:cNvCxnSpPr>
            <a:cxnSpLocks/>
            <a:stCxn id="11" idx="3"/>
            <a:endCxn id="58" idx="2"/>
          </p:cNvCxnSpPr>
          <p:nvPr/>
        </p:nvCxnSpPr>
        <p:spPr>
          <a:xfrm>
            <a:off x="6164493" y="3823375"/>
            <a:ext cx="477227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DAEA6AF-733E-4CE5-BB17-A5D1AD41A49B}"/>
              </a:ext>
            </a:extLst>
          </p:cNvPr>
          <p:cNvCxnSpPr>
            <a:cxnSpLocks/>
            <a:stCxn id="12" idx="3"/>
            <a:endCxn id="58" idx="3"/>
          </p:cNvCxnSpPr>
          <p:nvPr/>
        </p:nvCxnSpPr>
        <p:spPr>
          <a:xfrm flipV="1">
            <a:off x="6164492" y="4005175"/>
            <a:ext cx="551045" cy="196200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67915BE-5072-44D7-9D62-4941E4231191}"/>
              </a:ext>
            </a:extLst>
          </p:cNvPr>
          <p:cNvGrpSpPr/>
          <p:nvPr/>
        </p:nvGrpSpPr>
        <p:grpSpPr>
          <a:xfrm>
            <a:off x="6641720" y="3574936"/>
            <a:ext cx="1679279" cy="504056"/>
            <a:chOff x="6641720" y="3720621"/>
            <a:chExt cx="1679279" cy="50405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C04C4F-BE86-420C-95FB-449C08AEDCB1}"/>
                </a:ext>
              </a:extLst>
            </p:cNvPr>
            <p:cNvCxnSpPr>
              <a:cxnSpLocks/>
              <a:stCxn id="58" idx="6"/>
              <a:endCxn id="14" idx="1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515CC6-809A-4A23-B4A0-82D2D7270D2B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119BFFB-514C-45F3-BED5-A2C3D43A8B0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7F39C4E-BF89-4D6D-BC22-086425AA762B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5CD34C5-063C-4961-A954-AD6EA43CBEC7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825769A-0BF1-491A-99DB-A76B9187D311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86A65D80-2CE7-4E27-A12A-44A965F682DB}"/>
              </a:ext>
            </a:extLst>
          </p:cNvPr>
          <p:cNvSpPr/>
          <p:nvPr/>
        </p:nvSpPr>
        <p:spPr>
          <a:xfrm>
            <a:off x="877670" y="2026015"/>
            <a:ext cx="1303666" cy="265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7150DD5-140C-4A88-BED5-DDA540CEED92}"/>
              </a:ext>
            </a:extLst>
          </p:cNvPr>
          <p:cNvGrpSpPr/>
          <p:nvPr/>
        </p:nvGrpSpPr>
        <p:grpSpPr>
          <a:xfrm rot="10800000">
            <a:off x="841642" y="2059179"/>
            <a:ext cx="1440160" cy="1866575"/>
            <a:chOff x="7596336" y="2204864"/>
            <a:chExt cx="1440160" cy="1866575"/>
          </a:xfrm>
        </p:grpSpPr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C13CA8CE-D804-4553-BCAF-911F32FF7297}"/>
                </a:ext>
              </a:extLst>
            </p:cNvPr>
            <p:cNvSpPr/>
            <p:nvPr/>
          </p:nvSpPr>
          <p:spPr>
            <a:xfrm rot="10800000">
              <a:off x="7596336" y="2631279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2D8869E9-AD4D-4B31-8E39-8B6BC998D340}"/>
                </a:ext>
              </a:extLst>
            </p:cNvPr>
            <p:cNvSpPr/>
            <p:nvPr/>
          </p:nvSpPr>
          <p:spPr>
            <a:xfrm rot="5400000">
              <a:off x="7596336" y="2204864"/>
              <a:ext cx="1440160" cy="1440160"/>
            </a:xfrm>
            <a:prstGeom prst="blockArc">
              <a:avLst>
                <a:gd name="adj1" fmla="val 10800000"/>
                <a:gd name="adj2" fmla="val 16174644"/>
                <a:gd name="adj3" fmla="val 1371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1F7BD8-47BE-43F3-93A5-638E1E32B2B0}"/>
                </a:ext>
              </a:extLst>
            </p:cNvPr>
            <p:cNvCxnSpPr>
              <a:cxnSpLocks/>
              <a:stCxn id="76" idx="1"/>
              <a:endCxn id="75" idx="0"/>
            </p:cNvCxnSpPr>
            <p:nvPr/>
          </p:nvCxnSpPr>
          <p:spPr>
            <a:xfrm>
              <a:off x="8937706" y="2920361"/>
              <a:ext cx="17" cy="430998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A302A22-9860-4E89-9F36-6D86ADB87B1D}"/>
                </a:ext>
              </a:extLst>
            </p:cNvPr>
            <p:cNvGrpSpPr/>
            <p:nvPr/>
          </p:nvGrpSpPr>
          <p:grpSpPr>
            <a:xfrm>
              <a:off x="8846653" y="2987608"/>
              <a:ext cx="187558" cy="298058"/>
              <a:chOff x="7236293" y="3505768"/>
              <a:chExt cx="187558" cy="29805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7594251-FCC1-4F44-9683-3CA9105BDC75}"/>
                  </a:ext>
                </a:extLst>
              </p:cNvPr>
              <p:cNvSpPr/>
              <p:nvPr/>
            </p:nvSpPr>
            <p:spPr>
              <a:xfrm rot="5400000">
                <a:off x="7303880" y="368385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7D9BB75-F5C1-4D47-92FF-8B190B4A2234}"/>
                  </a:ext>
                </a:extLst>
              </p:cNvPr>
              <p:cNvSpPr/>
              <p:nvPr/>
            </p:nvSpPr>
            <p:spPr>
              <a:xfrm rot="5400000">
                <a:off x="7275906" y="355949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2311444-D839-4EEC-BA1E-7281E66C0F6A}"/>
                  </a:ext>
                </a:extLst>
              </p:cNvPr>
              <p:cNvSpPr/>
              <p:nvPr/>
            </p:nvSpPr>
            <p:spPr>
              <a:xfrm rot="5400000">
                <a:off x="7303879" y="343818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CB6F0B2-A894-4B44-AE56-8073B26F011D}"/>
              </a:ext>
            </a:extLst>
          </p:cNvPr>
          <p:cNvGrpSpPr/>
          <p:nvPr/>
        </p:nvGrpSpPr>
        <p:grpSpPr>
          <a:xfrm flipH="1">
            <a:off x="1561802" y="2109401"/>
            <a:ext cx="720000" cy="181625"/>
            <a:chOff x="7596336" y="2255101"/>
            <a:chExt cx="720080" cy="2058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35CBC57-2D30-4880-BA5D-0ECADB47A57D}"/>
                </a:ext>
              </a:extLst>
            </p:cNvPr>
            <p:cNvCxnSpPr>
              <a:cxnSpLocks/>
            </p:cNvCxnSpPr>
            <p:nvPr/>
          </p:nvCxnSpPr>
          <p:spPr>
            <a:xfrm>
              <a:off x="7596336" y="2420888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717E654-D005-4FD1-8988-6E2CA36CDC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0352" y="2360172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759F61F-5652-4B5E-A0C2-4B4B88316ACE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2360775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FAC4F8A-F5E0-4BDE-96BF-D76AAA9B5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8384" y="2299155"/>
              <a:ext cx="144016" cy="60716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7553484-AF42-496B-8A8E-328C1208409F}"/>
                </a:ext>
              </a:extLst>
            </p:cNvPr>
            <p:cNvCxnSpPr>
              <a:cxnSpLocks/>
            </p:cNvCxnSpPr>
            <p:nvPr/>
          </p:nvCxnSpPr>
          <p:spPr>
            <a:xfrm>
              <a:off x="8172400" y="2296883"/>
              <a:ext cx="144016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79F33A9-1DC4-4D01-BFED-8D6D6402FD91}"/>
                </a:ext>
              </a:extLst>
            </p:cNvPr>
            <p:cNvSpPr/>
            <p:nvPr/>
          </p:nvSpPr>
          <p:spPr>
            <a:xfrm>
              <a:off x="7696813" y="2375242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7E715AB-B12A-4987-A8F6-77F06341A658}"/>
                </a:ext>
              </a:extLst>
            </p:cNvPr>
            <p:cNvSpPr/>
            <p:nvPr/>
          </p:nvSpPr>
          <p:spPr>
            <a:xfrm>
              <a:off x="7840829" y="2315567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696CB0E-3C04-45A2-BBE8-51D6775E1EC5}"/>
                </a:ext>
              </a:extLst>
            </p:cNvPr>
            <p:cNvSpPr/>
            <p:nvPr/>
          </p:nvSpPr>
          <p:spPr>
            <a:xfrm>
              <a:off x="7995058" y="2314776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DE1E526-4D8E-4C40-A315-39C9C19533A8}"/>
                </a:ext>
              </a:extLst>
            </p:cNvPr>
            <p:cNvSpPr/>
            <p:nvPr/>
          </p:nvSpPr>
          <p:spPr>
            <a:xfrm>
              <a:off x="8139074" y="2255101"/>
              <a:ext cx="87078" cy="85659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6FF671D-1B8F-402A-B688-A01F6DC3649B}"/>
              </a:ext>
            </a:extLst>
          </p:cNvPr>
          <p:cNvGrpSpPr/>
          <p:nvPr/>
        </p:nvGrpSpPr>
        <p:grpSpPr>
          <a:xfrm rot="10800000">
            <a:off x="1561722" y="3574936"/>
            <a:ext cx="1679279" cy="504056"/>
            <a:chOff x="6641720" y="3720621"/>
            <a:chExt cx="1679279" cy="50405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B37E0CA-B9C9-4450-81D5-06FA031C054E}"/>
                </a:ext>
              </a:extLst>
            </p:cNvPr>
            <p:cNvCxnSpPr>
              <a:cxnSpLocks/>
              <a:stCxn id="96" idx="6"/>
            </p:cNvCxnSpPr>
            <p:nvPr/>
          </p:nvCxnSpPr>
          <p:spPr>
            <a:xfrm>
              <a:off x="7145776" y="3972649"/>
              <a:ext cx="1175223" cy="0"/>
            </a:xfrm>
            <a:prstGeom prst="lin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5C62F42-504F-4917-B083-EF0F2604D52C}"/>
                </a:ext>
              </a:extLst>
            </p:cNvPr>
            <p:cNvSpPr/>
            <p:nvPr/>
          </p:nvSpPr>
          <p:spPr>
            <a:xfrm>
              <a:off x="6641720" y="3720621"/>
              <a:ext cx="504056" cy="50405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5522F06-FDBC-4B65-8AB8-C8E969433293}"/>
                </a:ext>
              </a:extLst>
            </p:cNvPr>
            <p:cNvGrpSpPr/>
            <p:nvPr/>
          </p:nvGrpSpPr>
          <p:grpSpPr>
            <a:xfrm rot="5400000">
              <a:off x="7732679" y="3819827"/>
              <a:ext cx="187558" cy="298058"/>
              <a:chOff x="8999053" y="3140008"/>
              <a:chExt cx="187558" cy="298058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4B23885-FA9F-44E1-B3D6-0F64D4391EA2}"/>
                  </a:ext>
                </a:extLst>
              </p:cNvPr>
              <p:cNvSpPr/>
              <p:nvPr/>
            </p:nvSpPr>
            <p:spPr>
              <a:xfrm rot="5400000">
                <a:off x="9066640" y="3318097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0D9D9CF-C080-48B6-84BC-E0FD89F50B95}"/>
                  </a:ext>
                </a:extLst>
              </p:cNvPr>
              <p:cNvSpPr/>
              <p:nvPr/>
            </p:nvSpPr>
            <p:spPr>
              <a:xfrm rot="5400000">
                <a:off x="9038666" y="3193736"/>
                <a:ext cx="108335" cy="187555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C7CE73E-9DE8-422C-A92B-24538D3E3F03}"/>
                  </a:ext>
                </a:extLst>
              </p:cNvPr>
              <p:cNvSpPr/>
              <p:nvPr/>
            </p:nvSpPr>
            <p:spPr>
              <a:xfrm rot="5400000">
                <a:off x="9066639" y="3072422"/>
                <a:ext cx="52383" cy="187555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FD150B-9B4B-4483-B025-B0A65ABD83C3}"/>
              </a:ext>
            </a:extLst>
          </p:cNvPr>
          <p:cNvCxnSpPr>
            <a:cxnSpLocks/>
            <a:stCxn id="10" idx="1"/>
            <a:endCxn id="96" idx="3"/>
          </p:cNvCxnSpPr>
          <p:nvPr/>
        </p:nvCxnSpPr>
        <p:spPr>
          <a:xfrm flipH="1">
            <a:off x="3167184" y="3463335"/>
            <a:ext cx="684736" cy="185418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44EBF8A1-F048-4A0D-B176-81C6BA7A13B7}"/>
              </a:ext>
            </a:extLst>
          </p:cNvPr>
          <p:cNvCxnSpPr>
            <a:cxnSpLocks/>
            <a:stCxn id="96" idx="2"/>
            <a:endCxn id="11" idx="1"/>
          </p:cNvCxnSpPr>
          <p:nvPr/>
        </p:nvCxnSpPr>
        <p:spPr>
          <a:xfrm flipV="1">
            <a:off x="3241001" y="3823375"/>
            <a:ext cx="619236" cy="3589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0738C3F-D137-41F8-B871-3EAED014DE7A}"/>
              </a:ext>
            </a:extLst>
          </p:cNvPr>
          <p:cNvCxnSpPr>
            <a:cxnSpLocks/>
            <a:stCxn id="96" idx="1"/>
          </p:cNvCxnSpPr>
          <p:nvPr/>
        </p:nvCxnSpPr>
        <p:spPr>
          <a:xfrm>
            <a:off x="3167184" y="4005175"/>
            <a:ext cx="693053" cy="167854"/>
          </a:xfrm>
          <a:prstGeom prst="lin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C2884B07-00DA-4ADA-8E92-8116B47D3D26}"/>
              </a:ext>
            </a:extLst>
          </p:cNvPr>
          <p:cNvSpPr txBox="1"/>
          <p:nvPr/>
        </p:nvSpPr>
        <p:spPr>
          <a:xfrm>
            <a:off x="7524327" y="615856"/>
            <a:ext cx="1008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Vertical double chicane</a:t>
            </a:r>
            <a:endParaRPr lang="en-US"/>
          </a:p>
        </p:txBody>
      </p: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51BE0A1-8EA2-4CF3-BDDB-8310B27BA943}"/>
              </a:ext>
            </a:extLst>
          </p:cNvPr>
          <p:cNvCxnSpPr>
            <a:cxnSpLocks/>
            <a:stCxn id="114" idx="2"/>
          </p:cNvCxnSpPr>
          <p:nvPr/>
        </p:nvCxnSpPr>
        <p:spPr>
          <a:xfrm flipH="1">
            <a:off x="7975488" y="1539186"/>
            <a:ext cx="52896" cy="570215"/>
          </a:xfrm>
          <a:prstGeom prst="straightConnector1">
            <a:avLst/>
          </a:prstGeom>
          <a:solidFill>
            <a:schemeClr val="accent2"/>
          </a:solidFill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F300FDAC-74B5-4C77-B233-FDEA8B344DCC}"/>
              </a:ext>
            </a:extLst>
          </p:cNvPr>
          <p:cNvSpPr txBox="1"/>
          <p:nvPr/>
        </p:nvSpPr>
        <p:spPr>
          <a:xfrm>
            <a:off x="2466018" y="4355812"/>
            <a:ext cx="3258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User experiments platform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D6A18E0-66A0-4443-BA93-5DECC5574BE3}"/>
              </a:ext>
            </a:extLst>
          </p:cNvPr>
          <p:cNvSpPr txBox="1"/>
          <p:nvPr/>
        </p:nvSpPr>
        <p:spPr>
          <a:xfrm>
            <a:off x="755576" y="5518901"/>
            <a:ext cx="782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89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4439-3ABC-414A-A047-D891F209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Bypass Design (Kirsten Deitrick)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21B903-A39D-4F31-A887-E0534068E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2" y="1146051"/>
            <a:ext cx="8667086" cy="48752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88D3E-230E-4B79-AF41-401E5E6F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D1D78-CA48-41F7-A308-411C152F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2FE-7379-45FC-92B6-50F64C54B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C4A715-C6AA-4767-8E31-BE28863A8C56}"/>
              </a:ext>
            </a:extLst>
          </p:cNvPr>
          <p:cNvSpPr txBox="1"/>
          <p:nvPr/>
        </p:nvSpPr>
        <p:spPr>
          <a:xfrm>
            <a:off x="755576" y="5518901"/>
            <a:ext cx="782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Single-turn mode with reduced CSR and increased current 40+mA, 55MeV</a:t>
            </a:r>
          </a:p>
          <a:p>
            <a:r>
              <a:rPr lang="en-GB"/>
              <a:t>High energy mode with 3 turns in fixed-field arc, 1-10mA, 200MeV</a:t>
            </a:r>
          </a:p>
          <a:p>
            <a:r>
              <a:rPr lang="en-GB"/>
              <a:t>One possible route is for the bypass to follow above the FFA arcs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9ED702-B400-4C17-9D53-A5A75478F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068960"/>
            <a:ext cx="6447976" cy="13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8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425AAC2-ABC8-47E5-90EA-B0F3BB49EA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AD9BD-2D27-4021-A0B0-30226F74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91D48-D411-4863-AAD1-08D4D930C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2269-B139-47EC-AC9C-B9E6819A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856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39715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2"/>
            <a:ext cx="8229600" cy="421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Increased beam current to calculate transmission using RF load due to beam on MLC cavities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Total RF load = RF l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Arial"/>
              </a:rPr>
              <a:t>oad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 for cavity field + RF load due to beam (rough approximation)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As beam current changes, the load deviation is due to the changing RF load due to beam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First, demonstrate measurable load deviation in the MLC up to 1 </a:t>
            </a:r>
            <a:r>
              <a:rPr lang="el-GR" sz="1800" kern="0" dirty="0">
                <a:solidFill>
                  <a:srgbClr val="000000"/>
                </a:solidFill>
                <a:latin typeface="Arial"/>
                <a:cs typeface="Arial"/>
              </a:rPr>
              <a:t>μ</a:t>
            </a: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A without recirculated beam (non-ER mode)</a:t>
            </a:r>
          </a:p>
          <a:p>
            <a:pPr marL="257175" indent="-257175" defTabSz="685800"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In perfect energy recovery mode, two conditions are satisfied: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There is no load deviation at any beam current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linear fit of load deviation as a function of beam current is zero</a:t>
            </a:r>
          </a:p>
          <a:p>
            <a:pPr lvl="1" indent="-257175">
              <a:buFontTx/>
              <a:buChar char="•"/>
              <a:defRPr/>
            </a:pPr>
            <a:endParaRPr lang="en-US" sz="12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measure energy recovery transmission, determine linear fit of load deviation as a function of current for each MLC cavity</a:t>
            </a:r>
          </a:p>
          <a:p>
            <a:pPr lvl="1" indent="-257175">
              <a:buFontTx/>
              <a:buChar char="•"/>
              <a:defRPr/>
            </a:pPr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</a:rPr>
              <a:t>The closer each linear fit slope is to zero, the better the energy recovery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8E537C-AD5F-4C0B-B62C-6F0F5B51A170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952767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39715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457200" y="1332613"/>
            <a:ext cx="3844090" cy="206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To demonstrate load deviation in MLC cavity, the each cavity was set up near typical field – but the last three cavities decelerated the beam, sending it directly into the beam stop</a:t>
            </a:r>
            <a:b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sz="1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1800" kern="0" dirty="0">
                <a:solidFill>
                  <a:srgbClr val="000000"/>
                </a:solidFill>
                <a:latin typeface="Arial"/>
                <a:cs typeface="Arial"/>
              </a:rPr>
              <a:t>MLC labeled layout shown below, typical beam loading plots for accelerating (cavities 4-6) and decelerating (cavities 1-3) shown to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2AE8ED-D020-47A9-A688-91D70D794C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E96B6C8-63B1-4702-BDFF-8EB92069193B}"/>
              </a:ext>
            </a:extLst>
          </p:cNvPr>
          <p:cNvGrpSpPr/>
          <p:nvPr/>
        </p:nvGrpSpPr>
        <p:grpSpPr>
          <a:xfrm>
            <a:off x="4756961" y="1332612"/>
            <a:ext cx="1892733" cy="1908354"/>
            <a:chOff x="3156507" y="3536741"/>
            <a:chExt cx="2878194" cy="2901948"/>
          </a:xfrm>
        </p:grpSpPr>
        <p:pic>
          <p:nvPicPr>
            <p:cNvPr id="10" name="Picture 9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C5D5CD14-FDAE-4FFC-9947-5505B0924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4"/>
            <a:stretch/>
          </p:blipFill>
          <p:spPr>
            <a:xfrm>
              <a:off x="3264039" y="3536741"/>
              <a:ext cx="2770662" cy="2901948"/>
            </a:xfrm>
            <a:prstGeom prst="rect">
              <a:avLst/>
            </a:prstGeom>
          </p:spPr>
        </p:pic>
        <p:pic>
          <p:nvPicPr>
            <p:cNvPr id="11" name="Picture 10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BD4B134B-52B4-47E5-A2EE-6073CCB55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919"/>
            <a:stretch/>
          </p:blipFill>
          <p:spPr>
            <a:xfrm>
              <a:off x="3156507" y="3536741"/>
              <a:ext cx="311650" cy="290194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FFC340-9C4F-4509-8A9E-DC58BD6A53AE}"/>
              </a:ext>
            </a:extLst>
          </p:cNvPr>
          <p:cNvSpPr txBox="1"/>
          <p:nvPr/>
        </p:nvSpPr>
        <p:spPr>
          <a:xfrm rot="16200000">
            <a:off x="4044292" y="1940317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pic>
        <p:nvPicPr>
          <p:cNvPr id="28" name="Picture 27" descr="A picture containing object, indoor, candelabrum&#10;&#10;Description automatically generated">
            <a:extLst>
              <a:ext uri="{FF2B5EF4-FFF2-40B4-BE49-F238E27FC236}">
                <a16:creationId xmlns:a16="http://schemas.microsoft.com/office/drawing/2014/main" id="{1E61B3AC-E323-43AE-BF8C-4CB33C388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52" y="4522558"/>
            <a:ext cx="5935055" cy="1019882"/>
          </a:xfrm>
          <a:prstGeom prst="rect">
            <a:avLst/>
          </a:prstGeom>
        </p:spPr>
      </p:pic>
      <p:pic>
        <p:nvPicPr>
          <p:cNvPr id="30" name="Picture 2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D89905-6981-454B-9254-55C988AE76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51315"/>
          <a:stretch/>
        </p:blipFill>
        <p:spPr>
          <a:xfrm>
            <a:off x="7164108" y="2496127"/>
            <a:ext cx="1763081" cy="19083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EDFE3A-1859-4164-AD61-6E4E2F229979}"/>
              </a:ext>
            </a:extLst>
          </p:cNvPr>
          <p:cNvSpPr txBox="1"/>
          <p:nvPr/>
        </p:nvSpPr>
        <p:spPr>
          <a:xfrm rot="16200000">
            <a:off x="6210468" y="3075756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71B4E3-E302-4579-849C-AF841C4C1E69}"/>
              </a:ext>
            </a:extLst>
          </p:cNvPr>
          <p:cNvSpPr txBox="1"/>
          <p:nvPr/>
        </p:nvSpPr>
        <p:spPr>
          <a:xfrm>
            <a:off x="5346611" y="307862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749A6-C89B-4252-A617-1635B256C156}"/>
              </a:ext>
            </a:extLst>
          </p:cNvPr>
          <p:cNvSpPr txBox="1"/>
          <p:nvPr/>
        </p:nvSpPr>
        <p:spPr>
          <a:xfrm>
            <a:off x="7547302" y="4212095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59D992-428D-4F5E-9EF5-B1603EC71EEB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3755316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5E9FCA-B829-4893-937E-862D918456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407" y="1848484"/>
            <a:ext cx="6390193" cy="38354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2100346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First transmission calculation of 87.0 ± 0.6%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on June 24, 2019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632407" y="1543463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A4A504-5096-424E-AE8A-FF27A0133388}"/>
              </a:ext>
            </a:extLst>
          </p:cNvPr>
          <p:cNvSpPr txBox="1"/>
          <p:nvPr/>
        </p:nvSpPr>
        <p:spPr>
          <a:xfrm rot="16200000">
            <a:off x="2115009" y="23962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310CE-E3F6-4E1A-BD4E-BCA0B9174C8B}"/>
              </a:ext>
            </a:extLst>
          </p:cNvPr>
          <p:cNvSpPr txBox="1"/>
          <p:nvPr/>
        </p:nvSpPr>
        <p:spPr>
          <a:xfrm rot="16200000">
            <a:off x="2115010" y="42250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8BDE6E-3C25-4433-B304-893DEDCE0FE5}"/>
              </a:ext>
            </a:extLst>
          </p:cNvPr>
          <p:cNvSpPr txBox="1"/>
          <p:nvPr/>
        </p:nvSpPr>
        <p:spPr>
          <a:xfrm>
            <a:off x="3393567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3743D-E6BC-43CE-9E02-F0E7F0577DC3}"/>
              </a:ext>
            </a:extLst>
          </p:cNvPr>
          <p:cNvSpPr txBox="1"/>
          <p:nvPr/>
        </p:nvSpPr>
        <p:spPr>
          <a:xfrm>
            <a:off x="5445290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E1EB34-1C17-49DF-BD71-D69411A8F1A5}"/>
              </a:ext>
            </a:extLst>
          </p:cNvPr>
          <p:cNvSpPr txBox="1"/>
          <p:nvPr/>
        </p:nvSpPr>
        <p:spPr>
          <a:xfrm>
            <a:off x="7494448" y="5377502"/>
            <a:ext cx="11369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769F7B-1C0A-47D3-AD28-D1C884761B4B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26623520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2100346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99.3 ± 0.2%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(two days later)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632407" y="1543463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0815295-4BDB-4C00-9EA7-7C016C752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53" t="3132" r="7327" b="3478"/>
          <a:stretch/>
        </p:blipFill>
        <p:spPr>
          <a:xfrm>
            <a:off x="3050005" y="1852171"/>
            <a:ext cx="5417219" cy="3913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FCD57C-CAA6-4AF6-9756-EAD612A902A0}"/>
              </a:ext>
            </a:extLst>
          </p:cNvPr>
          <p:cNvSpPr txBox="1"/>
          <p:nvPr/>
        </p:nvSpPr>
        <p:spPr>
          <a:xfrm rot="16200000">
            <a:off x="2238634" y="2417971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19C8A0-37FC-4EAE-966F-C9280ADFCB15}"/>
              </a:ext>
            </a:extLst>
          </p:cNvPr>
          <p:cNvSpPr txBox="1"/>
          <p:nvPr/>
        </p:nvSpPr>
        <p:spPr>
          <a:xfrm rot="16200000">
            <a:off x="2238634" y="4389960"/>
            <a:ext cx="163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B2055-9EA8-437F-85CD-598CF19F7D45}"/>
              </a:ext>
            </a:extLst>
          </p:cNvPr>
          <p:cNvSpPr txBox="1"/>
          <p:nvPr/>
        </p:nvSpPr>
        <p:spPr>
          <a:xfrm>
            <a:off x="3465227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1DFF7-FD6A-4AB8-AE26-16AF730C54A2}"/>
              </a:ext>
            </a:extLst>
          </p:cNvPr>
          <p:cNvSpPr txBox="1"/>
          <p:nvPr/>
        </p:nvSpPr>
        <p:spPr>
          <a:xfrm>
            <a:off x="5278953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2384C-A708-4C1E-80F2-885FFF7C4AE0}"/>
              </a:ext>
            </a:extLst>
          </p:cNvPr>
          <p:cNvSpPr txBox="1"/>
          <p:nvPr/>
        </p:nvSpPr>
        <p:spPr>
          <a:xfrm>
            <a:off x="7087345" y="5573710"/>
            <a:ext cx="11068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98C57-C3DA-4B55-98F4-605B0D08737A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706178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800588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Better Energy Recovery, Higher Current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21DCD1-9FB5-44E9-B571-E2EA7E2469CC}"/>
              </a:ext>
            </a:extLst>
          </p:cNvPr>
          <p:cNvSpPr txBox="1">
            <a:spLocks/>
          </p:cNvSpPr>
          <p:nvPr/>
        </p:nvSpPr>
        <p:spPr bwMode="auto">
          <a:xfrm>
            <a:off x="246648" y="1622090"/>
            <a:ext cx="2496553" cy="30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Transmission improved to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99.6 ± 0.1% </a:t>
            </a:r>
            <a:b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Average current increased to 8 </a:t>
            </a:r>
            <a:r>
              <a:rPr lang="en-US" sz="2100" kern="0" dirty="0" err="1">
                <a:solidFill>
                  <a:srgbClr val="000000"/>
                </a:solidFill>
                <a:latin typeface="Arial"/>
                <a:cs typeface="Arial"/>
              </a:rPr>
              <a:t>μA</a:t>
            </a: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endParaRPr lang="en-US" sz="21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57175" indent="-257175" defTabSz="685800">
              <a:defRPr/>
            </a:pPr>
            <a:r>
              <a:rPr lang="en-US" sz="2100" kern="0" dirty="0">
                <a:solidFill>
                  <a:srgbClr val="000000"/>
                </a:solidFill>
                <a:latin typeface="Arial"/>
                <a:cs typeface="Arial"/>
              </a:rPr>
              <a:t>Beam loading for each cavity shown on the right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F5B82C-7A48-417D-9640-AF1FCAF21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DD56B3-BDC7-4B78-8B58-FD0E32C2D5C3}"/>
              </a:ext>
            </a:extLst>
          </p:cNvPr>
          <p:cNvSpPr txBox="1"/>
          <p:nvPr/>
        </p:nvSpPr>
        <p:spPr>
          <a:xfrm>
            <a:off x="4791826" y="1871341"/>
            <a:ext cx="2838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168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mode	</a:t>
            </a:r>
            <a:r>
              <a:rPr lang="en-US" dirty="0">
                <a:solidFill>
                  <a:srgbClr val="DA91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Non-ER mode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FF038644-8985-4CBF-802B-5B2EE2C5E9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3818" y="2139273"/>
            <a:ext cx="6172003" cy="3040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BE0D67-F5BD-4475-950F-2F42C09EA958}"/>
              </a:ext>
            </a:extLst>
          </p:cNvPr>
          <p:cNvSpPr txBox="1"/>
          <p:nvPr/>
        </p:nvSpPr>
        <p:spPr>
          <a:xfrm rot="16200000">
            <a:off x="2137063" y="2650930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354CA-5E87-46FE-86F0-5816513443D1}"/>
              </a:ext>
            </a:extLst>
          </p:cNvPr>
          <p:cNvSpPr txBox="1"/>
          <p:nvPr/>
        </p:nvSpPr>
        <p:spPr>
          <a:xfrm rot="16200000">
            <a:off x="2137064" y="4117776"/>
            <a:ext cx="1466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 Deviation (W)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BD21F-9528-4BB8-9FFC-AE5D4B315393}"/>
              </a:ext>
            </a:extLst>
          </p:cNvPr>
          <p:cNvSpPr txBox="1"/>
          <p:nvPr/>
        </p:nvSpPr>
        <p:spPr>
          <a:xfrm>
            <a:off x="3412470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D7DB9-A166-40EC-9529-C8E5E0DC9BF8}"/>
              </a:ext>
            </a:extLst>
          </p:cNvPr>
          <p:cNvSpPr txBox="1"/>
          <p:nvPr/>
        </p:nvSpPr>
        <p:spPr>
          <a:xfrm>
            <a:off x="5478663" y="498666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C4562-8318-42EE-A30C-DBF83D6120A8}"/>
              </a:ext>
            </a:extLst>
          </p:cNvPr>
          <p:cNvSpPr txBox="1"/>
          <p:nvPr/>
        </p:nvSpPr>
        <p:spPr>
          <a:xfrm>
            <a:off x="7544303" y="4975780"/>
            <a:ext cx="987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Current (</a:t>
            </a:r>
            <a:r>
              <a:rPr lang="el-GR" sz="12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163E52-3B52-409A-9C52-9BA5DFF13E7D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3628779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256E8-8C5E-4DD4-9694-4BF66AA47CEA}"/>
              </a:ext>
            </a:extLst>
          </p:cNvPr>
          <p:cNvSpPr/>
          <p:nvPr/>
        </p:nvSpPr>
        <p:spPr>
          <a:xfrm>
            <a:off x="6947298" y="864394"/>
            <a:ext cx="2196703" cy="442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E4F95B-2163-4B04-8026-9BA9B6D2DAE8}"/>
              </a:ext>
            </a:extLst>
          </p:cNvPr>
          <p:cNvSpPr/>
          <p:nvPr/>
        </p:nvSpPr>
        <p:spPr>
          <a:xfrm>
            <a:off x="521494" y="5797152"/>
            <a:ext cx="7963778" cy="1893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B4C38-D276-4105-B917-AF0A2F94B4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0520" y="861386"/>
            <a:ext cx="1673480" cy="455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86928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ERL Frontier: Tennant Plot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5ED5D-86B9-4AE8-A0CC-80A2A2224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5890"/>
            <a:ext cx="1583493" cy="46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7FE5E-4555-4604-AC25-B1DF853CB4F6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220" y="1531876"/>
            <a:ext cx="6505710" cy="40503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4500B39-D772-4EC9-9B21-6AF942CE3072}"/>
              </a:ext>
            </a:extLst>
          </p:cNvPr>
          <p:cNvSpPr/>
          <p:nvPr/>
        </p:nvSpPr>
        <p:spPr>
          <a:xfrm>
            <a:off x="6208047" y="3437707"/>
            <a:ext cx="75438" cy="7543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67571-2C21-4BE5-A5B7-D673419AB828}"/>
              </a:ext>
            </a:extLst>
          </p:cNvPr>
          <p:cNvSpPr txBox="1"/>
          <p:nvPr/>
        </p:nvSpPr>
        <p:spPr>
          <a:xfrm>
            <a:off x="6055749" y="3469086"/>
            <a:ext cx="7873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b="1" dirty="0" err="1"/>
              <a:t>eRHIC</a:t>
            </a:r>
            <a:r>
              <a:rPr lang="en-US" sz="750" b="1" dirty="0"/>
              <a:t> cooler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472B7-A5F1-44D8-A570-52B5F1EA95D4}"/>
              </a:ext>
            </a:extLst>
          </p:cNvPr>
          <p:cNvSpPr txBox="1"/>
          <p:nvPr/>
        </p:nvSpPr>
        <p:spPr>
          <a:xfrm>
            <a:off x="0" y="5654501"/>
            <a:ext cx="24869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K. Deitrick - kd324@cornell.edu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NAPAC 2019 - Status of the CBETA Prototype</a:t>
            </a:r>
          </a:p>
        </p:txBody>
      </p:sp>
    </p:spTree>
    <p:extLst>
      <p:ext uri="{BB962C8B-B14F-4D97-AF65-F5344CB8AC3E}">
        <p14:creationId xmlns:p14="http://schemas.microsoft.com/office/powerpoint/2010/main" val="4083116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86C2E-A684-469C-A8DF-9F510B81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Bunch Pattern (one option)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35BCC8-8231-4B8B-8ED7-3844ED494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55" y="1600200"/>
            <a:ext cx="7930889" cy="4525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F7CAD-627A-4540-A535-19229D953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BE58-4B38-4EB4-9BC0-EC7BE22F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A3BCE-2324-4EE0-A4B3-DAA74F98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61C10C-4FB3-43A2-961F-E46F38E0388D}"/>
              </a:ext>
            </a:extLst>
          </p:cNvPr>
          <p:cNvSpPr txBox="1"/>
          <p:nvPr/>
        </p:nvSpPr>
        <p:spPr>
          <a:xfrm>
            <a:off x="683568" y="5756831"/>
            <a:ext cx="431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Time structure as seen by the main linac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FAF30-27C6-4A0F-B9FD-18F585DE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an ERL do?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7CA0C-AC20-42AF-B7B3-C1708F3B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48261"/>
            <a:ext cx="8229600" cy="1617043"/>
          </a:xfrm>
        </p:spPr>
        <p:txBody>
          <a:bodyPr/>
          <a:lstStyle/>
          <a:p>
            <a:r>
              <a:rPr lang="en-US"/>
              <a:t>Applications: thin targets, electron coolers, Compton backscattering, light sources, electron-ion colliders (LHeC/FCC-eh)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AC6F2-5E6E-4221-A802-D1354CC6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916C1-201A-4A47-9175-BEEF8CC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491C1-5718-4AEB-93EB-8910E99C7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F23AC6-5803-41B5-9B21-FFDB53A84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355957"/>
              </p:ext>
            </p:extLst>
          </p:nvPr>
        </p:nvGraphicFramePr>
        <p:xfrm>
          <a:off x="688951" y="1397000"/>
          <a:ext cx="7766098" cy="302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448">
                  <a:extLst>
                    <a:ext uri="{9D8B030D-6E8A-4147-A177-3AD203B41FA5}">
                      <a16:colId xmlns:a16="http://schemas.microsoft.com/office/drawing/2014/main" val="4032197819"/>
                    </a:ext>
                  </a:extLst>
                </a:gridCol>
                <a:gridCol w="2869242">
                  <a:extLst>
                    <a:ext uri="{9D8B030D-6E8A-4147-A177-3AD203B41FA5}">
                      <a16:colId xmlns:a16="http://schemas.microsoft.com/office/drawing/2014/main" val="817088650"/>
                    </a:ext>
                  </a:extLst>
                </a:gridCol>
                <a:gridCol w="2963408">
                  <a:extLst>
                    <a:ext uri="{9D8B030D-6E8A-4147-A177-3AD203B41FA5}">
                      <a16:colId xmlns:a16="http://schemas.microsoft.com/office/drawing/2014/main" val="42453520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Advantages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Disadvantages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3127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linac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Energy recovery: circulating beam power can be much higher than RF power input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Can’t use stopping targets!  Disrupted beam must survive 1 turn (or a few turns)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237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Compared to ring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Equivalent to ring with cooling system that cools in one turn!  (small emittance)</a:t>
                      </a:r>
                    </a:p>
                    <a:p>
                      <a:r>
                        <a:rPr lang="en-GB"/>
                        <a:t>Can disrupt beam more than in a ring where beam has to survive millions of turns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Source current must equal circulating current;</a:t>
                      </a:r>
                      <a:endParaRPr lang="en-US"/>
                    </a:p>
                    <a:p>
                      <a:r>
                        <a:rPr lang="en-US"/>
                        <a:t>Current in linac is circulating current multiplied by 2 or more (important for higher order modes)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66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385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404A5-BC87-4477-BA37-30BBC20D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CBETA Energy Saving Technologies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57F10-05DA-44D5-80FF-726791FCD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Permanent magnets</a:t>
            </a:r>
          </a:p>
          <a:p>
            <a:r>
              <a:rPr lang="en-GB"/>
              <a:t>Superconducting RF</a:t>
            </a:r>
          </a:p>
          <a:p>
            <a:r>
              <a:rPr lang="en-GB"/>
              <a:t>Energy recovery (above 6MeV)</a:t>
            </a:r>
          </a:p>
          <a:p>
            <a:r>
              <a:rPr lang="en-GB"/>
              <a:t>Recirculation: 4x beamline reuse, 4x energy</a:t>
            </a:r>
          </a:p>
          <a:p>
            <a:r>
              <a:rPr lang="en-GB"/>
              <a:t>Funded by NYSERDA</a:t>
            </a:r>
          </a:p>
          <a:p>
            <a:pPr lvl="1"/>
            <a:r>
              <a:rPr lang="en-GB"/>
              <a:t>(NY State Energy R&amp;D Authority)</a:t>
            </a:r>
          </a:p>
          <a:p>
            <a:pPr lvl="1"/>
            <a:r>
              <a:rPr lang="en-GB"/>
              <a:t>$25M grant</a:t>
            </a:r>
          </a:p>
          <a:p>
            <a:pPr lvl="1"/>
            <a:r>
              <a:rPr lang="en-GB"/>
              <a:t>Cornell already had the injector &amp; cryomodule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AB462-F19A-4676-900B-AA76133F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9015E-19D5-4B20-AE7E-560FFB53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645A4-0C31-4778-A3F6-6771E8C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3367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AB59-1229-47AC-8C24-B47EA597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Project Timeline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0143-D127-4FDA-B780-A9032C10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360E4-41D6-45FA-BEEF-67780E32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D3368-EA8D-48D7-A1C0-5BD92305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786F3C-6610-4278-8B07-D4B2AC2A0B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452" y="1700808"/>
            <a:ext cx="8165096" cy="424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4778EE-6C4F-414D-8CDF-511ACAD97E49}"/>
              </a:ext>
            </a:extLst>
          </p:cNvPr>
          <p:cNvSpPr txBox="1"/>
          <p:nvPr/>
        </p:nvSpPr>
        <p:spPr>
          <a:xfrm rot="5400000">
            <a:off x="8098661" y="3745822"/>
            <a:ext cx="14798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Construction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8EC02-051D-4FDF-8982-6964016A8E2C}"/>
              </a:ext>
            </a:extLst>
          </p:cNvPr>
          <p:cNvSpPr txBox="1"/>
          <p:nvPr/>
        </p:nvSpPr>
        <p:spPr>
          <a:xfrm rot="5400000">
            <a:off x="7931948" y="5440720"/>
            <a:ext cx="1813317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/>
              <a:t>Beam operation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7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226DE-84D3-4A37-85CC-85A64318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Fixed-Field Return Loop Optics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D3F27-4607-4277-9511-5DC5F13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A927B-25E9-425D-BA4D-061B1BBD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8FDDF-AB84-423A-BBA4-FBAC0CBC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03099B-5B7B-4284-A3D0-A79E069615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21" y="1052736"/>
            <a:ext cx="8482557" cy="2451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8241B-E25B-4741-854B-A7C928BD8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152" y="3501009"/>
            <a:ext cx="4167848" cy="33569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206A-E0BB-4AA7-BDE4-0E20840A7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01008"/>
            <a:ext cx="4834880" cy="2855342"/>
          </a:xfrm>
        </p:spPr>
        <p:txBody>
          <a:bodyPr/>
          <a:lstStyle/>
          <a:p>
            <a:r>
              <a:rPr lang="en-GB" sz="2400"/>
              <a:t>Beams with 4x rigidity range transmitted through same </a:t>
            </a:r>
            <a:r>
              <a:rPr lang="en-GB" sz="2400" b="1"/>
              <a:t>overall</a:t>
            </a:r>
            <a:r>
              <a:rPr lang="en-GB" sz="2400"/>
              <a:t> radius of curvature in arcs</a:t>
            </a:r>
          </a:p>
          <a:p>
            <a:r>
              <a:rPr lang="en-GB" sz="2400"/>
              <a:t>Adiabatically merged to zero curvature, separation in straights</a:t>
            </a:r>
          </a:p>
          <a:p>
            <a:r>
              <a:rPr lang="en-GB" sz="2400"/>
              <a:t>Beam cell tune decreases as a function of energy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085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EE50D-C4EF-4B02-BB3A-AA08115F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EBAE5-1F5F-4FA7-8D57-E549F8F39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3829-3D03-4779-9197-1DD193EE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1342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Permanent Magnet Design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11, 2019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EIC Meeting 2019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Halbach design made of NdFeB material</a:t>
            </a:r>
          </a:p>
          <a:p>
            <a:endParaRPr lang="en-GB"/>
          </a:p>
          <a:p>
            <a:r>
              <a:rPr lang="en-GB"/>
              <a:t>This is a combined dipole+quad</a:t>
            </a:r>
          </a:p>
          <a:p>
            <a:endParaRPr lang="en-GB"/>
          </a:p>
          <a:p>
            <a:r>
              <a:rPr lang="en-GB"/>
              <a:t>Being measured on rotating coil at BNL</a:t>
            </a:r>
          </a:p>
          <a:p>
            <a:endParaRPr lang="en-GB"/>
          </a:p>
          <a:p>
            <a:r>
              <a:rPr lang="en-GB"/>
              <a:t>3D printed multipole corrector pack inside</a:t>
            </a:r>
          </a:p>
          <a:p>
            <a:endParaRPr lang="en-GB"/>
          </a:p>
          <a:p>
            <a:r>
              <a:rPr lang="en-GB"/>
              <a:t>Windowframe corrector coil outside</a:t>
            </a:r>
          </a:p>
          <a:p>
            <a:endParaRPr lang="en-GB"/>
          </a:p>
          <a:p>
            <a:r>
              <a:rPr lang="en-GB"/>
              <a:t>Temperature stabilised by water (orange hoses)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80358</TotalTime>
  <Words>1324</Words>
  <Application>Microsoft Office PowerPoint</Application>
  <PresentationFormat>On-screen Show (4:3)</PresentationFormat>
  <Paragraphs>261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1_Office Theme</vt:lpstr>
      <vt:lpstr>CBETA: a 4-pass superconducting ERL with combined permanent magnet return arc</vt:lpstr>
      <vt:lpstr>Layout &amp; Parameters</vt:lpstr>
      <vt:lpstr>Bunch Pattern (one option)</vt:lpstr>
      <vt:lpstr>What can an ERL do?</vt:lpstr>
      <vt:lpstr>CBETA Energy Saving Technologies</vt:lpstr>
      <vt:lpstr>Project Timeline</vt:lpstr>
      <vt:lpstr>Fixed-Field Return Loop Optics</vt:lpstr>
      <vt:lpstr>PowerPoint Presentation</vt:lpstr>
      <vt:lpstr>Permanent Magnet Design</vt:lpstr>
      <vt:lpstr>Fixed-Field Return Arc</vt:lpstr>
      <vt:lpstr>Main Linac Cryomodule</vt:lpstr>
      <vt:lpstr>Possible Halo after Injector</vt:lpstr>
      <vt:lpstr>PowerPoint Presentation</vt:lpstr>
      <vt:lpstr>Commissioning results: orbit correction in fixed-field loop</vt:lpstr>
      <vt:lpstr>Cell Tunes in Beam Energy Scan</vt:lpstr>
      <vt:lpstr>Higher Current Test / Radiation</vt:lpstr>
      <vt:lpstr>Dispersion, R56 correction </vt:lpstr>
      <vt:lpstr>Energy Recovery Efficiency</vt:lpstr>
      <vt:lpstr>Next: 4-turn operation</vt:lpstr>
      <vt:lpstr>Future: CBETA Facility?</vt:lpstr>
      <vt:lpstr>Bypass Design (Kirsten Deitrick)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Magnet?</dc:title>
  <dc:creator>Stephen Brooks</dc:creator>
  <cp:lastModifiedBy>Brooks, Stephen</cp:lastModifiedBy>
  <cp:revision>1274</cp:revision>
  <dcterms:created xsi:type="dcterms:W3CDTF">2012-11-14T19:21:06Z</dcterms:created>
  <dcterms:modified xsi:type="dcterms:W3CDTF">2019-10-07T18:08:57Z</dcterms:modified>
</cp:coreProperties>
</file>