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94"/>
  </p:normalViewPr>
  <p:slideViewPr>
    <p:cSldViewPr snapToGrid="0" snapToObjects="1">
      <p:cViewPr varScale="1">
        <p:scale>
          <a:sx n="19" d="100"/>
          <a:sy n="19" d="100"/>
        </p:scale>
        <p:origin x="326"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2023-Apr-21</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Autofit/>
          </a:bodyPr>
          <a:lstStyle/>
          <a:p>
            <a:r>
              <a:rPr lang="en-US"/>
              <a:t>Open-Midplane Gradient Permanent Magnet with 1.53T Peak Field</a:t>
            </a:r>
            <a:endParaRPr lang="en-US" sz="4800" b="0" dirty="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830997"/>
          </a:xfrm>
          <a:prstGeom prst="rect">
            <a:avLst/>
          </a:prstGeom>
        </p:spPr>
        <p:txBody>
          <a:bodyPr wrap="square">
            <a:spAutoFit/>
          </a:bodyPr>
          <a:lstStyle/>
          <a:p>
            <a:r>
              <a:rPr lang="en-US" sz="4800"/>
              <a:t>S.J. Brooks {sbrooks@bnl.gov}, Brookhaven National Laboratory, Upton, NY, USA</a:t>
            </a:r>
            <a:endParaRPr lang="en-US" sz="4800" dirty="0"/>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rmAutofit/>
          </a:bodyPr>
          <a:lstStyle/>
          <a:p>
            <a:pPr algn="just"/>
            <a:r>
              <a:rPr lang="en-US" b="1"/>
              <a:t>Abstract</a:t>
            </a:r>
          </a:p>
          <a:p>
            <a:pPr algn="just"/>
            <a:r>
              <a:rPr lang="en-US" sz="3600"/>
              <a:t>The CEBAF energy upgrade will require magnets with high fields to bend electron beams of up to 22 GeV in the 80.6 m radius tunnel.  A peak field in excess of 1.5 T, together with a large gradient of 40 T/m or more, are used in its fixed-field arc lattice to bend multiple recirculation energies in a single pipe.  Additionally, the magnet must have an open midplane to allow synchrotron radiation to be absorbed by a cooling channel.</a:t>
            </a:r>
          </a:p>
          <a:p>
            <a:pPr algn="just"/>
            <a:r>
              <a:rPr lang="en-US" sz="3600"/>
              <a:t>A short 45 mm section of NdFeB prototype has been designed and built as part of permanent magnet R&amp;D at BNL.  This satisfies all the above requirements and has had its integrated field tuned to better than 1 part in 10</a:t>
            </a:r>
            <a:r>
              <a:rPr lang="en-US" sz="3600" baseline="30000"/>
              <a:t>3</a:t>
            </a:r>
            <a:r>
              <a:rPr lang="en-US" sz="3600"/>
              <a:t>.  This tuning process uses a technique with iron rods adapted from CBETA and miniaturised here, together with measurements at a new compact field-mapping stand that is accurate to 1 part in 10</a:t>
            </a:r>
            <a:r>
              <a:rPr lang="en-US" sz="3600" baseline="30000"/>
              <a:t>4</a:t>
            </a:r>
            <a:r>
              <a:rPr lang="en-US" sz="3600"/>
              <a:t>.</a:t>
            </a:r>
          </a:p>
          <a:p>
            <a:pPr algn="just"/>
            <a:r>
              <a:rPr lang="en-US" b="1"/>
              <a:t>Specification</a:t>
            </a:r>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6000"/>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Field Tuning Method</a:t>
            </a: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r>
              <a:rPr lang="en-US" sz="3600"/>
              <a:t>Given an initial measurement of the magnet’s field, small iron rods can be placed just inside the aperture to cancel field errors.</a:t>
            </a:r>
          </a:p>
          <a:p>
            <a:pPr algn="just"/>
            <a:r>
              <a:rPr lang="en-US" sz="3600"/>
              <a:t>This was initially used at CBETA but adapted for a smaller aperture magnet by using rods of 0.89mm diameter instead of 2.03mm.</a:t>
            </a:r>
          </a:p>
          <a:p>
            <a:pPr algn="just"/>
            <a:endParaRPr lang="en-US" sz="3600"/>
          </a:p>
          <a:p>
            <a:pPr algn="just"/>
            <a:endParaRPr lang="en-US"/>
          </a:p>
          <a:p>
            <a:pPr algn="just"/>
            <a:endParaRPr lang="en-US" sz="3600"/>
          </a:p>
          <a:p>
            <a:pPr algn="just"/>
            <a:r>
              <a:rPr lang="en-US" sz="3600" i="1"/>
              <a:t>(left) The rods are placed in the positions shown, above and below the aperture.  </a:t>
            </a:r>
          </a:p>
          <a:p>
            <a:pPr algn="just"/>
            <a:r>
              <a:rPr lang="en-US" sz="3600" i="1"/>
              <a:t>(right) 3D printed holders with 13 channels for the rods on each side were manufactured.</a:t>
            </a:r>
          </a:p>
          <a:p>
            <a:pPr algn="just"/>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Design</a:t>
            </a:r>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r>
              <a:rPr lang="en-US" b="1"/>
              <a:t>Construction</a:t>
            </a:r>
          </a:p>
          <a:p>
            <a:pPr algn="just"/>
            <a:r>
              <a:rPr lang="en-US" sz="3600"/>
              <a:t>The prototype magnet was made by placing the NdFeB wedges within a 3D printed PLA mould, contained by an aluminium frame.</a:t>
            </a:r>
          </a:p>
          <a:p>
            <a:pPr algn="just"/>
            <a:endParaRPr lang="en-US" sz="3600"/>
          </a:p>
          <a:p>
            <a:pPr algn="just"/>
            <a:endParaRPr lang="en-US" sz="3600"/>
          </a:p>
          <a:p>
            <a:pPr algn="just"/>
            <a:endParaRPr lang="en-US" sz="3600"/>
          </a:p>
          <a:p>
            <a:pPr algn="just"/>
            <a:endParaRPr lang="en-US" sz="3600"/>
          </a:p>
          <a:p>
            <a:pPr algn="just"/>
            <a:endParaRPr lang="en-US"/>
          </a:p>
          <a:p>
            <a:pPr algn="just"/>
            <a:r>
              <a:rPr lang="en-US" sz="3600" i="1"/>
              <a:t>Magnet before central plug is removed.</a:t>
            </a:r>
          </a:p>
          <a:p>
            <a:pPr algn="just"/>
            <a:endParaRPr lang="en-US" sz="3600"/>
          </a:p>
          <a:p>
            <a:pPr algn="just"/>
            <a:endParaRPr lang="en-US" sz="3600"/>
          </a:p>
          <a:p>
            <a:pPr algn="just"/>
            <a:endParaRPr lang="en-US"/>
          </a:p>
          <a:p>
            <a:pPr algn="just"/>
            <a:r>
              <a:rPr lang="en-US" sz="3600" i="1"/>
              <a:t>Aperture of magnet after plug removed.</a:t>
            </a:r>
          </a:p>
          <a:p>
            <a:pPr algn="just"/>
            <a:r>
              <a:rPr lang="en-US" sz="3600"/>
              <a:t>The forces and torques between permanent magnet wedges are too large for assembly purely by hand, so channels to guide the magnets were 3D printed and attached to the mould, as shown below (left). The mould was initially filled with plastic dummy wedges, which were replaced one-at-a-time by magnets using the channels (below right).</a:t>
            </a:r>
          </a:p>
          <a:p>
            <a:pPr algn="just"/>
            <a:endParaRPr lang="en-US" sz="3600"/>
          </a:p>
          <a:p>
            <a:pPr algn="just"/>
            <a:endParaRPr lang="en-US" sz="3600"/>
          </a:p>
          <a:p>
            <a:pPr algn="just"/>
            <a:endParaRPr lang="en-US" sz="3600"/>
          </a:p>
          <a:p>
            <a:pPr algn="just"/>
            <a:r>
              <a:rPr lang="en-US" b="1"/>
              <a:t>Field Measurements</a:t>
            </a:r>
          </a:p>
          <a:p>
            <a:pPr algn="just"/>
            <a:r>
              <a:rPr lang="en-US" sz="3600"/>
              <a:t>The magnet mid-plane was field mapped with a three-axis Hall probe moving transversely and longitudinally on two stacked linear stages (shown below).  A Senis 3MH6 Teslameter with ±0.01% accuracy was used. </a:t>
            </a:r>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3600"/>
          </a:p>
          <a:p>
            <a:pPr algn="just"/>
            <a:endParaRPr lang="en-US" sz="8000"/>
          </a:p>
          <a:p>
            <a:pPr algn="just"/>
            <a:r>
              <a:rPr lang="en-US" sz="3600" i="1"/>
              <a:t>Integrated field error as a function of transverse position in the magnet, for three successive field tuning iterations.</a:t>
            </a:r>
          </a:p>
          <a:p>
            <a:pPr algn="just"/>
            <a:r>
              <a:rPr lang="en-US" b="1"/>
              <a:t>Conclusion</a:t>
            </a:r>
          </a:p>
          <a:p>
            <a:pPr algn="just"/>
            <a:r>
              <a:rPr lang="en-US" sz="3600"/>
              <a:t>The prototype permanent magnet demonstrates:</a:t>
            </a:r>
          </a:p>
          <a:p>
            <a:pPr marL="571500" indent="-571500" algn="just">
              <a:buFont typeface="Arial" panose="020B0604020202020204" pitchFamily="34" charset="0"/>
              <a:buChar char="•"/>
            </a:pPr>
            <a:r>
              <a:rPr lang="en-US" sz="3600"/>
              <a:t>High combined-function field levels up to 1.536 T;</a:t>
            </a:r>
          </a:p>
          <a:p>
            <a:pPr marL="571500" indent="-571500" algn="just">
              <a:spcBef>
                <a:spcPts val="900"/>
              </a:spcBef>
              <a:buFont typeface="Arial" panose="020B0604020202020204" pitchFamily="34" charset="0"/>
              <a:buChar char="•"/>
            </a:pPr>
            <a:r>
              <a:rPr lang="en-US" sz="3600"/>
              <a:t>Zero energy consumption;</a:t>
            </a:r>
          </a:p>
          <a:p>
            <a:pPr marL="571500" indent="-571500" algn="just">
              <a:spcBef>
                <a:spcPts val="900"/>
              </a:spcBef>
              <a:buFont typeface="Arial" panose="020B0604020202020204" pitchFamily="34" charset="0"/>
              <a:buChar char="•"/>
            </a:pPr>
            <a:r>
              <a:rPr lang="en-US" sz="3600"/>
              <a:t>Good linearity with relative errors &lt;10</a:t>
            </a:r>
            <a:r>
              <a:rPr lang="en-US" sz="3600" baseline="30000"/>
              <a:t>-3</a:t>
            </a:r>
            <a:r>
              <a:rPr lang="en-US" sz="3600"/>
              <a:t>;</a:t>
            </a:r>
          </a:p>
          <a:p>
            <a:pPr marL="571500" indent="-571500" algn="just">
              <a:spcBef>
                <a:spcPts val="900"/>
              </a:spcBef>
              <a:buFont typeface="Arial" panose="020B0604020202020204" pitchFamily="34" charset="0"/>
              <a:buChar char="•"/>
            </a:pPr>
            <a:r>
              <a:rPr lang="en-US" sz="3600"/>
              <a:t>An open midplane for synchrotron radiation emission, with opening angle for a stronger vacuum chamber;</a:t>
            </a:r>
          </a:p>
          <a:p>
            <a:pPr marL="571500" indent="-571500" algn="just">
              <a:spcBef>
                <a:spcPts val="900"/>
              </a:spcBef>
              <a:buFont typeface="Arial" panose="020B0604020202020204" pitchFamily="34" charset="0"/>
              <a:buChar char="•"/>
            </a:pPr>
            <a:r>
              <a:rPr lang="en-US" sz="3600"/>
              <a:t>An oval aperture for lower material use and cost.</a:t>
            </a:r>
          </a:p>
          <a:p>
            <a:pPr algn="just"/>
            <a:r>
              <a:rPr lang="en-US" sz="3600"/>
              <a:t>These features are key for the 20 GeV CEBAF energy upgrade, as well as advanced light source lattices that use high-gradient magnets and compact fixed-field hadron therapy gantries using permanent magnets.</a:t>
            </a:r>
          </a:p>
        </p:txBody>
      </p:sp>
      <p:pic>
        <p:nvPicPr>
          <p:cNvPr id="5" name="Picture 4" descr="A drawing of a stadium&#10;&#10;Description automatically generated with low confidence">
            <a:extLst>
              <a:ext uri="{FF2B5EF4-FFF2-40B4-BE49-F238E27FC236}">
                <a16:creationId xmlns:a16="http://schemas.microsoft.com/office/drawing/2014/main" id="{2CA7DB52-BFC3-FDFB-88EF-0DEC5B3F409A}"/>
              </a:ext>
            </a:extLst>
          </p:cNvPr>
          <p:cNvPicPr>
            <a:picLocks noChangeAspect="1"/>
          </p:cNvPicPr>
          <p:nvPr/>
        </p:nvPicPr>
        <p:blipFill>
          <a:blip r:embed="rId2"/>
          <a:stretch>
            <a:fillRect/>
          </a:stretch>
        </p:blipFill>
        <p:spPr>
          <a:xfrm>
            <a:off x="12250321" y="8038833"/>
            <a:ext cx="9144000" cy="7481454"/>
          </a:xfrm>
          <a:prstGeom prst="rect">
            <a:avLst/>
          </a:prstGeom>
        </p:spPr>
      </p:pic>
      <p:pic>
        <p:nvPicPr>
          <p:cNvPr id="10" name="Picture 9" descr="A picture containing indoor, furniture, table, floor&#10;&#10;Description automatically generated">
            <a:extLst>
              <a:ext uri="{FF2B5EF4-FFF2-40B4-BE49-F238E27FC236}">
                <a16:creationId xmlns:a16="http://schemas.microsoft.com/office/drawing/2014/main" id="{B39D882A-D090-2827-3E55-B0FF31389C46}"/>
              </a:ext>
            </a:extLst>
          </p:cNvPr>
          <p:cNvPicPr>
            <a:picLocks noChangeAspect="1"/>
          </p:cNvPicPr>
          <p:nvPr/>
        </p:nvPicPr>
        <p:blipFill>
          <a:blip r:embed="rId3"/>
          <a:stretch>
            <a:fillRect/>
          </a:stretch>
        </p:blipFill>
        <p:spPr>
          <a:xfrm>
            <a:off x="12250321" y="23201697"/>
            <a:ext cx="9144000" cy="4572000"/>
          </a:xfrm>
          <a:prstGeom prst="rect">
            <a:avLst/>
          </a:prstGeom>
        </p:spPr>
      </p:pic>
      <p:pic>
        <p:nvPicPr>
          <p:cNvPr id="12" name="Picture 11" descr="A picture containing car, text, red, tape&#10;&#10;Description automatically generated">
            <a:extLst>
              <a:ext uri="{FF2B5EF4-FFF2-40B4-BE49-F238E27FC236}">
                <a16:creationId xmlns:a16="http://schemas.microsoft.com/office/drawing/2014/main" id="{495B0C57-81A8-F4F4-5D93-9FECA117B8B1}"/>
              </a:ext>
            </a:extLst>
          </p:cNvPr>
          <p:cNvPicPr>
            <a:picLocks noChangeAspect="1"/>
          </p:cNvPicPr>
          <p:nvPr/>
        </p:nvPicPr>
        <p:blipFill>
          <a:blip r:embed="rId4"/>
          <a:stretch>
            <a:fillRect/>
          </a:stretch>
        </p:blipFill>
        <p:spPr>
          <a:xfrm>
            <a:off x="12250321" y="28621769"/>
            <a:ext cx="9144000" cy="2743200"/>
          </a:xfrm>
          <a:prstGeom prst="rect">
            <a:avLst/>
          </a:prstGeom>
        </p:spPr>
      </p:pic>
      <p:grpSp>
        <p:nvGrpSpPr>
          <p:cNvPr id="34" name="Group 33">
            <a:extLst>
              <a:ext uri="{FF2B5EF4-FFF2-40B4-BE49-F238E27FC236}">
                <a16:creationId xmlns:a16="http://schemas.microsoft.com/office/drawing/2014/main" id="{B1D1D782-1A2D-8B22-ACAB-831A0FA8952D}"/>
              </a:ext>
            </a:extLst>
          </p:cNvPr>
          <p:cNvGrpSpPr/>
          <p:nvPr/>
        </p:nvGrpSpPr>
        <p:grpSpPr>
          <a:xfrm>
            <a:off x="1803967" y="33823527"/>
            <a:ext cx="9841410" cy="2857500"/>
            <a:chOff x="1803967" y="35569202"/>
            <a:chExt cx="9841410" cy="2857500"/>
          </a:xfrm>
        </p:grpSpPr>
        <p:pic>
          <p:nvPicPr>
            <p:cNvPr id="8" name="Picture 7" descr="A picture containing diagram, line, screenshot, circle&#10;&#10;Description automatically generated">
              <a:extLst>
                <a:ext uri="{FF2B5EF4-FFF2-40B4-BE49-F238E27FC236}">
                  <a16:creationId xmlns:a16="http://schemas.microsoft.com/office/drawing/2014/main" id="{BE458014-AA17-4A38-9C11-C36002DCCCE0}"/>
                </a:ext>
              </a:extLst>
            </p:cNvPr>
            <p:cNvPicPr>
              <a:picLocks noChangeAspect="1"/>
            </p:cNvPicPr>
            <p:nvPr/>
          </p:nvPicPr>
          <p:blipFill>
            <a:blip r:embed="rId5"/>
            <a:stretch>
              <a:fillRect/>
            </a:stretch>
          </p:blipFill>
          <p:spPr>
            <a:xfrm>
              <a:off x="1803967" y="35569202"/>
              <a:ext cx="4572000" cy="2857500"/>
            </a:xfrm>
            <a:prstGeom prst="rect">
              <a:avLst/>
            </a:prstGeom>
          </p:spPr>
        </p:pic>
        <p:pic>
          <p:nvPicPr>
            <p:cNvPr id="16" name="Picture 15" descr="A picture containing LEGO&#10;&#10;Description automatically generated with low confidence">
              <a:extLst>
                <a:ext uri="{FF2B5EF4-FFF2-40B4-BE49-F238E27FC236}">
                  <a16:creationId xmlns:a16="http://schemas.microsoft.com/office/drawing/2014/main" id="{EA23688C-8527-DDFB-40B4-B86B13515DC9}"/>
                </a:ext>
              </a:extLst>
            </p:cNvPr>
            <p:cNvPicPr>
              <a:picLocks noChangeAspect="1"/>
            </p:cNvPicPr>
            <p:nvPr/>
          </p:nvPicPr>
          <p:blipFill>
            <a:blip r:embed="rId6"/>
            <a:stretch>
              <a:fillRect/>
            </a:stretch>
          </p:blipFill>
          <p:spPr>
            <a:xfrm>
              <a:off x="6616177" y="35624480"/>
              <a:ext cx="5029200" cy="2746945"/>
            </a:xfrm>
            <a:prstGeom prst="rect">
              <a:avLst/>
            </a:prstGeom>
          </p:spPr>
        </p:pic>
      </p:grpSp>
      <p:pic>
        <p:nvPicPr>
          <p:cNvPr id="18" name="Picture 17" descr="A machine on a table&#10;&#10;Description automatically generated with low confidence">
            <a:extLst>
              <a:ext uri="{FF2B5EF4-FFF2-40B4-BE49-F238E27FC236}">
                <a16:creationId xmlns:a16="http://schemas.microsoft.com/office/drawing/2014/main" id="{2D9379DF-0F25-1357-56CD-04979F71F32F}"/>
              </a:ext>
            </a:extLst>
          </p:cNvPr>
          <p:cNvPicPr>
            <a:picLocks noChangeAspect="1"/>
          </p:cNvPicPr>
          <p:nvPr/>
        </p:nvPicPr>
        <p:blipFill>
          <a:blip r:embed="rId7"/>
          <a:stretch>
            <a:fillRect/>
          </a:stretch>
        </p:blipFill>
        <p:spPr>
          <a:xfrm>
            <a:off x="22508416" y="10487703"/>
            <a:ext cx="9144000" cy="4572000"/>
          </a:xfrm>
          <a:prstGeom prst="rect">
            <a:avLst/>
          </a:prstGeom>
        </p:spPr>
      </p:pic>
      <p:pic>
        <p:nvPicPr>
          <p:cNvPr id="20" name="Picture 19" descr="A picture containing text, diagram, plot, line&#10;&#10;Description automatically generated">
            <a:extLst>
              <a:ext uri="{FF2B5EF4-FFF2-40B4-BE49-F238E27FC236}">
                <a16:creationId xmlns:a16="http://schemas.microsoft.com/office/drawing/2014/main" id="{E737DC5A-11C6-E344-1168-1E019B0176D0}"/>
              </a:ext>
            </a:extLst>
          </p:cNvPr>
          <p:cNvPicPr>
            <a:picLocks noChangeAspect="1"/>
          </p:cNvPicPr>
          <p:nvPr/>
        </p:nvPicPr>
        <p:blipFill>
          <a:blip r:embed="rId8"/>
          <a:stretch>
            <a:fillRect/>
          </a:stretch>
        </p:blipFill>
        <p:spPr>
          <a:xfrm>
            <a:off x="22508416" y="20329599"/>
            <a:ext cx="9144000" cy="6606125"/>
          </a:xfrm>
          <a:prstGeom prst="rect">
            <a:avLst/>
          </a:prstGeom>
        </p:spPr>
      </p:pic>
      <p:pic>
        <p:nvPicPr>
          <p:cNvPr id="22" name="Picture 21" descr="A picture containing text, screenshot, font, number&#10;&#10;Description automatically generated">
            <a:extLst>
              <a:ext uri="{FF2B5EF4-FFF2-40B4-BE49-F238E27FC236}">
                <a16:creationId xmlns:a16="http://schemas.microsoft.com/office/drawing/2014/main" id="{66F25C3A-70D2-D2EE-0A9A-ECC243D9D55F}"/>
              </a:ext>
            </a:extLst>
          </p:cNvPr>
          <p:cNvPicPr>
            <a:picLocks noChangeAspect="1"/>
          </p:cNvPicPr>
          <p:nvPr/>
        </p:nvPicPr>
        <p:blipFill>
          <a:blip r:embed="rId9"/>
          <a:stretch>
            <a:fillRect/>
          </a:stretch>
        </p:blipFill>
        <p:spPr>
          <a:xfrm>
            <a:off x="2152672" y="20420892"/>
            <a:ext cx="9144000" cy="8370155"/>
          </a:xfrm>
          <a:prstGeom prst="rect">
            <a:avLst/>
          </a:prstGeom>
        </p:spPr>
      </p:pic>
      <p:pic>
        <p:nvPicPr>
          <p:cNvPr id="24" name="Picture 23" descr="A picture containing text, font, screenshot, line&#10;&#10;Description automatically generated">
            <a:extLst>
              <a:ext uri="{FF2B5EF4-FFF2-40B4-BE49-F238E27FC236}">
                <a16:creationId xmlns:a16="http://schemas.microsoft.com/office/drawing/2014/main" id="{0A7C1024-40AE-3110-14C5-457DD8DAED00}"/>
              </a:ext>
            </a:extLst>
          </p:cNvPr>
          <p:cNvPicPr>
            <a:picLocks noChangeAspect="1"/>
          </p:cNvPicPr>
          <p:nvPr/>
        </p:nvPicPr>
        <p:blipFill>
          <a:blip r:embed="rId10"/>
          <a:stretch>
            <a:fillRect/>
          </a:stretch>
        </p:blipFill>
        <p:spPr>
          <a:xfrm>
            <a:off x="12250321" y="16224293"/>
            <a:ext cx="9144000" cy="3626915"/>
          </a:xfrm>
          <a:prstGeom prst="rect">
            <a:avLst/>
          </a:prstGeom>
        </p:spPr>
      </p:pic>
      <p:pic>
        <p:nvPicPr>
          <p:cNvPr id="26" name="Picture 25" descr="A picture containing text, screenshot, font, number&#10;&#10;Description automatically generated">
            <a:extLst>
              <a:ext uri="{FF2B5EF4-FFF2-40B4-BE49-F238E27FC236}">
                <a16:creationId xmlns:a16="http://schemas.microsoft.com/office/drawing/2014/main" id="{259BE9E6-9ACA-2B15-1632-2EC3B53AE1C4}"/>
              </a:ext>
            </a:extLst>
          </p:cNvPr>
          <p:cNvPicPr>
            <a:picLocks noChangeAspect="1"/>
          </p:cNvPicPr>
          <p:nvPr/>
        </p:nvPicPr>
        <p:blipFill>
          <a:blip r:embed="rId11"/>
          <a:stretch>
            <a:fillRect/>
          </a:stretch>
        </p:blipFill>
        <p:spPr>
          <a:xfrm>
            <a:off x="22508416" y="15679269"/>
            <a:ext cx="9144000" cy="4384457"/>
          </a:xfrm>
          <a:prstGeom prst="rect">
            <a:avLst/>
          </a:prstGeom>
        </p:spPr>
      </p:pic>
      <p:grpSp>
        <p:nvGrpSpPr>
          <p:cNvPr id="33" name="Group 32">
            <a:extLst>
              <a:ext uri="{FF2B5EF4-FFF2-40B4-BE49-F238E27FC236}">
                <a16:creationId xmlns:a16="http://schemas.microsoft.com/office/drawing/2014/main" id="{5C69D4DC-7989-DFBE-78EE-CD4C38AD54B4}"/>
              </a:ext>
            </a:extLst>
          </p:cNvPr>
          <p:cNvGrpSpPr/>
          <p:nvPr/>
        </p:nvGrpSpPr>
        <p:grpSpPr>
          <a:xfrm>
            <a:off x="11861890" y="36498768"/>
            <a:ext cx="9920863" cy="3136045"/>
            <a:chOff x="11922850" y="36457204"/>
            <a:chExt cx="9920863" cy="3136045"/>
          </a:xfrm>
        </p:grpSpPr>
        <p:pic>
          <p:nvPicPr>
            <p:cNvPr id="30" name="Picture 29" descr="A picture containing screenshot, rectangle, diagram, line&#10;&#10;Description automatically generated">
              <a:extLst>
                <a:ext uri="{FF2B5EF4-FFF2-40B4-BE49-F238E27FC236}">
                  <a16:creationId xmlns:a16="http://schemas.microsoft.com/office/drawing/2014/main" id="{AADEB36C-7134-7A56-65B8-0A9118270260}"/>
                </a:ext>
              </a:extLst>
            </p:cNvPr>
            <p:cNvPicPr>
              <a:picLocks noChangeAspect="1"/>
            </p:cNvPicPr>
            <p:nvPr/>
          </p:nvPicPr>
          <p:blipFill>
            <a:blip r:embed="rId12"/>
            <a:stretch>
              <a:fillRect/>
            </a:stretch>
          </p:blipFill>
          <p:spPr>
            <a:xfrm>
              <a:off x="11922850" y="36790982"/>
              <a:ext cx="5029200" cy="2802267"/>
            </a:xfrm>
            <a:prstGeom prst="rect">
              <a:avLst/>
            </a:prstGeom>
          </p:spPr>
        </p:pic>
        <p:pic>
          <p:nvPicPr>
            <p:cNvPr id="32" name="Picture 31" descr="A picture containing piano, screenshot&#10;&#10;Description automatically generated">
              <a:extLst>
                <a:ext uri="{FF2B5EF4-FFF2-40B4-BE49-F238E27FC236}">
                  <a16:creationId xmlns:a16="http://schemas.microsoft.com/office/drawing/2014/main" id="{535D3823-3525-74BF-FD47-085F494448B5}"/>
                </a:ext>
              </a:extLst>
            </p:cNvPr>
            <p:cNvPicPr>
              <a:picLocks noChangeAspect="1"/>
            </p:cNvPicPr>
            <p:nvPr/>
          </p:nvPicPr>
          <p:blipFill>
            <a:blip r:embed="rId13"/>
            <a:stretch>
              <a:fillRect/>
            </a:stretch>
          </p:blipFill>
          <p:spPr>
            <a:xfrm>
              <a:off x="16814513" y="36457204"/>
              <a:ext cx="5029200" cy="3014550"/>
            </a:xfrm>
            <a:prstGeom prst="rect">
              <a:avLst/>
            </a:prstGeom>
          </p:spPr>
        </p:pic>
      </p:grpSp>
      <p:sp>
        <p:nvSpPr>
          <p:cNvPr id="4" name="TextBox 3">
            <a:extLst>
              <a:ext uri="{FF2B5EF4-FFF2-40B4-BE49-F238E27FC236}">
                <a16:creationId xmlns:a16="http://schemas.microsoft.com/office/drawing/2014/main" id="{A86282E8-2F58-952C-52EC-8551F2E889A0}"/>
              </a:ext>
            </a:extLst>
          </p:cNvPr>
          <p:cNvSpPr txBox="1"/>
          <p:nvPr/>
        </p:nvSpPr>
        <p:spPr>
          <a:xfrm>
            <a:off x="19696420" y="14792063"/>
            <a:ext cx="1697901" cy="646331"/>
          </a:xfrm>
          <a:prstGeom prst="rect">
            <a:avLst/>
          </a:prstGeom>
          <a:noFill/>
        </p:spPr>
        <p:txBody>
          <a:bodyPr wrap="none" rtlCol="0">
            <a:spAutoFit/>
          </a:bodyPr>
          <a:lstStyle/>
          <a:p>
            <a:r>
              <a:rPr lang="en-GB" sz="3600"/>
              <a:t>cm grid</a:t>
            </a:r>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B134B87-6260-844A-A4FA-50B3FBE71422}" vid="{92A980D7-E4AC-104F-BD50-CD7E7ED74D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WEPM128_poster</Template>
  <TotalTime>68</TotalTime>
  <Words>530</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BNL</vt:lpstr>
      <vt:lpstr>Open-Midplane Gradient Permanent Magnet with 1.53T Peak Field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Arial Bold 96pt, left-aligned Two lines, if needed</dc:title>
  <dc:subject/>
  <dc:creator>Brooks, Stephen</dc:creator>
  <cp:keywords/>
  <dc:description/>
  <cp:lastModifiedBy>Brooks, Stephen</cp:lastModifiedBy>
  <cp:revision>16</cp:revision>
  <dcterms:created xsi:type="dcterms:W3CDTF">2023-04-21T17:12:09Z</dcterms:created>
  <dcterms:modified xsi:type="dcterms:W3CDTF">2023-04-21T18:59:59Z</dcterms:modified>
  <cp:category/>
</cp:coreProperties>
</file>