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
  </p:notesMasterIdLst>
  <p:sldIdLst>
    <p:sldId id="257" r:id="rId2"/>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94"/>
  </p:normalViewPr>
  <p:slideViewPr>
    <p:cSldViewPr snapToGrid="0" snapToObjects="1">
      <p:cViewPr varScale="1">
        <p:scale>
          <a:sx n="19" d="100"/>
          <a:sy n="19" d="100"/>
        </p:scale>
        <p:origin x="2323"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2024-Apr-24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13824" userDrawn="1">
          <p15:clr>
            <a:srgbClr val="FBAE40"/>
          </p15:clr>
        </p15:guide>
        <p15:guide id="8" pos="10368" userDrawn="1">
          <p15:clr>
            <a:srgbClr val="FBAE40"/>
          </p15:clr>
        </p15:guide>
        <p15:guide id="9" orient="horz" pos="24883" userDrawn="1">
          <p15:clr>
            <a:srgbClr val="FBAE40"/>
          </p15:clr>
        </p15:guide>
        <p15:guide id="10" pos="972" userDrawn="1">
          <p15:clr>
            <a:srgbClr val="FBAE40"/>
          </p15:clr>
        </p15:guide>
        <p15:guide id="11" pos="19764" userDrawn="1">
          <p15:clr>
            <a:srgbClr val="FBAE40"/>
          </p15:clr>
        </p15:guide>
        <p15:guide id="12" orient="horz" pos="254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23557230" y="2336800"/>
            <a:ext cx="7098030" cy="37195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2263140"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normAutofit/>
          </a:bodyPr>
          <a:lstStyle>
            <a:lvl1pPr>
              <a:defRPr sz="9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sz="6000"/>
            </a:lvl1pPr>
          </a:lstStyle>
          <a:p>
            <a:pPr lvl="0"/>
            <a:r>
              <a:rPr lang="en-US"/>
              <a:t>Click to edit Master text styles</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1543050" y="6893170"/>
            <a:ext cx="13990320" cy="32639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1645920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1543050" y="2336803"/>
            <a:ext cx="28392120" cy="848360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1543051" y="10759443"/>
            <a:ext cx="13926025"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1543051" y="16032480"/>
            <a:ext cx="13926025"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16459200" y="10759443"/>
            <a:ext cx="13994608"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16459200"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357393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41335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239125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13994608" y="6319523"/>
            <a:ext cx="16664940" cy="311912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41603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13994608" y="6319523"/>
            <a:ext cx="16664940" cy="311912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181191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238166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1953490" y="1128190"/>
            <a:ext cx="29891484" cy="4147195"/>
          </a:xfrm>
          <a:prstGeom prst="rect">
            <a:avLst/>
          </a:prstGeom>
        </p:spPr>
        <p:txBody>
          <a:bodyPr vert="horz" lIns="91440" tIns="45720" rIns="91440" bIns="45720" rtlCol="0" anchor="t" anchorCtr="0">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1953490" y="6611814"/>
            <a:ext cx="29891484" cy="32707385"/>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2468880" rtl="0" eaLnBrk="1" latinLnBrk="0" hangingPunct="1">
        <a:lnSpc>
          <a:spcPct val="90000"/>
        </a:lnSpc>
        <a:spcBef>
          <a:spcPct val="0"/>
        </a:spcBef>
        <a:buNone/>
        <a:defRPr sz="9600" b="1" kern="1200">
          <a:solidFill>
            <a:schemeClr val="tx1"/>
          </a:solidFill>
          <a:latin typeface="+mn-lt"/>
          <a:ea typeface="+mj-ea"/>
          <a:cs typeface="+mj-cs"/>
        </a:defRPr>
      </a:lvl1pPr>
    </p:titleStyle>
    <p:bodyStyle>
      <a:lvl1pPr marL="0" indent="0" algn="l" defTabSz="2468880" rtl="0" eaLnBrk="1" latinLnBrk="0" hangingPunct="1">
        <a:lnSpc>
          <a:spcPct val="90000"/>
        </a:lnSpc>
        <a:spcBef>
          <a:spcPts val="2700"/>
        </a:spcBef>
        <a:buFontTx/>
        <a:buNone/>
        <a:defRPr sz="6000" kern="1200">
          <a:solidFill>
            <a:schemeClr val="tx1"/>
          </a:solidFill>
          <a:latin typeface="+mn-lt"/>
          <a:ea typeface="+mn-ea"/>
          <a:cs typeface="+mn-cs"/>
        </a:defRPr>
      </a:lvl1pPr>
      <a:lvl2pPr marL="1234440" indent="0" algn="l" defTabSz="2468880" rtl="0" eaLnBrk="1" latinLnBrk="0" hangingPunct="1">
        <a:lnSpc>
          <a:spcPct val="90000"/>
        </a:lnSpc>
        <a:spcBef>
          <a:spcPts val="1350"/>
        </a:spcBef>
        <a:buFontTx/>
        <a:buNone/>
        <a:defRPr sz="6480" kern="1200">
          <a:solidFill>
            <a:schemeClr val="tx1"/>
          </a:solidFill>
          <a:latin typeface="+mn-lt"/>
          <a:ea typeface="+mn-ea"/>
          <a:cs typeface="+mn-cs"/>
        </a:defRPr>
      </a:lvl2pPr>
      <a:lvl3pPr marL="2468880" indent="0" algn="l" defTabSz="2468880" rtl="0" eaLnBrk="1" latinLnBrk="0" hangingPunct="1">
        <a:lnSpc>
          <a:spcPct val="90000"/>
        </a:lnSpc>
        <a:spcBef>
          <a:spcPts val="1350"/>
        </a:spcBef>
        <a:buFontTx/>
        <a:buNone/>
        <a:defRPr sz="5400" kern="1200">
          <a:solidFill>
            <a:schemeClr val="tx1"/>
          </a:solidFill>
          <a:latin typeface="+mn-lt"/>
          <a:ea typeface="+mn-ea"/>
          <a:cs typeface="+mn-cs"/>
        </a:defRPr>
      </a:lvl3pPr>
      <a:lvl4pPr marL="370332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4pPr>
      <a:lvl5pPr marL="493776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13824" userDrawn="1">
          <p15:clr>
            <a:srgbClr val="F26B43"/>
          </p15:clr>
        </p15:guide>
        <p15:guide id="8" pos="10368" userDrawn="1">
          <p15:clr>
            <a:srgbClr val="F26B43"/>
          </p15:clr>
        </p15:guide>
        <p15:guide id="9" pos="972" userDrawn="1">
          <p15:clr>
            <a:srgbClr val="F26B43"/>
          </p15:clr>
        </p15:guide>
        <p15:guide id="10" orient="horz" pos="24883" userDrawn="1">
          <p15:clr>
            <a:srgbClr val="F26B43"/>
          </p15:clr>
        </p15:guide>
        <p15:guide id="11" pos="19764" userDrawn="1">
          <p15:clr>
            <a:srgbClr val="F26B43"/>
          </p15:clr>
        </p15:guide>
        <p15:guide id="12" orient="horz" pos="2641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1953490" y="1128190"/>
            <a:ext cx="29421859" cy="2615838"/>
          </a:xfrm>
        </p:spPr>
        <p:txBody>
          <a:bodyPr>
            <a:normAutofit fontScale="90000"/>
          </a:bodyPr>
          <a:lstStyle/>
          <a:p>
            <a:r>
              <a:rPr lang="en-US">
                <a:effectLst/>
              </a:rPr>
              <a:t>Optimisation of a Permanent Magnet Multi-Energy FFA Arc for the CEBAF Energy Upgrade</a:t>
            </a:r>
            <a:endParaRPr lang="en-US" sz="4800" b="0" dirty="0"/>
          </a:p>
        </p:txBody>
      </p:sp>
      <p:sp>
        <p:nvSpPr>
          <p:cNvPr id="3" name="Rectangle 2">
            <a:extLst>
              <a:ext uri="{FF2B5EF4-FFF2-40B4-BE49-F238E27FC236}">
                <a16:creationId xmlns:a16="http://schemas.microsoft.com/office/drawing/2014/main" id="{26CF4DD3-8338-B148-B3E0-62642A9AF5E5}"/>
              </a:ext>
            </a:extLst>
          </p:cNvPr>
          <p:cNvSpPr/>
          <p:nvPr/>
        </p:nvSpPr>
        <p:spPr>
          <a:xfrm>
            <a:off x="1953489" y="3744028"/>
            <a:ext cx="29421859" cy="830997"/>
          </a:xfrm>
          <a:prstGeom prst="rect">
            <a:avLst/>
          </a:prstGeom>
        </p:spPr>
        <p:txBody>
          <a:bodyPr wrap="square">
            <a:spAutoFit/>
          </a:bodyPr>
          <a:lstStyle/>
          <a:p>
            <a:r>
              <a:rPr lang="en-US" sz="4800"/>
              <a:t>S.J. Brooks {sbrooks@bnl.gov}, Brookhaven National Laboratory, Upton, NY, USA</a:t>
            </a:r>
            <a:endParaRPr lang="en-US" sz="4800" dirty="0"/>
          </a:p>
        </p:txBody>
      </p:sp>
      <p:sp>
        <p:nvSpPr>
          <p:cNvPr id="6" name="Content Placeholder 5">
            <a:extLst>
              <a:ext uri="{FF2B5EF4-FFF2-40B4-BE49-F238E27FC236}">
                <a16:creationId xmlns:a16="http://schemas.microsoft.com/office/drawing/2014/main" id="{5C84CD15-F94D-7843-994C-D0C2DFEDC9E9}"/>
              </a:ext>
            </a:extLst>
          </p:cNvPr>
          <p:cNvSpPr>
            <a:spLocks noGrp="1"/>
          </p:cNvSpPr>
          <p:nvPr>
            <p:ph idx="1"/>
          </p:nvPr>
        </p:nvSpPr>
        <p:spPr/>
        <p:txBody>
          <a:bodyPr numCol="3" spcCol="914400">
            <a:noAutofit/>
          </a:bodyPr>
          <a:lstStyle/>
          <a:p>
            <a:pPr algn="just"/>
            <a:r>
              <a:rPr lang="en-US" b="1"/>
              <a:t>Abstract</a:t>
            </a:r>
          </a:p>
          <a:p>
            <a:pPr algn="just"/>
            <a:r>
              <a:rPr lang="en-US" sz="3600"/>
              <a:t>It is currently planned to increase the energy of the CEBAF recirculating linear accelerator to 20GeV or more by adding two new recirculating arcs that contain multiple new energy passes.  The beam is continuous (CW), so no field ramping is desired, making this a fixed-field accelerator (FFA).  The wide energy range requires a low dispersion lattice that can be created with high-gradient permanent magnets.  One constraint is the existing tunnel radius in relation to the fields achievable by practically-sized permanent magnets.  Thus, searching for the most efficient implementation in terms of magnet material volume is important.  In this paper, a lattice cell search and optimisation is conducted that evaluates cells by the magnet volume per unit length, with the permanent magnet designs also produced via an automated code.  The new lattice cells are compared to the previous manually designed cell.</a:t>
            </a:r>
          </a:p>
          <a:p>
            <a:pPr algn="just"/>
            <a:r>
              <a:rPr lang="en-US" b="1"/>
              <a:t>Lattice Constraints</a:t>
            </a:r>
            <a:endParaRPr lang="en-US" sz="3600"/>
          </a:p>
          <a:p>
            <a:pPr algn="just"/>
            <a:r>
              <a:rPr lang="en-US" sz="3600"/>
              <a:t>Option A is the baseline lattice with linear fields.  Constant radius of curvature 80.6m was used to fit the CEBAF tunnel.</a:t>
            </a:r>
          </a:p>
          <a:p>
            <a:pPr algn="just"/>
            <a:endParaRPr lang="en-US" sz="3600"/>
          </a:p>
          <a:p>
            <a:pPr algn="just"/>
            <a:endParaRPr lang="en-US" sz="10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6000"/>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000000"/>
                </a:solidFill>
                <a:effectLst/>
                <a:uLnTx/>
                <a:uFillTx/>
                <a:latin typeface="Arial" panose="020B0604020202020204"/>
                <a:ea typeface="+mn-ea"/>
                <a:cs typeface="+mn-cs"/>
              </a:rPr>
              <a:t>Magnet Constraints</a:t>
            </a: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endParaRPr lang="en-US" sz="3600"/>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endParaRPr lang="en-US" sz="3600" b="1">
              <a:solidFill>
                <a:srgbClr val="000000"/>
              </a:solidFill>
              <a:latin typeface="Arial" panose="020B0604020202020204"/>
            </a:endParaRPr>
          </a:p>
          <a:p>
            <a:pPr algn="just"/>
            <a:r>
              <a:rPr lang="en-US" b="1">
                <a:solidFill>
                  <a:srgbClr val="000000"/>
                </a:solidFill>
                <a:latin typeface="Arial" panose="020B0604020202020204"/>
              </a:rPr>
              <a:t>Permanent Magnets</a:t>
            </a:r>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r>
              <a:rPr lang="en-US" b="1"/>
              <a:t>Lattice Results</a:t>
            </a:r>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r>
              <a:rPr lang="en-US" b="1"/>
              <a:t>Optimisation Method</a:t>
            </a:r>
          </a:p>
          <a:p>
            <a:pPr algn="just"/>
            <a:r>
              <a:rPr lang="en-US" sz="3600"/>
              <a:t>Candidate lattice cells were tracked with the </a:t>
            </a:r>
            <a:r>
              <a:rPr lang="en-US" sz="3600" b="1"/>
              <a:t>Muon1</a:t>
            </a:r>
            <a:r>
              <a:rPr lang="en-US" sz="3600"/>
              <a:t> code and optimised with its built-in genetic algorithm.  The optimiser started from random designs with no manually-set starting point, so the following scoring ranges were used to guide it towards viable designs.</a:t>
            </a:r>
          </a:p>
          <a:p>
            <a:pPr marL="742950" indent="-742950" algn="just">
              <a:buFont typeface="+mj-lt"/>
              <a:buAutoNum type="arabicPeriod"/>
            </a:pPr>
            <a:r>
              <a:rPr lang="en-US" sz="2600"/>
              <a:t>If the first energy is unstable or has an unacceptable tune, the cell is scored by how far cos </a:t>
            </a:r>
            <a:r>
              <a:rPr lang="en-US" sz="2600">
                <a:latin typeface="Symbol" panose="05050102010706020507" pitchFamily="18" charset="2"/>
              </a:rPr>
              <a:t>f</a:t>
            </a:r>
            <a:r>
              <a:rPr lang="en-US" sz="2600"/>
              <a:t> (calculated from the trace of the transfer matrix) deviates from the desired tune range limits, where </a:t>
            </a:r>
            <a:r>
              <a:rPr lang="en-US" sz="2600">
                <a:latin typeface="Symbol" panose="05050102010706020507" pitchFamily="18" charset="2"/>
              </a:rPr>
              <a:t>f</a:t>
            </a:r>
            <a:r>
              <a:rPr lang="en-US" sz="2600"/>
              <a:t> is the phase advance.</a:t>
            </a:r>
          </a:p>
          <a:p>
            <a:pPr marL="742950" indent="-742950" algn="just">
              <a:buFont typeface="+mj-lt"/>
              <a:buAutoNum type="arabicPeriod"/>
            </a:pPr>
            <a:r>
              <a:rPr lang="en-US" sz="2600"/>
              <a:t>If the first energy has correct tunes but later ones do not, the cell is scored by the percentage of the FFA energy range that is acceptable.</a:t>
            </a:r>
          </a:p>
          <a:p>
            <a:pPr marL="742950" indent="-742950" algn="just">
              <a:buFont typeface="+mj-lt"/>
              <a:buAutoNum type="arabicPeriod"/>
            </a:pPr>
            <a:r>
              <a:rPr lang="en-US" sz="2600"/>
              <a:t>If all energies have correct tunes, the </a:t>
            </a:r>
            <a:r>
              <a:rPr lang="en-US" sz="2600" b="1"/>
              <a:t>HalbachArea</a:t>
            </a:r>
            <a:r>
              <a:rPr lang="en-US" sz="2600"/>
              <a:t> code is called to attempt magnet designs.  If the magnet design fails, the cell is scored by peak field in the bore of the accelerator, with lower being better.</a:t>
            </a:r>
          </a:p>
          <a:p>
            <a:pPr marL="742950" indent="-742950" algn="just">
              <a:buFont typeface="+mj-lt"/>
              <a:buAutoNum type="arabicPeriod"/>
            </a:pPr>
            <a:r>
              <a:rPr lang="en-US" sz="2600"/>
              <a:t>If all energies have correct tunes and magnets exist, the cell is scored by the average magnet area                     (</a:t>
            </a:r>
            <a:r>
              <a:rPr lang="en-US" sz="2600">
                <a:latin typeface="Symbol" panose="05050102010706020507" pitchFamily="18" charset="2"/>
              </a:rPr>
              <a:t>S</a:t>
            </a:r>
            <a:r>
              <a:rPr lang="en-US" sz="2600" baseline="-25000"/>
              <a:t>Elements e</a:t>
            </a:r>
            <a:r>
              <a:rPr lang="en-US" sz="2600"/>
              <a:t> A</a:t>
            </a:r>
            <a:r>
              <a:rPr lang="en-US" sz="2600" baseline="-25000"/>
              <a:t>e</a:t>
            </a:r>
            <a:r>
              <a:rPr lang="en-US" sz="2600"/>
              <a:t> L</a:t>
            </a:r>
            <a:r>
              <a:rPr lang="en-US" sz="2600" baseline="-25000"/>
              <a:t>e</a:t>
            </a:r>
            <a:r>
              <a:rPr lang="en-US" sz="2600"/>
              <a:t>) /</a:t>
            </a:r>
            <a:r>
              <a:rPr lang="en-US" sz="2600">
                <a:latin typeface="Symbol" panose="05050102010706020507" pitchFamily="18" charset="2"/>
              </a:rPr>
              <a:t> S</a:t>
            </a:r>
            <a:r>
              <a:rPr lang="en-US" sz="2600" baseline="-25000"/>
              <a:t>e</a:t>
            </a:r>
            <a:r>
              <a:rPr lang="en-US" sz="2600"/>
              <a:t> L</a:t>
            </a:r>
            <a:r>
              <a:rPr lang="en-US" sz="2600" baseline="-25000"/>
              <a:t>e</a:t>
            </a:r>
            <a:r>
              <a:rPr lang="en-US" sz="2600"/>
              <a:t> weighted by length through the cell, with lower being better.</a:t>
            </a:r>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r>
              <a:rPr lang="en-US" b="1"/>
              <a:t>Cell Tunes vs. Energy</a:t>
            </a:r>
          </a:p>
          <a:p>
            <a:pPr algn="just"/>
            <a:endParaRPr lang="en-US" sz="3600"/>
          </a:p>
        </p:txBody>
      </p:sp>
      <p:sp>
        <p:nvSpPr>
          <p:cNvPr id="4" name="TextBox 3">
            <a:extLst>
              <a:ext uri="{FF2B5EF4-FFF2-40B4-BE49-F238E27FC236}">
                <a16:creationId xmlns:a16="http://schemas.microsoft.com/office/drawing/2014/main" id="{A86282E8-2F58-952C-52EC-8551F2E889A0}"/>
              </a:ext>
            </a:extLst>
          </p:cNvPr>
          <p:cNvSpPr txBox="1"/>
          <p:nvPr/>
        </p:nvSpPr>
        <p:spPr>
          <a:xfrm>
            <a:off x="19696420" y="14792063"/>
            <a:ext cx="1697901" cy="646331"/>
          </a:xfrm>
          <a:prstGeom prst="rect">
            <a:avLst/>
          </a:prstGeom>
          <a:noFill/>
        </p:spPr>
        <p:txBody>
          <a:bodyPr wrap="none" rtlCol="0">
            <a:spAutoFit/>
          </a:bodyPr>
          <a:lstStyle/>
          <a:p>
            <a:r>
              <a:rPr lang="en-GB" sz="3600"/>
              <a:t>cm grid</a:t>
            </a:r>
          </a:p>
        </p:txBody>
      </p:sp>
      <p:pic>
        <p:nvPicPr>
          <p:cNvPr id="9" name="Picture 8" descr="A graph of energy and energy&#10;&#10;Description automatically generated">
            <a:extLst>
              <a:ext uri="{FF2B5EF4-FFF2-40B4-BE49-F238E27FC236}">
                <a16:creationId xmlns:a16="http://schemas.microsoft.com/office/drawing/2014/main" id="{E9E82A62-CBFD-6CC6-72EB-B9C40143CE27}"/>
              </a:ext>
            </a:extLst>
          </p:cNvPr>
          <p:cNvPicPr>
            <a:picLocks noChangeAspect="1"/>
          </p:cNvPicPr>
          <p:nvPr/>
        </p:nvPicPr>
        <p:blipFill>
          <a:blip r:embed="rId2"/>
          <a:stretch>
            <a:fillRect/>
          </a:stretch>
        </p:blipFill>
        <p:spPr>
          <a:xfrm>
            <a:off x="22695775" y="28429519"/>
            <a:ext cx="7420237" cy="5425148"/>
          </a:xfrm>
          <a:prstGeom prst="rect">
            <a:avLst/>
          </a:prstGeom>
        </p:spPr>
      </p:pic>
      <p:pic>
        <p:nvPicPr>
          <p:cNvPr id="13" name="Picture 12" descr="A graph of energy and energy&#10;&#10;Description automatically generated">
            <a:extLst>
              <a:ext uri="{FF2B5EF4-FFF2-40B4-BE49-F238E27FC236}">
                <a16:creationId xmlns:a16="http://schemas.microsoft.com/office/drawing/2014/main" id="{07B4866C-8520-4B38-41A3-7AFF05D70F90}"/>
              </a:ext>
            </a:extLst>
          </p:cNvPr>
          <p:cNvPicPr>
            <a:picLocks noChangeAspect="1"/>
          </p:cNvPicPr>
          <p:nvPr/>
        </p:nvPicPr>
        <p:blipFill>
          <a:blip r:embed="rId3"/>
          <a:stretch>
            <a:fillRect/>
          </a:stretch>
        </p:blipFill>
        <p:spPr>
          <a:xfrm>
            <a:off x="22695775" y="34009879"/>
            <a:ext cx="7420237" cy="5467824"/>
          </a:xfrm>
          <a:prstGeom prst="rect">
            <a:avLst/>
          </a:prstGeom>
        </p:spPr>
      </p:pic>
      <p:pic>
        <p:nvPicPr>
          <p:cNvPr id="15" name="Picture 14" descr="A group of images of a diagram&#10;&#10;Description automatically generated with medium confidence">
            <a:extLst>
              <a:ext uri="{FF2B5EF4-FFF2-40B4-BE49-F238E27FC236}">
                <a16:creationId xmlns:a16="http://schemas.microsoft.com/office/drawing/2014/main" id="{34BB2C2A-9E6E-8D84-F242-B87C7FB3CBAB}"/>
              </a:ext>
            </a:extLst>
          </p:cNvPr>
          <p:cNvPicPr>
            <a:picLocks noChangeAspect="1"/>
          </p:cNvPicPr>
          <p:nvPr/>
        </p:nvPicPr>
        <p:blipFill>
          <a:blip r:embed="rId4"/>
          <a:stretch>
            <a:fillRect/>
          </a:stretch>
        </p:blipFill>
        <p:spPr>
          <a:xfrm>
            <a:off x="12302836" y="7747623"/>
            <a:ext cx="19232093" cy="7919097"/>
          </a:xfrm>
          <a:prstGeom prst="rect">
            <a:avLst/>
          </a:prstGeom>
        </p:spPr>
      </p:pic>
      <p:pic>
        <p:nvPicPr>
          <p:cNvPr id="19" name="Picture 18" descr="A graph of energy and energy&#10;&#10;Description automatically generated">
            <a:extLst>
              <a:ext uri="{FF2B5EF4-FFF2-40B4-BE49-F238E27FC236}">
                <a16:creationId xmlns:a16="http://schemas.microsoft.com/office/drawing/2014/main" id="{F3366A9E-80E0-AF69-E411-01EE2477FAD1}"/>
              </a:ext>
            </a:extLst>
          </p:cNvPr>
          <p:cNvPicPr>
            <a:picLocks noChangeAspect="1"/>
          </p:cNvPicPr>
          <p:nvPr/>
        </p:nvPicPr>
        <p:blipFill>
          <a:blip r:embed="rId5"/>
          <a:stretch>
            <a:fillRect/>
          </a:stretch>
        </p:blipFill>
        <p:spPr>
          <a:xfrm>
            <a:off x="22677104" y="22811818"/>
            <a:ext cx="7457578" cy="5462489"/>
          </a:xfrm>
          <a:prstGeom prst="rect">
            <a:avLst/>
          </a:prstGeom>
        </p:spPr>
      </p:pic>
      <p:pic>
        <p:nvPicPr>
          <p:cNvPr id="23" name="Picture 22" descr="A table with numbers and text&#10;&#10;Description automatically generated">
            <a:extLst>
              <a:ext uri="{FF2B5EF4-FFF2-40B4-BE49-F238E27FC236}">
                <a16:creationId xmlns:a16="http://schemas.microsoft.com/office/drawing/2014/main" id="{BB58ACA9-682C-E219-BE67-F2CAB31D706B}"/>
              </a:ext>
            </a:extLst>
          </p:cNvPr>
          <p:cNvPicPr>
            <a:picLocks noChangeAspect="1"/>
          </p:cNvPicPr>
          <p:nvPr/>
        </p:nvPicPr>
        <p:blipFill>
          <a:blip r:embed="rId6"/>
          <a:stretch>
            <a:fillRect/>
          </a:stretch>
        </p:blipFill>
        <p:spPr>
          <a:xfrm>
            <a:off x="12654857" y="21562448"/>
            <a:ext cx="8017697" cy="3109992"/>
          </a:xfrm>
          <a:prstGeom prst="rect">
            <a:avLst/>
          </a:prstGeom>
        </p:spPr>
      </p:pic>
      <p:pic>
        <p:nvPicPr>
          <p:cNvPr id="27" name="Picture 26" descr="A table with numbers and text&#10;&#10;Description automatically generated">
            <a:extLst>
              <a:ext uri="{FF2B5EF4-FFF2-40B4-BE49-F238E27FC236}">
                <a16:creationId xmlns:a16="http://schemas.microsoft.com/office/drawing/2014/main" id="{94EA313F-71F3-BA23-0634-E30CFF5021FA}"/>
              </a:ext>
            </a:extLst>
          </p:cNvPr>
          <p:cNvPicPr>
            <a:picLocks noChangeAspect="1"/>
          </p:cNvPicPr>
          <p:nvPr/>
        </p:nvPicPr>
        <p:blipFill>
          <a:blip r:embed="rId7"/>
          <a:stretch>
            <a:fillRect/>
          </a:stretch>
        </p:blipFill>
        <p:spPr>
          <a:xfrm>
            <a:off x="12454815" y="24736609"/>
            <a:ext cx="8417781" cy="3184674"/>
          </a:xfrm>
          <a:prstGeom prst="rect">
            <a:avLst/>
          </a:prstGeom>
        </p:spPr>
      </p:pic>
      <p:pic>
        <p:nvPicPr>
          <p:cNvPr id="29" name="Picture 28" descr="A table with numbers and symbols&#10;&#10;Description automatically generated">
            <a:extLst>
              <a:ext uri="{FF2B5EF4-FFF2-40B4-BE49-F238E27FC236}">
                <a16:creationId xmlns:a16="http://schemas.microsoft.com/office/drawing/2014/main" id="{1171E882-362A-386B-F7E4-9740D75515C1}"/>
              </a:ext>
            </a:extLst>
          </p:cNvPr>
          <p:cNvPicPr>
            <a:picLocks noChangeAspect="1"/>
          </p:cNvPicPr>
          <p:nvPr/>
        </p:nvPicPr>
        <p:blipFill>
          <a:blip r:embed="rId8"/>
          <a:stretch>
            <a:fillRect/>
          </a:stretch>
        </p:blipFill>
        <p:spPr>
          <a:xfrm>
            <a:off x="2243687" y="23319952"/>
            <a:ext cx="8199831" cy="8268417"/>
          </a:xfrm>
          <a:prstGeom prst="rect">
            <a:avLst/>
          </a:prstGeom>
        </p:spPr>
      </p:pic>
      <p:pic>
        <p:nvPicPr>
          <p:cNvPr id="35" name="Picture 34" descr="A table with numbers and a few black text&#10;&#10;Description automatically generated with medium confidence">
            <a:extLst>
              <a:ext uri="{FF2B5EF4-FFF2-40B4-BE49-F238E27FC236}">
                <a16:creationId xmlns:a16="http://schemas.microsoft.com/office/drawing/2014/main" id="{AA2CAEB4-7430-C653-D2EA-F71797AD0209}"/>
              </a:ext>
            </a:extLst>
          </p:cNvPr>
          <p:cNvPicPr>
            <a:picLocks noChangeAspect="1"/>
          </p:cNvPicPr>
          <p:nvPr/>
        </p:nvPicPr>
        <p:blipFill>
          <a:blip r:embed="rId9"/>
          <a:stretch>
            <a:fillRect/>
          </a:stretch>
        </p:blipFill>
        <p:spPr>
          <a:xfrm>
            <a:off x="12683434" y="17048463"/>
            <a:ext cx="17702794" cy="4458086"/>
          </a:xfrm>
          <a:prstGeom prst="rect">
            <a:avLst/>
          </a:prstGeom>
        </p:spPr>
      </p:pic>
      <p:pic>
        <p:nvPicPr>
          <p:cNvPr id="37" name="Picture 36" descr="A table with a number of wedges and value&#10;&#10;Description automatically generated">
            <a:extLst>
              <a:ext uri="{FF2B5EF4-FFF2-40B4-BE49-F238E27FC236}">
                <a16:creationId xmlns:a16="http://schemas.microsoft.com/office/drawing/2014/main" id="{FBB810CB-54C5-6F3E-3381-961FF79F0C13}"/>
              </a:ext>
            </a:extLst>
          </p:cNvPr>
          <p:cNvPicPr>
            <a:picLocks noChangeAspect="1"/>
          </p:cNvPicPr>
          <p:nvPr/>
        </p:nvPicPr>
        <p:blipFill>
          <a:blip r:embed="rId10"/>
          <a:stretch>
            <a:fillRect/>
          </a:stretch>
        </p:blipFill>
        <p:spPr>
          <a:xfrm>
            <a:off x="2758082" y="32968313"/>
            <a:ext cx="7171041" cy="6195597"/>
          </a:xfrm>
          <a:prstGeom prst="rect">
            <a:avLst/>
          </a:prstGeom>
        </p:spPr>
      </p:pic>
      <p:sp>
        <p:nvSpPr>
          <p:cNvPr id="38" name="TextBox 37">
            <a:extLst>
              <a:ext uri="{FF2B5EF4-FFF2-40B4-BE49-F238E27FC236}">
                <a16:creationId xmlns:a16="http://schemas.microsoft.com/office/drawing/2014/main" id="{0E3155AB-FE34-BDEA-5841-3E0FA21976DF}"/>
              </a:ext>
            </a:extLst>
          </p:cNvPr>
          <p:cNvSpPr txBox="1"/>
          <p:nvPr/>
        </p:nvSpPr>
        <p:spPr>
          <a:xfrm>
            <a:off x="28856453" y="22670809"/>
            <a:ext cx="1423788" cy="1015663"/>
          </a:xfrm>
          <a:prstGeom prst="rect">
            <a:avLst/>
          </a:prstGeom>
          <a:noFill/>
        </p:spPr>
        <p:txBody>
          <a:bodyPr wrap="none" rtlCol="0">
            <a:spAutoFit/>
          </a:bodyPr>
          <a:lstStyle/>
          <a:p>
            <a:r>
              <a:rPr lang="en-GB" sz="6000"/>
              <a:t>A,B</a:t>
            </a:r>
          </a:p>
        </p:txBody>
      </p:sp>
      <p:sp>
        <p:nvSpPr>
          <p:cNvPr id="39" name="TextBox 38">
            <a:extLst>
              <a:ext uri="{FF2B5EF4-FFF2-40B4-BE49-F238E27FC236}">
                <a16:creationId xmlns:a16="http://schemas.microsoft.com/office/drawing/2014/main" id="{DF3D58A3-FDBF-A8DC-83EB-DAD571F03B3E}"/>
              </a:ext>
            </a:extLst>
          </p:cNvPr>
          <p:cNvSpPr txBox="1"/>
          <p:nvPr/>
        </p:nvSpPr>
        <p:spPr>
          <a:xfrm>
            <a:off x="29539333" y="28163425"/>
            <a:ext cx="740908" cy="1015663"/>
          </a:xfrm>
          <a:prstGeom prst="rect">
            <a:avLst/>
          </a:prstGeom>
          <a:noFill/>
        </p:spPr>
        <p:txBody>
          <a:bodyPr wrap="none" rtlCol="0">
            <a:spAutoFit/>
          </a:bodyPr>
          <a:lstStyle/>
          <a:p>
            <a:r>
              <a:rPr lang="en-GB" sz="6000"/>
              <a:t>C</a:t>
            </a:r>
          </a:p>
        </p:txBody>
      </p:sp>
      <p:sp>
        <p:nvSpPr>
          <p:cNvPr id="40" name="TextBox 39">
            <a:extLst>
              <a:ext uri="{FF2B5EF4-FFF2-40B4-BE49-F238E27FC236}">
                <a16:creationId xmlns:a16="http://schemas.microsoft.com/office/drawing/2014/main" id="{F454E208-DDDB-D4B5-561C-098C64FC11CA}"/>
              </a:ext>
            </a:extLst>
          </p:cNvPr>
          <p:cNvSpPr txBox="1"/>
          <p:nvPr/>
        </p:nvSpPr>
        <p:spPr>
          <a:xfrm>
            <a:off x="28813173" y="33777961"/>
            <a:ext cx="1467068" cy="1015663"/>
          </a:xfrm>
          <a:prstGeom prst="rect">
            <a:avLst/>
          </a:prstGeom>
          <a:noFill/>
        </p:spPr>
        <p:txBody>
          <a:bodyPr wrap="none" rtlCol="0">
            <a:spAutoFit/>
          </a:bodyPr>
          <a:lstStyle/>
          <a:p>
            <a:r>
              <a:rPr lang="en-GB" sz="6000"/>
              <a:t>D,E</a:t>
            </a:r>
          </a:p>
        </p:txBody>
      </p:sp>
      <p:sp>
        <p:nvSpPr>
          <p:cNvPr id="42" name="TextBox 41">
            <a:extLst>
              <a:ext uri="{FF2B5EF4-FFF2-40B4-BE49-F238E27FC236}">
                <a16:creationId xmlns:a16="http://schemas.microsoft.com/office/drawing/2014/main" id="{83B037AC-776D-58B6-0BDA-0FE995998BFC}"/>
              </a:ext>
            </a:extLst>
          </p:cNvPr>
          <p:cNvSpPr txBox="1"/>
          <p:nvPr/>
        </p:nvSpPr>
        <p:spPr>
          <a:xfrm>
            <a:off x="20213249" y="6859694"/>
            <a:ext cx="10879901" cy="646331"/>
          </a:xfrm>
          <a:prstGeom prst="rect">
            <a:avLst/>
          </a:prstGeom>
          <a:noFill/>
        </p:spPr>
        <p:txBody>
          <a:bodyPr wrap="none" rtlCol="0">
            <a:spAutoFit/>
          </a:bodyPr>
          <a:lstStyle/>
          <a:p>
            <a:r>
              <a:rPr lang="en-GB" sz="3600" i="1"/>
              <a:t>Grid is 1cm, arrows indicate magnetisation direction.</a:t>
            </a:r>
          </a:p>
        </p:txBody>
      </p:sp>
      <p:cxnSp>
        <p:nvCxnSpPr>
          <p:cNvPr id="44" name="Straight Connector 43">
            <a:extLst>
              <a:ext uri="{FF2B5EF4-FFF2-40B4-BE49-F238E27FC236}">
                <a16:creationId xmlns:a16="http://schemas.microsoft.com/office/drawing/2014/main" id="{924A28D6-3A8D-7694-D4F5-73C2B15A23D0}"/>
              </a:ext>
            </a:extLst>
          </p:cNvPr>
          <p:cNvCxnSpPr/>
          <p:nvPr/>
        </p:nvCxnSpPr>
        <p:spPr>
          <a:xfrm>
            <a:off x="2095018" y="22440739"/>
            <a:ext cx="924817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F2E8D2D-D5BC-5731-0E96-B8270C93A1BE}"/>
              </a:ext>
            </a:extLst>
          </p:cNvPr>
          <p:cNvSpPr/>
          <p:nvPr/>
        </p:nvSpPr>
        <p:spPr>
          <a:xfrm>
            <a:off x="2840330" y="22078134"/>
            <a:ext cx="2994535" cy="725209"/>
          </a:xfrm>
          <a:prstGeom prst="rect">
            <a:avLst/>
          </a:prstGeom>
          <a:solidFill>
            <a:schemeClr val="accent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t>BF</a:t>
            </a:r>
          </a:p>
        </p:txBody>
      </p:sp>
      <p:sp>
        <p:nvSpPr>
          <p:cNvPr id="46" name="Rectangle 45">
            <a:extLst>
              <a:ext uri="{FF2B5EF4-FFF2-40B4-BE49-F238E27FC236}">
                <a16:creationId xmlns:a16="http://schemas.microsoft.com/office/drawing/2014/main" id="{676F5600-CCF8-F8B2-4B6E-C0355E6C42C1}"/>
              </a:ext>
            </a:extLst>
          </p:cNvPr>
          <p:cNvSpPr/>
          <p:nvPr/>
        </p:nvSpPr>
        <p:spPr>
          <a:xfrm>
            <a:off x="7448983" y="22078134"/>
            <a:ext cx="2994535" cy="725209"/>
          </a:xfrm>
          <a:prstGeom prst="rect">
            <a:avLst/>
          </a:prstGeom>
          <a:solidFill>
            <a:schemeClr val="accent4"/>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t>BD</a:t>
            </a:r>
          </a:p>
        </p:txBody>
      </p:sp>
      <p:sp>
        <p:nvSpPr>
          <p:cNvPr id="47" name="TextBox 46">
            <a:extLst>
              <a:ext uri="{FF2B5EF4-FFF2-40B4-BE49-F238E27FC236}">
                <a16:creationId xmlns:a16="http://schemas.microsoft.com/office/drawing/2014/main" id="{FAB67643-F501-476D-3546-F1EB1843C121}"/>
              </a:ext>
            </a:extLst>
          </p:cNvPr>
          <p:cNvSpPr txBox="1"/>
          <p:nvPr/>
        </p:nvSpPr>
        <p:spPr>
          <a:xfrm>
            <a:off x="6421351" y="21794408"/>
            <a:ext cx="441146" cy="646331"/>
          </a:xfrm>
          <a:prstGeom prst="rect">
            <a:avLst/>
          </a:prstGeom>
          <a:noFill/>
        </p:spPr>
        <p:txBody>
          <a:bodyPr wrap="none" rtlCol="0">
            <a:spAutoFit/>
          </a:bodyPr>
          <a:lstStyle/>
          <a:p>
            <a:r>
              <a:rPr lang="en-GB" sz="3600"/>
              <a:t>o</a:t>
            </a:r>
          </a:p>
        </p:txBody>
      </p:sp>
      <p:sp>
        <p:nvSpPr>
          <p:cNvPr id="48" name="TextBox 47">
            <a:extLst>
              <a:ext uri="{FF2B5EF4-FFF2-40B4-BE49-F238E27FC236}">
                <a16:creationId xmlns:a16="http://schemas.microsoft.com/office/drawing/2014/main" id="{5CD4F052-1FE7-B47C-31F5-4909586DBFAB}"/>
              </a:ext>
            </a:extLst>
          </p:cNvPr>
          <p:cNvSpPr txBox="1"/>
          <p:nvPr/>
        </p:nvSpPr>
        <p:spPr>
          <a:xfrm>
            <a:off x="11057615" y="21754968"/>
            <a:ext cx="441146" cy="646331"/>
          </a:xfrm>
          <a:prstGeom prst="rect">
            <a:avLst/>
          </a:prstGeom>
          <a:noFill/>
        </p:spPr>
        <p:txBody>
          <a:bodyPr wrap="none" rtlCol="0">
            <a:spAutoFit/>
          </a:bodyPr>
          <a:lstStyle/>
          <a:p>
            <a:r>
              <a:rPr lang="en-GB" sz="3600"/>
              <a:t>o</a:t>
            </a:r>
          </a:p>
        </p:txBody>
      </p:sp>
    </p:spTree>
    <p:extLst>
      <p:ext uri="{BB962C8B-B14F-4D97-AF65-F5344CB8AC3E}">
        <p14:creationId xmlns:p14="http://schemas.microsoft.com/office/powerpoint/2010/main" val="3681362828"/>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B134B87-6260-844A-A4FA-50B3FBE71422}" vid="{92A980D7-E4AC-104F-BD50-CD7E7ED74D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WEPM128_poster</Template>
  <TotalTime>103</TotalTime>
  <Words>449</Words>
  <Application>Microsoft Office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Symbol</vt:lpstr>
      <vt:lpstr>BNL</vt:lpstr>
      <vt:lpstr>Optimisation of a Permanent Magnet Multi-Energy FFA Arc for the CEBAF Energy Upgrade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Arial Bold 96pt, left-aligned Two lines, if needed</dc:title>
  <dc:subject/>
  <dc:creator>Brooks, Stephen</dc:creator>
  <cp:keywords/>
  <dc:description/>
  <cp:lastModifiedBy>Brooks, Stephen</cp:lastModifiedBy>
  <cp:revision>20</cp:revision>
  <dcterms:created xsi:type="dcterms:W3CDTF">2023-04-21T17:12:09Z</dcterms:created>
  <dcterms:modified xsi:type="dcterms:W3CDTF">2024-04-24T17:37:04Z</dcterms:modified>
  <cp:category/>
</cp:coreProperties>
</file>