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9" r:id="rId3"/>
    <p:sldId id="261" r:id="rId4"/>
    <p:sldId id="262" r:id="rId5"/>
    <p:sldId id="257" r:id="rId6"/>
    <p:sldId id="258" r:id="rId7"/>
    <p:sldId id="263" r:id="rId8"/>
    <p:sldId id="265" r:id="rId9"/>
    <p:sldId id="264" r:id="rId10"/>
    <p:sldId id="259" r:id="rId11"/>
    <p:sldId id="260" r:id="rId12"/>
    <p:sldId id="266" r:id="rId13"/>
    <p:sldId id="267" r:id="rId14"/>
    <p:sldId id="268" r:id="rId15"/>
  </p:sldIdLst>
  <p:sldSz cx="9144000" cy="6858000" type="screen4x3"/>
  <p:notesSz cx="7772400" cy="10058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120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brooks\muon1\_Cbeta\Cell_Iron_2016-05-12_Match\opticsmatch_Cbeta_Cell_Iron_2016-05-12_Match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opticsmatch_Cbeta_Cell_Iron_201!$P$1</c:f>
              <c:strCache>
                <c:ptCount val="1"/>
                <c:pt idx="0">
                  <c:v>Qx</c:v>
                </c:pt>
              </c:strCache>
            </c:strRef>
          </c:tx>
          <c:xVal>
            <c:numRef>
              <c:f>opticsmatch_Cbeta_Cell_Iron_201!$A$2:$A$5</c:f>
              <c:numCache>
                <c:formatCode>General</c:formatCode>
                <c:ptCount val="4"/>
                <c:pt idx="0">
                  <c:v>149.489001</c:v>
                </c:pt>
                <c:pt idx="1">
                  <c:v>113.489001</c:v>
                </c:pt>
                <c:pt idx="2">
                  <c:v>77.489001099999996</c:v>
                </c:pt>
                <c:pt idx="3">
                  <c:v>41.489001100000003</c:v>
                </c:pt>
              </c:numCache>
            </c:numRef>
          </c:xVal>
          <c:yVal>
            <c:numRef>
              <c:f>opticsmatch_Cbeta_Cell_Iron_201!$P$2:$P$5</c:f>
              <c:numCache>
                <c:formatCode>General</c:formatCode>
                <c:ptCount val="4"/>
                <c:pt idx="0">
                  <c:v>0.10455100000000001</c:v>
                </c:pt>
                <c:pt idx="1">
                  <c:v>0.125858</c:v>
                </c:pt>
                <c:pt idx="2">
                  <c:v>0.17729800000000001</c:v>
                </c:pt>
                <c:pt idx="3">
                  <c:v>0.360041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opticsmatch_Cbeta_Cell_Iron_201!$T$1</c:f>
              <c:strCache>
                <c:ptCount val="1"/>
                <c:pt idx="0">
                  <c:v>Qy</c:v>
                </c:pt>
              </c:strCache>
            </c:strRef>
          </c:tx>
          <c:xVal>
            <c:numRef>
              <c:f>opticsmatch_Cbeta_Cell_Iron_201!$A$2:$A$5</c:f>
              <c:numCache>
                <c:formatCode>General</c:formatCode>
                <c:ptCount val="4"/>
                <c:pt idx="0">
                  <c:v>149.489001</c:v>
                </c:pt>
                <c:pt idx="1">
                  <c:v>113.489001</c:v>
                </c:pt>
                <c:pt idx="2">
                  <c:v>77.489001099999996</c:v>
                </c:pt>
                <c:pt idx="3">
                  <c:v>41.489001100000003</c:v>
                </c:pt>
              </c:numCache>
            </c:numRef>
          </c:xVal>
          <c:yVal>
            <c:numRef>
              <c:f>opticsmatch_Cbeta_Cell_Iron_201!$T$2:$T$5</c:f>
              <c:numCache>
                <c:formatCode>General</c:formatCode>
                <c:ptCount val="4"/>
                <c:pt idx="0">
                  <c:v>3.90379E-2</c:v>
                </c:pt>
                <c:pt idx="1">
                  <c:v>6.3870300000000005E-2</c:v>
                </c:pt>
                <c:pt idx="2">
                  <c:v>0.11988600000000001</c:v>
                </c:pt>
                <c:pt idx="3">
                  <c:v>0.28697499999999998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75556008"/>
        <c:axId val="275557184"/>
      </c:scatterChart>
      <c:valAx>
        <c:axId val="27555600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GB"/>
                  <a:t>Energy (MeV)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75557184"/>
        <c:crosses val="autoZero"/>
        <c:crossBetween val="midCat"/>
      </c:valAx>
      <c:valAx>
        <c:axId val="27555718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GB"/>
                  <a:t>Tune per Cell (cycles)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75556008"/>
        <c:crosses val="autoZero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6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9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40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44" name="Picture 43"/>
          <p:cNvPicPr/>
          <p:nvPr/>
        </p:nvPicPr>
        <p:blipFill>
          <a:blip r:embed="rId2"/>
          <a:stretch>
            <a:fillRect/>
          </a:stretch>
        </p:blipFill>
        <p:spPr>
          <a:xfrm>
            <a:off x="2079360" y="1604520"/>
            <a:ext cx="4984560" cy="3977280"/>
          </a:xfrm>
          <a:prstGeom prst="rect">
            <a:avLst/>
          </a:prstGeom>
          <a:ln>
            <a:noFill/>
          </a:ln>
        </p:spPr>
      </p:pic>
      <p:pic>
        <p:nvPicPr>
          <p:cNvPr id="45" name="Picture 44"/>
          <p:cNvPicPr/>
          <p:nvPr/>
        </p:nvPicPr>
        <p:blipFill>
          <a:blip r:embed="rId2"/>
          <a:stretch>
            <a:fillRect/>
          </a:stretch>
        </p:blipFill>
        <p:spPr>
          <a:xfrm>
            <a:off x="2079360" y="1604520"/>
            <a:ext cx="498456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6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707940"/>
            <a:ext cx="8229240" cy="1145160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3600"/>
            </a:lvl1pPr>
          </a:lstStyle>
          <a:p>
            <a:endParaRPr dirty="0"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203886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700320"/>
            <a:ext cx="8229240" cy="1145160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3600"/>
            </a:lvl1pPr>
          </a:lstStyle>
          <a:p>
            <a:endParaRPr dirty="0"/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203124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4674240" y="203124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82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2"/>
          <p:cNvSpPr/>
          <p:nvPr/>
        </p:nvSpPr>
        <p:spPr>
          <a:xfrm>
            <a:off x="10800" y="6568920"/>
            <a:ext cx="1868040" cy="27288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200" dirty="0" smtClean="0">
                <a:solidFill>
                  <a:srgbClr val="000000"/>
                </a:solidFill>
                <a:latin typeface="Calibri"/>
              </a:rPr>
              <a:t>sbrooks@bnl.gov</a:t>
            </a:r>
            <a:endParaRPr dirty="0"/>
          </a:p>
        </p:txBody>
      </p:sp>
      <p:sp>
        <p:nvSpPr>
          <p:cNvPr id="3" name="CustomShape 3"/>
          <p:cNvSpPr/>
          <p:nvPr/>
        </p:nvSpPr>
        <p:spPr>
          <a:xfrm>
            <a:off x="8321040" y="6585120"/>
            <a:ext cx="1392840" cy="27288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fld id="{8B6CE713-D777-4EC2-A412-BBD244B64F30}" type="slidenum">
              <a:rPr lang="en-US" sz="1200">
                <a:solidFill>
                  <a:srgbClr val="000000"/>
                </a:solidFill>
                <a:latin typeface="Calibri"/>
              </a:rPr>
              <a:t>‹#›</a:t>
            </a:fld>
            <a:r>
              <a:rPr lang="en-US" sz="1200" dirty="0">
                <a:solidFill>
                  <a:srgbClr val="000000"/>
                </a:solidFill>
                <a:latin typeface="Calibri"/>
              </a:rPr>
              <a:t>/</a:t>
            </a:r>
            <a:r>
              <a:rPr lang="en-US" sz="1200" dirty="0" smtClean="0">
                <a:solidFill>
                  <a:srgbClr val="000000"/>
                </a:solidFill>
                <a:latin typeface="Calibri"/>
              </a:rPr>
              <a:t>14</a:t>
            </a:r>
            <a:endParaRPr dirty="0"/>
          </a:p>
        </p:txBody>
      </p:sp>
      <p:sp>
        <p:nvSpPr>
          <p:cNvPr id="4" name="CustomShape 4"/>
          <p:cNvSpPr/>
          <p:nvPr/>
        </p:nvSpPr>
        <p:spPr>
          <a:xfrm>
            <a:off x="3458520" y="6581160"/>
            <a:ext cx="2358720" cy="27288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200" dirty="0" smtClean="0">
                <a:solidFill>
                  <a:srgbClr val="000000"/>
                </a:solidFill>
                <a:latin typeface="Calibri"/>
              </a:rPr>
              <a:t>CBETA</a:t>
            </a:r>
            <a:r>
              <a:rPr lang="en-US" sz="1200" baseline="0" dirty="0" smtClean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1200" dirty="0" smtClean="0">
                <a:solidFill>
                  <a:srgbClr val="000000"/>
                </a:solidFill>
                <a:latin typeface="Calibri"/>
              </a:rPr>
              <a:t>Review</a:t>
            </a:r>
            <a:r>
              <a:rPr lang="en-US" sz="1200" dirty="0">
                <a:solidFill>
                  <a:srgbClr val="000000"/>
                </a:solidFill>
                <a:latin typeface="Calibri"/>
              </a:rPr>
              <a:t>, 15 </a:t>
            </a:r>
            <a:r>
              <a:rPr lang="en-US" sz="1200" dirty="0" smtClean="0">
                <a:solidFill>
                  <a:srgbClr val="000000"/>
                </a:solidFill>
                <a:latin typeface="Calibri"/>
              </a:rPr>
              <a:t>June 2016</a:t>
            </a:r>
            <a:endParaRPr dirty="0"/>
          </a:p>
        </p:txBody>
      </p:sp>
      <p:sp>
        <p:nvSpPr>
          <p:cNvPr id="9" name="CustomShape 6"/>
          <p:cNvSpPr/>
          <p:nvPr/>
        </p:nvSpPr>
        <p:spPr>
          <a:xfrm>
            <a:off x="0" y="615305"/>
            <a:ext cx="9143640" cy="18000"/>
          </a:xfrm>
          <a:prstGeom prst="rect">
            <a:avLst/>
          </a:prstGeom>
          <a:solidFill>
            <a:srgbClr val="B21F22"/>
          </a:solidFill>
          <a:ln w="9360">
            <a:noFill/>
          </a:ln>
        </p:spPr>
      </p:sp>
      <p:sp>
        <p:nvSpPr>
          <p:cNvPr id="10" name="PlaceHolder 7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en-US" dirty="0">
                <a:latin typeface="Calibri"/>
              </a:rPr>
              <a:t>Click to edit the title text format</a:t>
            </a:r>
            <a:endParaRPr dirty="0"/>
          </a:p>
        </p:txBody>
      </p:sp>
      <p:sp>
        <p:nvSpPr>
          <p:cNvPr id="11" name="PlaceHolder 8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en-US" sz="3200" dirty="0">
                <a:latin typeface="Calibri"/>
              </a:rPr>
              <a:t>Click to edit the outline text format</a:t>
            </a:r>
            <a:endParaRPr dirty="0"/>
          </a:p>
          <a:p>
            <a:pPr lvl="1">
              <a:buSzPct val="75000"/>
              <a:buFont typeface="StarSymbol"/>
              <a:buChar char=""/>
            </a:pPr>
            <a:r>
              <a:rPr lang="en-US" sz="2400" dirty="0">
                <a:latin typeface="Calibri"/>
              </a:rPr>
              <a:t>Second Outline Level</a:t>
            </a:r>
            <a:endParaRPr dirty="0"/>
          </a:p>
          <a:p>
            <a:pPr lvl="2">
              <a:buSzPct val="45000"/>
              <a:buFont typeface="StarSymbol"/>
              <a:buChar char=""/>
            </a:pPr>
            <a:r>
              <a:rPr lang="en-US" sz="2000" dirty="0">
                <a:latin typeface="Calibri"/>
              </a:rPr>
              <a:t>Third Outline Level</a:t>
            </a:r>
            <a:endParaRPr dirty="0"/>
          </a:p>
          <a:p>
            <a:pPr lvl="3">
              <a:buSzPct val="75000"/>
              <a:buFont typeface="StarSymbol"/>
              <a:buChar char=""/>
            </a:pPr>
            <a:r>
              <a:rPr lang="en-US" sz="2000" dirty="0">
                <a:latin typeface="Calibri"/>
              </a:rPr>
              <a:t>Fourth Outline Level</a:t>
            </a:r>
            <a:endParaRPr dirty="0"/>
          </a:p>
          <a:p>
            <a:pPr lvl="4">
              <a:buSzPct val="45000"/>
              <a:buFont typeface="StarSymbol"/>
              <a:buChar char=""/>
            </a:pPr>
            <a:r>
              <a:rPr lang="en-US" sz="2000" dirty="0">
                <a:latin typeface="Calibri"/>
              </a:rPr>
              <a:t>Fifth Outline Level</a:t>
            </a:r>
            <a:endParaRPr dirty="0"/>
          </a:p>
          <a:p>
            <a:pPr lvl="5">
              <a:buSzPct val="45000"/>
              <a:buFont typeface="StarSymbol"/>
              <a:buChar char=""/>
            </a:pPr>
            <a:r>
              <a:rPr lang="en-US" sz="2000" dirty="0">
                <a:latin typeface="Calibri"/>
              </a:rPr>
              <a:t>Sixth Outline Level</a:t>
            </a:r>
            <a:endParaRPr dirty="0"/>
          </a:p>
          <a:p>
            <a:pPr lvl="6">
              <a:buSzPct val="45000"/>
              <a:buFont typeface="StarSymbol"/>
              <a:buChar char=""/>
            </a:pPr>
            <a:r>
              <a:rPr lang="en-US" sz="2000" dirty="0">
                <a:latin typeface="Calibri"/>
              </a:rPr>
              <a:t>Seventh Outline Level</a:t>
            </a:r>
            <a:endParaRPr dirty="0"/>
          </a:p>
        </p:txBody>
      </p:sp>
      <p:pic>
        <p:nvPicPr>
          <p:cNvPr id="16" name="Picture 15" descr="Logo_Big-1.jpg"/>
          <p:cNvPicPr>
            <a:picLocks noChangeAspect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5896" y="0"/>
            <a:ext cx="1678103" cy="615305"/>
          </a:xfrm>
          <a:prstGeom prst="rect">
            <a:avLst/>
          </a:prstGeom>
        </p:spPr>
      </p:pic>
      <p:pic>
        <p:nvPicPr>
          <p:cNvPr id="5" name="Picture 4" descr="CULogo187_CLASSE.png"/>
          <p:cNvPicPr>
            <a:picLocks noChangeAspect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2087355" cy="60557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CustomShape 1"/>
          <p:cNvSpPr/>
          <p:nvPr/>
        </p:nvSpPr>
        <p:spPr>
          <a:xfrm>
            <a:off x="3670560" y="6752160"/>
            <a:ext cx="181080" cy="63900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47" name="CustomShape 2"/>
          <p:cNvSpPr/>
          <p:nvPr/>
        </p:nvSpPr>
        <p:spPr>
          <a:xfrm>
            <a:off x="2773800" y="91440"/>
            <a:ext cx="4419360" cy="5583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2400" dirty="0">
                <a:solidFill>
                  <a:srgbClr val="FFFFFF"/>
                </a:solidFill>
                <a:latin typeface="Calibri"/>
                <a:ea typeface="ＭＳ Ｐゴシック"/>
              </a:rPr>
              <a:t>Page Headline</a:t>
            </a:r>
            <a:endParaRPr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856420"/>
            <a:ext cx="8229240" cy="1145160"/>
          </a:xfrm>
        </p:spPr>
        <p:txBody>
          <a:bodyPr/>
          <a:lstStyle/>
          <a:p>
            <a:pPr algn="ctr"/>
            <a:r>
              <a:rPr lang="en-GB" sz="3600" dirty="0" smtClean="0"/>
              <a:t>Benchmarking and Simulating the CBETA FFAG Arc Cell</a:t>
            </a:r>
            <a:endParaRPr lang="en-GB" sz="3600" dirty="0"/>
          </a:p>
        </p:txBody>
      </p:sp>
      <p:sp>
        <p:nvSpPr>
          <p:cNvPr id="4" name="Subtitle 3"/>
          <p:cNvSpPr>
            <a:spLocks noGrp="1"/>
          </p:cNvSpPr>
          <p:nvPr>
            <p:ph type="subTitle"/>
          </p:nvPr>
        </p:nvSpPr>
        <p:spPr>
          <a:xfrm>
            <a:off x="457200" y="4450080"/>
            <a:ext cx="8229240" cy="1132080"/>
          </a:xfrm>
        </p:spPr>
        <p:txBody>
          <a:bodyPr/>
          <a:lstStyle/>
          <a:p>
            <a:r>
              <a:rPr lang="en-GB" dirty="0" smtClean="0"/>
              <a:t>Lattice Design		Scott Berg </a:t>
            </a:r>
          </a:p>
          <a:p>
            <a:r>
              <a:rPr lang="en-GB" dirty="0" smtClean="0"/>
              <a:t>Muon1 </a:t>
            </a:r>
            <a:r>
              <a:rPr lang="en-GB" dirty="0" smtClean="0"/>
              <a:t>Simulations	Stephen Brooks</a:t>
            </a:r>
          </a:p>
          <a:p>
            <a:r>
              <a:rPr lang="en-GB" dirty="0" smtClean="0"/>
              <a:t>JSBFMD Simulations	Scott Berg</a:t>
            </a:r>
          </a:p>
          <a:p>
            <a:r>
              <a:rPr lang="en-GB" dirty="0" smtClean="0"/>
              <a:t>BMAD Simulations	Chris Mayes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/>
          </p:nvPr>
        </p:nvSpPr>
        <p:spPr>
          <a:xfrm>
            <a:off x="4674240" y="1605356"/>
            <a:ext cx="4015800" cy="3977280"/>
          </a:xfrm>
        </p:spPr>
        <p:txBody>
          <a:bodyPr/>
          <a:lstStyle/>
          <a:p>
            <a:r>
              <a:rPr lang="en-GB" sz="1000" dirty="0" smtClean="0"/>
              <a:t>#</a:t>
            </a:r>
            <a:r>
              <a:rPr lang="en-GB" sz="1000" dirty="0" err="1"/>
              <a:t>scalboth</a:t>
            </a:r>
            <a:r>
              <a:rPr lang="en-GB" sz="1000" dirty="0"/>
              <a:t> = </a:t>
            </a:r>
            <a:r>
              <a:rPr lang="en-GB" sz="1000" dirty="0" smtClean="0"/>
              <a:t>1; </a:t>
            </a:r>
            <a:r>
              <a:rPr lang="en-GB" sz="1000" dirty="0" err="1" smtClean="0"/>
              <a:t>dispboth</a:t>
            </a:r>
            <a:r>
              <a:rPr lang="en-GB" sz="1000" dirty="0" smtClean="0"/>
              <a:t> </a:t>
            </a:r>
            <a:r>
              <a:rPr lang="en-GB" sz="1000" dirty="0"/>
              <a:t>= 0;</a:t>
            </a:r>
          </a:p>
          <a:p>
            <a:r>
              <a:rPr lang="en-GB" sz="1000" dirty="0"/>
              <a:t>#</a:t>
            </a:r>
            <a:r>
              <a:rPr lang="en-GB" sz="1000" dirty="0" err="1"/>
              <a:t>scalF</a:t>
            </a:r>
            <a:r>
              <a:rPr lang="en-GB" sz="1000" dirty="0"/>
              <a:t> = </a:t>
            </a:r>
            <a:r>
              <a:rPr lang="en-GB" sz="1000" dirty="0" smtClean="0"/>
              <a:t>1; </a:t>
            </a:r>
            <a:r>
              <a:rPr lang="en-GB" sz="1000" dirty="0" err="1" smtClean="0"/>
              <a:t>scalD</a:t>
            </a:r>
            <a:r>
              <a:rPr lang="en-GB" sz="1000" dirty="0" smtClean="0"/>
              <a:t> </a:t>
            </a:r>
            <a:r>
              <a:rPr lang="en-GB" sz="1000" dirty="0"/>
              <a:t>= 1;</a:t>
            </a:r>
          </a:p>
          <a:p>
            <a:r>
              <a:rPr lang="en-GB" sz="1000" dirty="0"/>
              <a:t>#</a:t>
            </a:r>
            <a:r>
              <a:rPr lang="en-GB" sz="1000" dirty="0" err="1"/>
              <a:t>dispF</a:t>
            </a:r>
            <a:r>
              <a:rPr lang="en-GB" sz="1000" dirty="0"/>
              <a:t> = </a:t>
            </a:r>
            <a:r>
              <a:rPr lang="en-GB" sz="1000" dirty="0" smtClean="0"/>
              <a:t>0; </a:t>
            </a:r>
            <a:r>
              <a:rPr lang="en-GB" sz="1000" dirty="0" err="1" smtClean="0"/>
              <a:t>dispD</a:t>
            </a:r>
            <a:r>
              <a:rPr lang="en-GB" sz="1000" dirty="0" smtClean="0"/>
              <a:t> </a:t>
            </a:r>
            <a:r>
              <a:rPr lang="en-GB" sz="1000" dirty="0"/>
              <a:t>= 0;</a:t>
            </a:r>
          </a:p>
          <a:p>
            <a:endParaRPr lang="en-GB" sz="1000" dirty="0"/>
          </a:p>
          <a:p>
            <a:r>
              <a:rPr lang="en-GB" sz="1000" dirty="0"/>
              <a:t>{</a:t>
            </a:r>
            <a:r>
              <a:rPr lang="en-GB" sz="1000" dirty="0" err="1"/>
              <a:t>TrilinearFieldMap</a:t>
            </a:r>
            <a:r>
              <a:rPr lang="en-GB" sz="1000" dirty="0"/>
              <a:t> File Strength </a:t>
            </a:r>
            <a:r>
              <a:rPr lang="en-GB" sz="1000" dirty="0" err="1"/>
              <a:t>Xrel</a:t>
            </a:r>
            <a:r>
              <a:rPr lang="en-GB" sz="1000" dirty="0"/>
              <a:t> </a:t>
            </a:r>
            <a:r>
              <a:rPr lang="en-GB" sz="1000" dirty="0" err="1"/>
              <a:t>MirrorY</a:t>
            </a:r>
            <a:r>
              <a:rPr lang="en-GB" sz="1000" dirty="0"/>
              <a:t>=1}</a:t>
            </a:r>
          </a:p>
          <a:p>
            <a:r>
              <a:rPr lang="en-GB" sz="1000" dirty="0" err="1"/>
              <a:t>FMboth</a:t>
            </a:r>
            <a:r>
              <a:rPr lang="en-GB" sz="1000" dirty="0"/>
              <a:t> </a:t>
            </a:r>
            <a:r>
              <a:rPr lang="en-GB" sz="1000" dirty="0" err="1"/>
              <a:t>Cbeta</a:t>
            </a:r>
            <a:r>
              <a:rPr lang="en-GB" sz="1000" dirty="0"/>
              <a:t>\Iron_2016-05-12\160308a-38-48_5deg150MeVCombQdOnQfOn_polar.txt #</a:t>
            </a:r>
            <a:r>
              <a:rPr lang="en-GB" sz="1000" dirty="0" err="1"/>
              <a:t>scalboth</a:t>
            </a:r>
            <a:r>
              <a:rPr lang="en-GB" sz="1000" dirty="0"/>
              <a:t>*-1# #</a:t>
            </a:r>
            <a:r>
              <a:rPr lang="en-GB" sz="1000" dirty="0" err="1"/>
              <a:t>dispboth</a:t>
            </a:r>
            <a:r>
              <a:rPr lang="en-GB" sz="1000" dirty="0"/>
              <a:t>-R#</a:t>
            </a:r>
          </a:p>
          <a:p>
            <a:r>
              <a:rPr lang="en-GB" sz="1000" dirty="0"/>
              <a:t>FMF </a:t>
            </a:r>
            <a:r>
              <a:rPr lang="en-GB" sz="1000" dirty="0" err="1"/>
              <a:t>Cbeta</a:t>
            </a:r>
            <a:r>
              <a:rPr lang="en-GB" sz="1000" dirty="0"/>
              <a:t>\Iron_2016-05-12\160308a-38-48_5deg150MeVSepQfOn_polar.txt #</a:t>
            </a:r>
            <a:r>
              <a:rPr lang="en-GB" sz="1000" dirty="0" err="1"/>
              <a:t>scalF</a:t>
            </a:r>
            <a:r>
              <a:rPr lang="en-GB" sz="1000" dirty="0"/>
              <a:t>*-1# #</a:t>
            </a:r>
            <a:r>
              <a:rPr lang="en-GB" sz="1000" dirty="0" err="1"/>
              <a:t>dispF</a:t>
            </a:r>
            <a:r>
              <a:rPr lang="en-GB" sz="1000" dirty="0"/>
              <a:t>-R#</a:t>
            </a:r>
          </a:p>
          <a:p>
            <a:r>
              <a:rPr lang="en-GB" sz="1000" dirty="0"/>
              <a:t>FMD </a:t>
            </a:r>
            <a:r>
              <a:rPr lang="en-GB" sz="1000" dirty="0" err="1"/>
              <a:t>Cbeta</a:t>
            </a:r>
            <a:r>
              <a:rPr lang="en-GB" sz="1000" dirty="0"/>
              <a:t>\Iron_2016-05-12\160308a-38-48_5deg150MeVSepQdOn_polar.txt #</a:t>
            </a:r>
            <a:r>
              <a:rPr lang="en-GB" sz="1000" dirty="0" err="1"/>
              <a:t>scalD</a:t>
            </a:r>
            <a:r>
              <a:rPr lang="en-GB" sz="1000" dirty="0"/>
              <a:t>*-1# #</a:t>
            </a:r>
            <a:r>
              <a:rPr lang="en-GB" sz="1000" dirty="0" err="1"/>
              <a:t>dispD</a:t>
            </a:r>
            <a:r>
              <a:rPr lang="en-GB" sz="1000" dirty="0"/>
              <a:t>-R#</a:t>
            </a:r>
          </a:p>
          <a:p>
            <a:endParaRPr lang="en-GB" sz="1000" dirty="0"/>
          </a:p>
          <a:p>
            <a:r>
              <a:rPr lang="en-GB" sz="1000" dirty="0" err="1"/>
              <a:t>CellFM</a:t>
            </a:r>
            <a:r>
              <a:rPr lang="en-GB" sz="1000" dirty="0"/>
              <a:t>: </a:t>
            </a:r>
            <a:r>
              <a:rPr lang="en-GB" sz="1000" dirty="0" err="1"/>
              <a:t>HDF,QF,HFD,FMboth,HFD,QD,HDF</a:t>
            </a:r>
            <a:r>
              <a:rPr lang="en-GB" sz="1000" dirty="0"/>
              <a:t>;</a:t>
            </a:r>
          </a:p>
          <a:p>
            <a:r>
              <a:rPr lang="en-GB" sz="1000" dirty="0" err="1"/>
              <a:t>CellFMsep</a:t>
            </a:r>
            <a:r>
              <a:rPr lang="en-GB" sz="1000" dirty="0"/>
              <a:t>: HDF,QF,HFD,FMF,FMD,HFD,QD,HDF;</a:t>
            </a:r>
          </a:p>
          <a:p>
            <a:endParaRPr lang="en-GB" sz="1000" dirty="0"/>
          </a:p>
          <a:p>
            <a:r>
              <a:rPr lang="en-GB" sz="1000" dirty="0"/>
              <a:t>#</a:t>
            </a:r>
            <a:r>
              <a:rPr lang="en-GB" sz="1000" dirty="0" err="1"/>
              <a:t>Emin</a:t>
            </a:r>
            <a:r>
              <a:rPr lang="en-GB" sz="1000" dirty="0"/>
              <a:t> = +4.2000000000000000e+07;</a:t>
            </a:r>
          </a:p>
          <a:p>
            <a:r>
              <a:rPr lang="en-GB" sz="1000" dirty="0"/>
              <a:t>#</a:t>
            </a:r>
            <a:r>
              <a:rPr lang="en-GB" sz="1000" dirty="0" err="1"/>
              <a:t>Emax</a:t>
            </a:r>
            <a:r>
              <a:rPr lang="en-GB" sz="1000" dirty="0"/>
              <a:t> = +1.5000000000000000e+08;</a:t>
            </a:r>
          </a:p>
          <a:p>
            <a:r>
              <a:rPr lang="en-GB" sz="1000" dirty="0"/>
              <a:t>#n    = 4;</a:t>
            </a:r>
          </a:p>
          <a:p>
            <a:endParaRPr lang="en-GB" sz="1000" dirty="0"/>
          </a:p>
          <a:p>
            <a:r>
              <a:rPr lang="en-GB" sz="1000" dirty="0"/>
              <a:t>#</a:t>
            </a:r>
            <a:r>
              <a:rPr lang="en-GB" sz="1000" dirty="0" err="1"/>
              <a:t>EmasseV</a:t>
            </a:r>
            <a:r>
              <a:rPr lang="en-GB" sz="1000" dirty="0"/>
              <a:t>=510998.928;</a:t>
            </a:r>
          </a:p>
          <a:p>
            <a:r>
              <a:rPr lang="en-US" sz="1000" dirty="0"/>
              <a:t>{</a:t>
            </a:r>
            <a:r>
              <a:rPr lang="en-US" sz="1000" dirty="0" err="1"/>
              <a:t>MatchScan</a:t>
            </a:r>
            <a:r>
              <a:rPr lang="en-US" sz="1000" dirty="0"/>
              <a:t> </a:t>
            </a:r>
            <a:r>
              <a:rPr lang="en-US" sz="1000" dirty="0" err="1"/>
              <a:t>Estart</a:t>
            </a:r>
            <a:r>
              <a:rPr lang="en-US" sz="1000" dirty="0"/>
              <a:t> </a:t>
            </a:r>
            <a:r>
              <a:rPr lang="en-US" sz="1000" dirty="0" err="1"/>
              <a:t>Egoal</a:t>
            </a:r>
            <a:r>
              <a:rPr lang="en-US" sz="1000" dirty="0"/>
              <a:t> Estep Species=Electron </a:t>
            </a:r>
            <a:r>
              <a:rPr lang="en-US" sz="1000" dirty="0" err="1"/>
              <a:t>AllowUnstable</a:t>
            </a:r>
            <a:r>
              <a:rPr lang="en-US" sz="1000" dirty="0"/>
              <a:t>=1}</a:t>
            </a:r>
          </a:p>
          <a:p>
            <a:r>
              <a:rPr lang="en-GB" sz="1000" dirty="0"/>
              <a:t>Match #</a:t>
            </a:r>
            <a:r>
              <a:rPr lang="en-GB" sz="1000" dirty="0" err="1"/>
              <a:t>Emax-EmasseV#eV</a:t>
            </a:r>
            <a:r>
              <a:rPr lang="en-GB" sz="1000" dirty="0"/>
              <a:t> #</a:t>
            </a:r>
            <a:r>
              <a:rPr lang="en-GB" sz="1000" dirty="0" err="1"/>
              <a:t>Emin-EmasseV#eV</a:t>
            </a:r>
            <a:r>
              <a:rPr lang="en-GB" sz="1000" dirty="0"/>
              <a:t> #(</a:t>
            </a:r>
            <a:r>
              <a:rPr lang="en-GB" sz="1000" dirty="0" err="1"/>
              <a:t>Emax-Emin</a:t>
            </a:r>
            <a:r>
              <a:rPr lang="en-GB" sz="1000" dirty="0"/>
              <a:t>)/(n-1)#eV</a:t>
            </a:r>
          </a:p>
          <a:p>
            <a:r>
              <a:rPr lang="en-GB" sz="1000" dirty="0" err="1"/>
              <a:t>MatchFine</a:t>
            </a:r>
            <a:r>
              <a:rPr lang="en-GB" sz="1000" dirty="0"/>
              <a:t> #</a:t>
            </a:r>
            <a:r>
              <a:rPr lang="en-GB" sz="1000" dirty="0" err="1"/>
              <a:t>Match.Estart</a:t>
            </a:r>
            <a:r>
              <a:rPr lang="en-GB" sz="1000" dirty="0"/>
              <a:t># #</a:t>
            </a:r>
            <a:r>
              <a:rPr lang="en-GB" sz="1000" dirty="0" err="1"/>
              <a:t>Match.Egoal</a:t>
            </a:r>
            <a:r>
              <a:rPr lang="en-GB" sz="1000" dirty="0"/>
              <a:t># 1MeV</a:t>
            </a:r>
          </a:p>
          <a:p>
            <a:endParaRPr lang="en-GB" sz="1000" dirty="0"/>
          </a:p>
          <a:p>
            <a:r>
              <a:rPr lang="en-GB" sz="1000" dirty="0"/>
              <a:t>{Match-Aperture} </a:t>
            </a:r>
          </a:p>
          <a:p>
            <a:r>
              <a:rPr lang="en-GB" sz="1000" dirty="0" err="1"/>
              <a:t>MatchEnd</a:t>
            </a:r>
            <a:endParaRPr lang="en-GB" sz="1000" dirty="0"/>
          </a:p>
          <a:p>
            <a:endParaRPr lang="en-GB" sz="1000" dirty="0"/>
          </a:p>
          <a:p>
            <a:r>
              <a:rPr lang="en-GB" sz="1000" dirty="0" err="1"/>
              <a:t>CellFM,Match,CellFM,MatchEnd,CellFM</a:t>
            </a:r>
            <a:r>
              <a:rPr lang="en-GB" sz="1000" dirty="0"/>
              <a:t>;</a:t>
            </a:r>
          </a:p>
          <a:p>
            <a:endParaRPr lang="en-GB" sz="1000" dirty="0"/>
          </a:p>
          <a:p>
            <a:endParaRPr lang="en-GB" sz="1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4852"/>
            <a:ext cx="8229240" cy="1145160"/>
          </a:xfrm>
        </p:spPr>
        <p:txBody>
          <a:bodyPr/>
          <a:lstStyle/>
          <a:p>
            <a:r>
              <a:rPr lang="en-GB" sz="2800" dirty="0" smtClean="0"/>
              <a:t>CBETA </a:t>
            </a:r>
            <a:r>
              <a:rPr lang="en-GB" sz="2800" dirty="0" smtClean="0"/>
              <a:t>FFAG Arc Cell (and Holger’s </a:t>
            </a:r>
            <a:r>
              <a:rPr lang="en-GB" sz="2800" dirty="0" err="1" smtClean="0"/>
              <a:t>Fieldmaps</a:t>
            </a:r>
            <a:r>
              <a:rPr lang="en-GB" sz="2800" dirty="0" smtClean="0"/>
              <a:t>) Imported Into Muon1</a:t>
            </a:r>
            <a:endParaRPr lang="en-GB" sz="2800" dirty="0"/>
          </a:p>
        </p:txBody>
      </p:sp>
      <p:sp>
        <p:nvSpPr>
          <p:cNvPr id="3" name="Subtitle 2"/>
          <p:cNvSpPr>
            <a:spLocks noGrp="1"/>
          </p:cNvSpPr>
          <p:nvPr>
            <p:ph type="body"/>
          </p:nvPr>
        </p:nvSpPr>
        <p:spPr>
          <a:xfrm>
            <a:off x="457200" y="1605356"/>
            <a:ext cx="4015800" cy="3977280"/>
          </a:xfrm>
        </p:spPr>
        <p:txBody>
          <a:bodyPr anchor="t">
            <a:normAutofit/>
          </a:bodyPr>
          <a:lstStyle/>
          <a:p>
            <a:r>
              <a:rPr lang="en-GB" sz="1000" dirty="0" smtClean="0">
                <a:solidFill>
                  <a:schemeClr val="accent5"/>
                </a:solidFill>
                <a:latin typeface="+mn-lt"/>
              </a:rPr>
              <a:t>File “</a:t>
            </a:r>
            <a:r>
              <a:rPr lang="en-GB" sz="1000" dirty="0" err="1" smtClean="0">
                <a:solidFill>
                  <a:schemeClr val="accent5"/>
                </a:solidFill>
                <a:latin typeface="+mn-lt"/>
              </a:rPr>
              <a:t>Cbeta</a:t>
            </a:r>
            <a:r>
              <a:rPr lang="en-GB" sz="1000" dirty="0" smtClean="0">
                <a:solidFill>
                  <a:schemeClr val="accent5"/>
                </a:solidFill>
                <a:latin typeface="+mn-lt"/>
              </a:rPr>
              <a:t>/Cell_Iron_2016-05-12”</a:t>
            </a:r>
          </a:p>
          <a:p>
            <a:endParaRPr lang="en-GB" sz="1000" dirty="0">
              <a:latin typeface="+mn-lt"/>
            </a:endParaRPr>
          </a:p>
          <a:p>
            <a:r>
              <a:rPr lang="en-GB" sz="1000" dirty="0" smtClean="0">
                <a:latin typeface="+mn-lt"/>
              </a:rPr>
              <a:t>{</a:t>
            </a:r>
            <a:r>
              <a:rPr lang="en-GB" sz="1000" dirty="0">
                <a:latin typeface="+mn-lt"/>
              </a:rPr>
              <a:t>Scott's 150MeV lattice from "160507-JSBerg" folder, using Holger's </a:t>
            </a:r>
            <a:r>
              <a:rPr lang="en-GB" sz="1000" dirty="0" err="1">
                <a:latin typeface="+mn-lt"/>
              </a:rPr>
              <a:t>fieldmaps</a:t>
            </a:r>
            <a:r>
              <a:rPr lang="en-GB" sz="1000" dirty="0">
                <a:latin typeface="+mn-lt"/>
              </a:rPr>
              <a:t> from "160512-FieldMap" subfolder}</a:t>
            </a:r>
          </a:p>
          <a:p>
            <a:endParaRPr lang="en-GB" sz="1000" dirty="0">
              <a:latin typeface="+mn-lt"/>
            </a:endParaRPr>
          </a:p>
          <a:p>
            <a:r>
              <a:rPr lang="en-GB" sz="1000" dirty="0">
                <a:latin typeface="+mn-lt"/>
              </a:rPr>
              <a:t>#h    = +1.9610000439244032e-01;</a:t>
            </a:r>
          </a:p>
          <a:p>
            <a:r>
              <a:rPr lang="en-GB" sz="1000" dirty="0">
                <a:latin typeface="+mn-lt"/>
              </a:rPr>
              <a:t>#R=1.0/h;</a:t>
            </a:r>
          </a:p>
          <a:p>
            <a:endParaRPr lang="en-GB" sz="1000" dirty="0">
              <a:latin typeface="+mn-lt"/>
            </a:endParaRPr>
          </a:p>
          <a:p>
            <a:r>
              <a:rPr lang="en-GB" sz="1000" dirty="0">
                <a:latin typeface="+mn-lt"/>
              </a:rPr>
              <a:t>#</a:t>
            </a:r>
            <a:r>
              <a:rPr lang="en-GB" sz="1000" dirty="0" err="1">
                <a:latin typeface="+mn-lt"/>
              </a:rPr>
              <a:t>lqf</a:t>
            </a:r>
            <a:r>
              <a:rPr lang="en-GB" sz="1000" dirty="0">
                <a:latin typeface="+mn-lt"/>
              </a:rPr>
              <a:t>  = +1.3300000000000001e-01;</a:t>
            </a:r>
          </a:p>
          <a:p>
            <a:r>
              <a:rPr lang="en-GB" sz="1000" dirty="0">
                <a:latin typeface="+mn-lt"/>
              </a:rPr>
              <a:t>#</a:t>
            </a:r>
            <a:r>
              <a:rPr lang="en-GB" sz="1000" dirty="0" err="1">
                <a:latin typeface="+mn-lt"/>
              </a:rPr>
              <a:t>lqd</a:t>
            </a:r>
            <a:r>
              <a:rPr lang="en-GB" sz="1000" dirty="0">
                <a:latin typeface="+mn-lt"/>
              </a:rPr>
              <a:t>  = +1.2200000000000000e-01;</a:t>
            </a:r>
          </a:p>
          <a:p>
            <a:r>
              <a:rPr lang="en-GB" sz="1000" dirty="0">
                <a:latin typeface="+mn-lt"/>
              </a:rPr>
              <a:t>#</a:t>
            </a:r>
            <a:r>
              <a:rPr lang="en-GB" sz="1000" dirty="0" err="1">
                <a:latin typeface="+mn-lt"/>
              </a:rPr>
              <a:t>lfd</a:t>
            </a:r>
            <a:r>
              <a:rPr lang="en-GB" sz="1000" dirty="0">
                <a:latin typeface="+mn-lt"/>
              </a:rPr>
              <a:t>  = +7.0000000000000007e-02;</a:t>
            </a:r>
          </a:p>
          <a:p>
            <a:r>
              <a:rPr lang="en-GB" sz="1000" dirty="0">
                <a:latin typeface="+mn-lt"/>
              </a:rPr>
              <a:t>#</a:t>
            </a:r>
            <a:r>
              <a:rPr lang="en-GB" sz="1000" dirty="0" err="1">
                <a:latin typeface="+mn-lt"/>
              </a:rPr>
              <a:t>ldf</a:t>
            </a:r>
            <a:r>
              <a:rPr lang="en-GB" sz="1000" dirty="0">
                <a:latin typeface="+mn-lt"/>
              </a:rPr>
              <a:t>  = +1.2000000000000000e-01;</a:t>
            </a:r>
          </a:p>
          <a:p>
            <a:endParaRPr lang="en-GB" sz="1000" dirty="0">
              <a:latin typeface="+mn-lt"/>
            </a:endParaRPr>
          </a:p>
          <a:p>
            <a:r>
              <a:rPr lang="en-GB" sz="1000" dirty="0">
                <a:latin typeface="+mn-lt"/>
              </a:rPr>
              <a:t>#</a:t>
            </a:r>
            <a:r>
              <a:rPr lang="en-GB" sz="1000" dirty="0" err="1">
                <a:latin typeface="+mn-lt"/>
              </a:rPr>
              <a:t>thqf</a:t>
            </a:r>
            <a:r>
              <a:rPr lang="en-GB" sz="1000" dirty="0">
                <a:latin typeface="+mn-lt"/>
              </a:rPr>
              <a:t>=2*</a:t>
            </a:r>
            <a:r>
              <a:rPr lang="en-GB" sz="1000" dirty="0" err="1">
                <a:latin typeface="+mn-lt"/>
              </a:rPr>
              <a:t>asin</a:t>
            </a:r>
            <a:r>
              <a:rPr lang="en-GB" sz="1000" dirty="0">
                <a:latin typeface="+mn-lt"/>
              </a:rPr>
              <a:t>(0.5*</a:t>
            </a:r>
            <a:r>
              <a:rPr lang="en-GB" sz="1000" dirty="0" err="1">
                <a:latin typeface="+mn-lt"/>
              </a:rPr>
              <a:t>lqf</a:t>
            </a:r>
            <a:r>
              <a:rPr lang="en-GB" sz="1000" dirty="0">
                <a:latin typeface="+mn-lt"/>
              </a:rPr>
              <a:t>/R);</a:t>
            </a:r>
          </a:p>
          <a:p>
            <a:r>
              <a:rPr lang="en-GB" sz="1000" dirty="0">
                <a:latin typeface="+mn-lt"/>
              </a:rPr>
              <a:t>#</a:t>
            </a:r>
            <a:r>
              <a:rPr lang="en-GB" sz="1000" dirty="0" err="1">
                <a:latin typeface="+mn-lt"/>
              </a:rPr>
              <a:t>thqd</a:t>
            </a:r>
            <a:r>
              <a:rPr lang="en-GB" sz="1000" dirty="0">
                <a:latin typeface="+mn-lt"/>
              </a:rPr>
              <a:t>=2*</a:t>
            </a:r>
            <a:r>
              <a:rPr lang="en-GB" sz="1000" dirty="0" err="1">
                <a:latin typeface="+mn-lt"/>
              </a:rPr>
              <a:t>asin</a:t>
            </a:r>
            <a:r>
              <a:rPr lang="en-GB" sz="1000" dirty="0">
                <a:latin typeface="+mn-lt"/>
              </a:rPr>
              <a:t>(0.5*</a:t>
            </a:r>
            <a:r>
              <a:rPr lang="en-GB" sz="1000" dirty="0" err="1">
                <a:latin typeface="+mn-lt"/>
              </a:rPr>
              <a:t>lqd</a:t>
            </a:r>
            <a:r>
              <a:rPr lang="en-GB" sz="1000" dirty="0">
                <a:latin typeface="+mn-lt"/>
              </a:rPr>
              <a:t>/R);</a:t>
            </a:r>
          </a:p>
          <a:p>
            <a:r>
              <a:rPr lang="en-GB" sz="1000" dirty="0">
                <a:latin typeface="+mn-lt"/>
              </a:rPr>
              <a:t>#</a:t>
            </a:r>
            <a:r>
              <a:rPr lang="en-GB" sz="1000" dirty="0" err="1">
                <a:latin typeface="+mn-lt"/>
              </a:rPr>
              <a:t>thfd</a:t>
            </a:r>
            <a:r>
              <a:rPr lang="en-GB" sz="1000" dirty="0">
                <a:latin typeface="+mn-lt"/>
              </a:rPr>
              <a:t>=2*</a:t>
            </a:r>
            <a:r>
              <a:rPr lang="en-GB" sz="1000" dirty="0" err="1">
                <a:latin typeface="+mn-lt"/>
              </a:rPr>
              <a:t>asin</a:t>
            </a:r>
            <a:r>
              <a:rPr lang="en-GB" sz="1000" dirty="0">
                <a:latin typeface="+mn-lt"/>
              </a:rPr>
              <a:t>(0.5*</a:t>
            </a:r>
            <a:r>
              <a:rPr lang="en-GB" sz="1000" dirty="0" err="1">
                <a:latin typeface="+mn-lt"/>
              </a:rPr>
              <a:t>lfd</a:t>
            </a:r>
            <a:r>
              <a:rPr lang="en-GB" sz="1000" dirty="0">
                <a:latin typeface="+mn-lt"/>
              </a:rPr>
              <a:t>/R);</a:t>
            </a:r>
          </a:p>
          <a:p>
            <a:r>
              <a:rPr lang="en-GB" sz="1000" dirty="0">
                <a:latin typeface="+mn-lt"/>
              </a:rPr>
              <a:t>#</a:t>
            </a:r>
            <a:r>
              <a:rPr lang="en-GB" sz="1000" dirty="0" err="1">
                <a:latin typeface="+mn-lt"/>
              </a:rPr>
              <a:t>thdf</a:t>
            </a:r>
            <a:r>
              <a:rPr lang="en-GB" sz="1000" dirty="0">
                <a:latin typeface="+mn-lt"/>
              </a:rPr>
              <a:t>=2*</a:t>
            </a:r>
            <a:r>
              <a:rPr lang="en-GB" sz="1000" dirty="0" err="1">
                <a:latin typeface="+mn-lt"/>
              </a:rPr>
              <a:t>asin</a:t>
            </a:r>
            <a:r>
              <a:rPr lang="en-GB" sz="1000" dirty="0">
                <a:latin typeface="+mn-lt"/>
              </a:rPr>
              <a:t>(0.5*</a:t>
            </a:r>
            <a:r>
              <a:rPr lang="en-GB" sz="1000" dirty="0" err="1">
                <a:latin typeface="+mn-lt"/>
              </a:rPr>
              <a:t>ldf</a:t>
            </a:r>
            <a:r>
              <a:rPr lang="en-GB" sz="1000" dirty="0">
                <a:latin typeface="+mn-lt"/>
              </a:rPr>
              <a:t>/R);</a:t>
            </a:r>
          </a:p>
          <a:p>
            <a:endParaRPr lang="en-GB" sz="1000" dirty="0">
              <a:latin typeface="+mn-lt"/>
            </a:endParaRPr>
          </a:p>
          <a:p>
            <a:r>
              <a:rPr lang="en-GB" sz="1000" dirty="0">
                <a:latin typeface="+mn-lt"/>
              </a:rPr>
              <a:t>{Drift Length Angle}</a:t>
            </a:r>
          </a:p>
          <a:p>
            <a:r>
              <a:rPr lang="en-GB" sz="1000" dirty="0">
                <a:latin typeface="+mn-lt"/>
              </a:rPr>
              <a:t>DF #R*</a:t>
            </a:r>
            <a:r>
              <a:rPr lang="en-GB" sz="1000" dirty="0" err="1">
                <a:latin typeface="+mn-lt"/>
              </a:rPr>
              <a:t>thdf</a:t>
            </a:r>
            <a:r>
              <a:rPr lang="en-GB" sz="1000" dirty="0">
                <a:latin typeface="+mn-lt"/>
              </a:rPr>
              <a:t># #</a:t>
            </a:r>
            <a:r>
              <a:rPr lang="en-GB" sz="1000" dirty="0" err="1">
                <a:latin typeface="+mn-lt"/>
              </a:rPr>
              <a:t>thdf</a:t>
            </a:r>
            <a:r>
              <a:rPr lang="en-GB" sz="1000" dirty="0">
                <a:latin typeface="+mn-lt"/>
              </a:rPr>
              <a:t>*-1#</a:t>
            </a:r>
          </a:p>
          <a:p>
            <a:r>
              <a:rPr lang="en-GB" sz="1000" dirty="0">
                <a:latin typeface="+mn-lt"/>
              </a:rPr>
              <a:t>QF #R*</a:t>
            </a:r>
            <a:r>
              <a:rPr lang="en-GB" sz="1000" dirty="0" err="1">
                <a:latin typeface="+mn-lt"/>
              </a:rPr>
              <a:t>thqf</a:t>
            </a:r>
            <a:r>
              <a:rPr lang="en-GB" sz="1000" dirty="0">
                <a:latin typeface="+mn-lt"/>
              </a:rPr>
              <a:t># #</a:t>
            </a:r>
            <a:r>
              <a:rPr lang="en-GB" sz="1000" dirty="0" err="1">
                <a:latin typeface="+mn-lt"/>
              </a:rPr>
              <a:t>thqf</a:t>
            </a:r>
            <a:r>
              <a:rPr lang="en-GB" sz="1000" dirty="0">
                <a:latin typeface="+mn-lt"/>
              </a:rPr>
              <a:t>*-1#</a:t>
            </a:r>
          </a:p>
          <a:p>
            <a:r>
              <a:rPr lang="en-GB" sz="1000" dirty="0">
                <a:latin typeface="+mn-lt"/>
              </a:rPr>
              <a:t>FD #R*</a:t>
            </a:r>
            <a:r>
              <a:rPr lang="en-GB" sz="1000" dirty="0" err="1">
                <a:latin typeface="+mn-lt"/>
              </a:rPr>
              <a:t>thfd</a:t>
            </a:r>
            <a:r>
              <a:rPr lang="en-GB" sz="1000" dirty="0">
                <a:latin typeface="+mn-lt"/>
              </a:rPr>
              <a:t># #</a:t>
            </a:r>
            <a:r>
              <a:rPr lang="en-GB" sz="1000" dirty="0" err="1">
                <a:latin typeface="+mn-lt"/>
              </a:rPr>
              <a:t>thfd</a:t>
            </a:r>
            <a:r>
              <a:rPr lang="en-GB" sz="1000" dirty="0">
                <a:latin typeface="+mn-lt"/>
              </a:rPr>
              <a:t>*-1#</a:t>
            </a:r>
          </a:p>
          <a:p>
            <a:r>
              <a:rPr lang="en-GB" sz="1000" dirty="0">
                <a:latin typeface="+mn-lt"/>
              </a:rPr>
              <a:t>QD #R*</a:t>
            </a:r>
            <a:r>
              <a:rPr lang="en-GB" sz="1000" dirty="0" err="1">
                <a:latin typeface="+mn-lt"/>
              </a:rPr>
              <a:t>thqd</a:t>
            </a:r>
            <a:r>
              <a:rPr lang="en-GB" sz="1000" dirty="0">
                <a:latin typeface="+mn-lt"/>
              </a:rPr>
              <a:t># #</a:t>
            </a:r>
            <a:r>
              <a:rPr lang="en-GB" sz="1000" dirty="0" err="1">
                <a:latin typeface="+mn-lt"/>
              </a:rPr>
              <a:t>thqd</a:t>
            </a:r>
            <a:r>
              <a:rPr lang="en-GB" sz="1000" dirty="0">
                <a:latin typeface="+mn-lt"/>
              </a:rPr>
              <a:t>*-1#</a:t>
            </a:r>
          </a:p>
          <a:p>
            <a:r>
              <a:rPr lang="en-GB" sz="1000" dirty="0">
                <a:latin typeface="+mn-lt"/>
              </a:rPr>
              <a:t>HDF #</a:t>
            </a:r>
            <a:r>
              <a:rPr lang="en-GB" sz="1000" dirty="0" err="1">
                <a:latin typeface="+mn-lt"/>
              </a:rPr>
              <a:t>DF.Length</a:t>
            </a:r>
            <a:r>
              <a:rPr lang="en-GB" sz="1000" dirty="0">
                <a:latin typeface="+mn-lt"/>
              </a:rPr>
              <a:t>/2# #</a:t>
            </a:r>
            <a:r>
              <a:rPr lang="en-GB" sz="1000" dirty="0" err="1">
                <a:latin typeface="+mn-lt"/>
              </a:rPr>
              <a:t>DF.Angle</a:t>
            </a:r>
            <a:r>
              <a:rPr lang="en-GB" sz="1000" dirty="0">
                <a:latin typeface="+mn-lt"/>
              </a:rPr>
              <a:t>/2#</a:t>
            </a:r>
          </a:p>
          <a:p>
            <a:r>
              <a:rPr lang="en-GB" sz="1000" dirty="0">
                <a:latin typeface="+mn-lt"/>
              </a:rPr>
              <a:t>HFD #</a:t>
            </a:r>
            <a:r>
              <a:rPr lang="en-GB" sz="1000" dirty="0" err="1">
                <a:latin typeface="+mn-lt"/>
              </a:rPr>
              <a:t>FD.Length</a:t>
            </a:r>
            <a:r>
              <a:rPr lang="en-GB" sz="1000" dirty="0">
                <a:latin typeface="+mn-lt"/>
              </a:rPr>
              <a:t>/2# #</a:t>
            </a:r>
            <a:r>
              <a:rPr lang="en-GB" sz="1000" dirty="0" err="1">
                <a:latin typeface="+mn-lt"/>
              </a:rPr>
              <a:t>FD.Angle</a:t>
            </a:r>
            <a:r>
              <a:rPr lang="en-GB" sz="1000" dirty="0">
                <a:latin typeface="+mn-lt"/>
              </a:rPr>
              <a:t>/2</a:t>
            </a:r>
            <a:r>
              <a:rPr lang="en-GB" sz="1000" dirty="0" smtClean="0">
                <a:latin typeface="+mn-lt"/>
              </a:rPr>
              <a:t>#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613660" y="2305288"/>
            <a:ext cx="16737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chemeClr val="accent4"/>
                </a:solidFill>
              </a:rPr>
              <a:t>Scott’s parameters</a:t>
            </a:r>
          </a:p>
          <a:p>
            <a:r>
              <a:rPr lang="en-GB" sz="1400" dirty="0" smtClean="0">
                <a:solidFill>
                  <a:schemeClr val="accent4"/>
                </a:solidFill>
              </a:rPr>
              <a:t>h is inverse radius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77440" y="3524488"/>
            <a:ext cx="20269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schemeClr val="accent4"/>
                </a:solidFill>
              </a:rPr>
              <a:t>Convert chord lengths to arc lengths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64157" y="4211064"/>
            <a:ext cx="177279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schemeClr val="accent4"/>
                </a:solidFill>
              </a:rPr>
              <a:t>Define empty circular arc elements (radius R) for layout reference</a:t>
            </a:r>
          </a:p>
          <a:p>
            <a:endParaRPr lang="en-GB" sz="1400" dirty="0">
              <a:solidFill>
                <a:schemeClr val="accent4"/>
              </a:solidFill>
            </a:endParaRPr>
          </a:p>
          <a:p>
            <a:r>
              <a:rPr lang="en-GB" sz="1400" dirty="0" smtClean="0">
                <a:solidFill>
                  <a:schemeClr val="accent4"/>
                </a:solidFill>
              </a:rPr>
              <a:t>Half-elements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42738" y="1490346"/>
            <a:ext cx="24040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schemeClr val="accent4"/>
                </a:solidFill>
              </a:rPr>
              <a:t>No scaling or displacement for final </a:t>
            </a:r>
            <a:r>
              <a:rPr lang="en-GB" sz="1400" dirty="0" err="1" smtClean="0">
                <a:solidFill>
                  <a:schemeClr val="accent4"/>
                </a:solidFill>
              </a:rPr>
              <a:t>fieldmap</a:t>
            </a:r>
            <a:r>
              <a:rPr lang="en-GB" sz="1400" dirty="0" smtClean="0">
                <a:solidFill>
                  <a:schemeClr val="accent4"/>
                </a:solidFill>
              </a:rPr>
              <a:t> version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554660" y="3495079"/>
            <a:ext cx="15849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schemeClr val="accent4"/>
                </a:solidFill>
              </a:rPr>
              <a:t>Cell definitions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978780" y="3978385"/>
            <a:ext cx="196272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schemeClr val="accent4"/>
                </a:solidFill>
              </a:rPr>
              <a:t>Scott’s energy range</a:t>
            </a:r>
          </a:p>
          <a:p>
            <a:r>
              <a:rPr lang="en-GB" sz="1400" dirty="0" smtClean="0">
                <a:solidFill>
                  <a:schemeClr val="accent4"/>
                </a:solidFill>
              </a:rPr>
              <a:t>Number of passes</a:t>
            </a:r>
          </a:p>
          <a:p>
            <a:r>
              <a:rPr lang="en-GB" sz="1400" dirty="0" smtClean="0">
                <a:solidFill>
                  <a:schemeClr val="accent4"/>
                </a:solidFill>
              </a:rPr>
              <a:t>Units, total E. -&gt; </a:t>
            </a:r>
            <a:r>
              <a:rPr lang="en-GB" sz="1400" dirty="0" err="1" smtClean="0">
                <a:solidFill>
                  <a:schemeClr val="accent4"/>
                </a:solidFill>
              </a:rPr>
              <a:t>k.e</a:t>
            </a:r>
            <a:r>
              <a:rPr lang="en-GB" sz="1400" dirty="0" smtClean="0">
                <a:solidFill>
                  <a:schemeClr val="accent4"/>
                </a:solidFill>
              </a:rPr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047360" y="5791945"/>
            <a:ext cx="19627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schemeClr val="accent4"/>
                </a:solidFill>
              </a:rPr>
              <a:t>Place 3 cells to allow fringe field overlaps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23031" y="2140756"/>
            <a:ext cx="15849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err="1" smtClean="0">
                <a:solidFill>
                  <a:schemeClr val="accent4"/>
                </a:solidFill>
              </a:rPr>
              <a:t>Fieldmaps</a:t>
            </a:r>
            <a:endParaRPr lang="en-GB" sz="1400" b="1" dirty="0" smtClean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116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/>
          </p:nvPr>
        </p:nvSpPr>
        <p:spPr/>
        <p:txBody>
          <a:bodyPr/>
          <a:lstStyle/>
          <a:p>
            <a:r>
              <a:rPr lang="en-GB" sz="1200" dirty="0" smtClean="0"/>
              <a:t>{</a:t>
            </a:r>
            <a:r>
              <a:rPr lang="en-GB" sz="1200" dirty="0" err="1" smtClean="0"/>
              <a:t>TrilinearFieldMap</a:t>
            </a:r>
            <a:r>
              <a:rPr lang="en-GB" sz="1200" dirty="0" smtClean="0"/>
              <a:t> File Strength </a:t>
            </a:r>
            <a:r>
              <a:rPr lang="en-GB" sz="1200" dirty="0" err="1" smtClean="0"/>
              <a:t>Xrel</a:t>
            </a:r>
            <a:r>
              <a:rPr lang="en-GB" sz="1200" dirty="0" smtClean="0"/>
              <a:t> </a:t>
            </a:r>
            <a:r>
              <a:rPr lang="en-GB" sz="1200" dirty="0" err="1" smtClean="0"/>
              <a:t>MirrorY</a:t>
            </a:r>
            <a:r>
              <a:rPr lang="en-GB" sz="1200" dirty="0" smtClean="0"/>
              <a:t>=1}</a:t>
            </a:r>
          </a:p>
          <a:p>
            <a:r>
              <a:rPr lang="en-GB" sz="1200" dirty="0" err="1" smtClean="0"/>
              <a:t>FMboth</a:t>
            </a:r>
            <a:r>
              <a:rPr lang="en-GB" sz="1200" dirty="0" smtClean="0"/>
              <a:t> </a:t>
            </a:r>
            <a:r>
              <a:rPr lang="en-GB" sz="1200" dirty="0" err="1" smtClean="0"/>
              <a:t>Cbeta</a:t>
            </a:r>
            <a:r>
              <a:rPr lang="en-GB" sz="1200" dirty="0" smtClean="0"/>
              <a:t>\Iron_2016-05-12\160308a-38-48_5deg150MeVCombQdOnQfOn_polar.txt #</a:t>
            </a:r>
            <a:r>
              <a:rPr lang="en-GB" sz="1200" dirty="0" err="1" smtClean="0"/>
              <a:t>scalboth</a:t>
            </a:r>
            <a:r>
              <a:rPr lang="en-GB" sz="1200" dirty="0" smtClean="0"/>
              <a:t>*-1# #</a:t>
            </a:r>
            <a:r>
              <a:rPr lang="en-GB" sz="1200" dirty="0" err="1" smtClean="0"/>
              <a:t>dispboth</a:t>
            </a:r>
            <a:r>
              <a:rPr lang="en-GB" sz="1200" dirty="0" smtClean="0"/>
              <a:t>-R#</a:t>
            </a:r>
          </a:p>
          <a:p>
            <a:r>
              <a:rPr lang="en-GB" sz="1200" dirty="0" smtClean="0"/>
              <a:t>FMF </a:t>
            </a:r>
            <a:r>
              <a:rPr lang="en-GB" sz="1200" dirty="0" err="1" smtClean="0"/>
              <a:t>Cbeta</a:t>
            </a:r>
            <a:r>
              <a:rPr lang="en-GB" sz="1200" dirty="0" smtClean="0"/>
              <a:t>\Iron_2016-05-12\160308a-38-48_5deg150MeVSepQfOn_polar.txt #</a:t>
            </a:r>
            <a:r>
              <a:rPr lang="en-GB" sz="1200" dirty="0" err="1" smtClean="0"/>
              <a:t>scalF</a:t>
            </a:r>
            <a:r>
              <a:rPr lang="en-GB" sz="1200" dirty="0" smtClean="0"/>
              <a:t>*-1# #</a:t>
            </a:r>
            <a:r>
              <a:rPr lang="en-GB" sz="1200" dirty="0" err="1" smtClean="0"/>
              <a:t>dispF</a:t>
            </a:r>
            <a:r>
              <a:rPr lang="en-GB" sz="1200" dirty="0" smtClean="0"/>
              <a:t>-R#</a:t>
            </a:r>
          </a:p>
          <a:p>
            <a:r>
              <a:rPr lang="en-GB" sz="1200" dirty="0" smtClean="0"/>
              <a:t>FMD </a:t>
            </a:r>
            <a:r>
              <a:rPr lang="en-GB" sz="1200" dirty="0" err="1" smtClean="0"/>
              <a:t>Cbeta</a:t>
            </a:r>
            <a:r>
              <a:rPr lang="en-GB" sz="1200" dirty="0" smtClean="0"/>
              <a:t>\Iron_2016-05-12\160308a-38-48_5deg150MeVSepQdOn_polar.txt #</a:t>
            </a:r>
            <a:r>
              <a:rPr lang="en-GB" sz="1200" dirty="0" err="1" smtClean="0"/>
              <a:t>scalD</a:t>
            </a:r>
            <a:r>
              <a:rPr lang="en-GB" sz="1200" dirty="0" smtClean="0"/>
              <a:t>*-1# #</a:t>
            </a:r>
            <a:r>
              <a:rPr lang="en-GB" sz="1200" dirty="0" err="1" smtClean="0"/>
              <a:t>dispD</a:t>
            </a:r>
            <a:r>
              <a:rPr lang="en-GB" sz="1200" dirty="0" smtClean="0"/>
              <a:t>-R#</a:t>
            </a:r>
          </a:p>
          <a:p>
            <a:endParaRPr lang="en-GB" sz="1200" dirty="0" smtClean="0"/>
          </a:p>
          <a:p>
            <a:endParaRPr lang="en-GB" sz="1200" dirty="0"/>
          </a:p>
          <a:p>
            <a:endParaRPr lang="en-GB" sz="1200" dirty="0" smtClean="0"/>
          </a:p>
          <a:p>
            <a:endParaRPr lang="en-GB" sz="1200" dirty="0"/>
          </a:p>
          <a:p>
            <a:endParaRPr lang="en-GB" sz="1200" dirty="0" smtClean="0"/>
          </a:p>
          <a:p>
            <a:endParaRPr lang="en-GB" sz="1200" dirty="0"/>
          </a:p>
          <a:p>
            <a:endParaRPr lang="en-GB" sz="1200" dirty="0" smtClean="0"/>
          </a:p>
          <a:p>
            <a:endParaRPr lang="en-GB" sz="1200" dirty="0" smtClean="0"/>
          </a:p>
          <a:p>
            <a:r>
              <a:rPr lang="en-GB" sz="1200" dirty="0" err="1" smtClean="0"/>
              <a:t>CellFM</a:t>
            </a:r>
            <a:r>
              <a:rPr lang="en-GB" sz="1200" dirty="0" smtClean="0"/>
              <a:t>: </a:t>
            </a:r>
            <a:r>
              <a:rPr lang="en-GB" sz="1200" dirty="0" err="1" smtClean="0"/>
              <a:t>HDF,QF,HFD,FMboth,HFD,QD,HDF</a:t>
            </a:r>
            <a:r>
              <a:rPr lang="en-GB" sz="1200" dirty="0" smtClean="0"/>
              <a:t>;</a:t>
            </a:r>
          </a:p>
          <a:p>
            <a:r>
              <a:rPr lang="en-GB" sz="1200" dirty="0" err="1" smtClean="0"/>
              <a:t>CellFMsep</a:t>
            </a:r>
            <a:r>
              <a:rPr lang="en-GB" sz="1200" dirty="0" smtClean="0"/>
              <a:t>: HDF,QF,HFD,FMF,FMD,HFD,QD,HDF;</a:t>
            </a:r>
          </a:p>
          <a:p>
            <a:endParaRPr lang="en-GB" sz="1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Focus: Aligning the </a:t>
            </a:r>
            <a:r>
              <a:rPr lang="en-GB" dirty="0" err="1" smtClean="0"/>
              <a:t>Fieldmaps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777240" y="2945368"/>
            <a:ext cx="74828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schemeClr val="accent4"/>
                </a:solidFill>
              </a:rPr>
              <a:t>3 </a:t>
            </a:r>
            <a:r>
              <a:rPr lang="en-GB" sz="1400" dirty="0" err="1" smtClean="0">
                <a:solidFill>
                  <a:schemeClr val="accent4"/>
                </a:solidFill>
              </a:rPr>
              <a:t>fieldmaps</a:t>
            </a:r>
            <a:r>
              <a:rPr lang="en-GB" sz="1400" dirty="0" smtClean="0">
                <a:solidFill>
                  <a:schemeClr val="accent4"/>
                </a:solidFill>
              </a:rPr>
              <a:t> with long file names</a:t>
            </a:r>
          </a:p>
          <a:p>
            <a:r>
              <a:rPr lang="en-GB" sz="1400" dirty="0" smtClean="0">
                <a:solidFill>
                  <a:schemeClr val="accent4"/>
                </a:solidFill>
              </a:rPr>
              <a:t>Field magnitude is inverted due to difference in curvature direction </a:t>
            </a:r>
            <a:r>
              <a:rPr lang="en-GB" sz="1400" dirty="0" smtClean="0">
                <a:solidFill>
                  <a:schemeClr val="accent4"/>
                </a:solidFill>
              </a:rPr>
              <a:t>(</a:t>
            </a:r>
            <a:r>
              <a:rPr lang="en-GB" sz="1400" dirty="0" smtClean="0">
                <a:solidFill>
                  <a:schemeClr val="accent4"/>
                </a:solidFill>
              </a:rPr>
              <a:t>JSBFMD</a:t>
            </a:r>
            <a:r>
              <a:rPr lang="en-GB" sz="1400" dirty="0" smtClean="0">
                <a:solidFill>
                  <a:schemeClr val="accent4"/>
                </a:solidFill>
              </a:rPr>
              <a:t> </a:t>
            </a:r>
            <a:r>
              <a:rPr lang="en-GB" sz="1400" dirty="0" smtClean="0">
                <a:solidFill>
                  <a:schemeClr val="accent4"/>
                </a:solidFill>
              </a:rPr>
              <a:t>vs. reality)</a:t>
            </a:r>
          </a:p>
          <a:p>
            <a:r>
              <a:rPr lang="en-GB" sz="1400" dirty="0">
                <a:solidFill>
                  <a:schemeClr val="accent4"/>
                </a:solidFill>
              </a:rPr>
              <a:t>Relative position in local X is “-R”, i.e. origin is centre of radius R </a:t>
            </a:r>
            <a:r>
              <a:rPr lang="en-GB" sz="1400" dirty="0" smtClean="0">
                <a:solidFill>
                  <a:schemeClr val="accent4"/>
                </a:solidFill>
              </a:rPr>
              <a:t>circle</a:t>
            </a:r>
          </a:p>
          <a:p>
            <a:r>
              <a:rPr lang="en-GB" sz="1400" dirty="0" smtClean="0">
                <a:solidFill>
                  <a:schemeClr val="accent4"/>
                </a:solidFill>
              </a:rPr>
              <a:t>Mirrored in Y to give both positive and negative 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4781788"/>
            <a:ext cx="74828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schemeClr val="accent4"/>
                </a:solidFill>
              </a:rPr>
              <a:t>For each version of the cell (combined or separate </a:t>
            </a:r>
            <a:r>
              <a:rPr lang="en-GB" sz="1400" dirty="0" err="1" smtClean="0">
                <a:solidFill>
                  <a:schemeClr val="accent4"/>
                </a:solidFill>
              </a:rPr>
              <a:t>fieldmaps</a:t>
            </a:r>
            <a:r>
              <a:rPr lang="en-GB" sz="1400" dirty="0" smtClean="0">
                <a:solidFill>
                  <a:schemeClr val="accent4"/>
                </a:solidFill>
              </a:rPr>
              <a:t>), the maps are placed at the centre of the F-to-D (short) drift</a:t>
            </a:r>
          </a:p>
          <a:p>
            <a:r>
              <a:rPr lang="en-GB" sz="1400" dirty="0" smtClean="0">
                <a:solidFill>
                  <a:schemeClr val="accent4"/>
                </a:solidFill>
              </a:rPr>
              <a:t>The cell entrance/exit is the centre of the D-to-F (long) drift</a:t>
            </a:r>
          </a:p>
        </p:txBody>
      </p:sp>
    </p:spTree>
    <p:extLst>
      <p:ext uri="{BB962C8B-B14F-4D97-AF65-F5344CB8AC3E}">
        <p14:creationId xmlns:p14="http://schemas.microsoft.com/office/powerpoint/2010/main" val="1547925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sbrooks\report\Internal\Cbeta\2016-03-31\24_Verysmoothpipe2016-02-25fixedstraight_69169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281" y="0"/>
            <a:ext cx="9156700" cy="6867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8200" y="730080"/>
            <a:ext cx="5005980" cy="877020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Resonance Plot</a:t>
            </a:r>
            <a:endParaRPr lang="en-GB" dirty="0">
              <a:solidFill>
                <a:schemeClr val="bg1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59080" y="281940"/>
            <a:ext cx="5265420" cy="7620"/>
          </a:xfrm>
          <a:prstGeom prst="straightConnector1">
            <a:avLst/>
          </a:prstGeom>
          <a:ln w="28575">
            <a:solidFill>
              <a:schemeClr val="bg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259080" y="289560"/>
            <a:ext cx="0" cy="6035040"/>
          </a:xfrm>
          <a:prstGeom prst="straightConnector1">
            <a:avLst/>
          </a:prstGeom>
          <a:ln w="28575">
            <a:solidFill>
              <a:schemeClr val="bg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019675" y="360748"/>
            <a:ext cx="1558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QF strength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6328994"/>
            <a:ext cx="1558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QD strength</a:t>
            </a:r>
            <a:endParaRPr lang="en-GB" dirty="0">
              <a:solidFill>
                <a:schemeClr val="bg1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2171700" y="3726180"/>
            <a:ext cx="3352800" cy="112014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447800" y="472440"/>
            <a:ext cx="1276350" cy="540258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79145" y="2354580"/>
            <a:ext cx="4509135" cy="95250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254567" y="5879414"/>
            <a:ext cx="1006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>
                <a:solidFill>
                  <a:schemeClr val="bg1"/>
                </a:solidFill>
              </a:rPr>
              <a:t>Qx</a:t>
            </a:r>
            <a:r>
              <a:rPr lang="en-GB" dirty="0" smtClean="0">
                <a:solidFill>
                  <a:schemeClr val="bg1"/>
                </a:solidFill>
              </a:rPr>
              <a:t>=1/3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989546" y="2658178"/>
            <a:ext cx="1006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>
                <a:solidFill>
                  <a:schemeClr val="bg1"/>
                </a:solidFill>
              </a:rPr>
              <a:t>Qy</a:t>
            </a:r>
            <a:r>
              <a:rPr lang="en-GB" dirty="0" smtClean="0">
                <a:solidFill>
                  <a:schemeClr val="bg1"/>
                </a:solidFill>
              </a:rPr>
              <a:t>=1/4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012882" y="4128521"/>
            <a:ext cx="1006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>
                <a:solidFill>
                  <a:schemeClr val="bg1"/>
                </a:solidFill>
              </a:rPr>
              <a:t>Qy</a:t>
            </a:r>
            <a:r>
              <a:rPr lang="en-GB" dirty="0" smtClean="0">
                <a:solidFill>
                  <a:schemeClr val="bg1"/>
                </a:solidFill>
              </a:rPr>
              <a:t>=1/3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3642360" y="3337560"/>
            <a:ext cx="220980" cy="228600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Box 26"/>
          <p:cNvSpPr txBox="1"/>
          <p:nvPr/>
        </p:nvSpPr>
        <p:spPr>
          <a:xfrm>
            <a:off x="5683091" y="4497615"/>
            <a:ext cx="31165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For lowest-energy pass, highest tunes.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dirty="0" smtClean="0">
                <a:solidFill>
                  <a:schemeClr val="bg1"/>
                </a:solidFill>
              </a:rPr>
              <a:t>Working point circled: 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(</a:t>
            </a:r>
            <a:r>
              <a:rPr lang="en-GB" dirty="0" err="1" smtClean="0">
                <a:solidFill>
                  <a:schemeClr val="bg1"/>
                </a:solidFill>
              </a:rPr>
              <a:t>Qx,Qy</a:t>
            </a:r>
            <a:r>
              <a:rPr lang="en-GB" dirty="0" smtClean="0">
                <a:solidFill>
                  <a:schemeClr val="bg1"/>
                </a:solidFill>
              </a:rPr>
              <a:t>) = (0.360,0.287)</a:t>
            </a:r>
            <a:endParaRPr lang="en-GB" dirty="0">
              <a:solidFill>
                <a:schemeClr val="bg1"/>
              </a:solidFill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>
            <a:off x="5106829" y="810436"/>
            <a:ext cx="501491" cy="5253644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5179693" y="6139934"/>
            <a:ext cx="1006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>
                <a:solidFill>
                  <a:schemeClr val="bg1"/>
                </a:solidFill>
              </a:rPr>
              <a:t>Qx</a:t>
            </a:r>
            <a:r>
              <a:rPr lang="en-GB" dirty="0" smtClean="0">
                <a:solidFill>
                  <a:schemeClr val="bg1"/>
                </a:solidFill>
              </a:rPr>
              <a:t>=1/2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721189" y="1723756"/>
            <a:ext cx="214265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Plot of aperture (transmission of </a:t>
            </a:r>
            <a:r>
              <a:rPr lang="en-GB" dirty="0" err="1" smtClean="0">
                <a:solidFill>
                  <a:schemeClr val="bg1"/>
                </a:solidFill>
              </a:rPr>
              <a:t>v.large</a:t>
            </a:r>
            <a:r>
              <a:rPr lang="en-GB" dirty="0" smtClean="0">
                <a:solidFill>
                  <a:schemeClr val="bg1"/>
                </a:solidFill>
              </a:rPr>
              <a:t> 1cm-radius beam) as a function of two focussing strengths</a:t>
            </a: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9182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21281" y="0"/>
            <a:ext cx="9156700" cy="6867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699760" y="830580"/>
            <a:ext cx="31165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before adjustment to straight drift lengths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648200" y="59520"/>
            <a:ext cx="5005980" cy="877020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3600"/>
            </a:lvl1pPr>
          </a:lstStyle>
          <a:p>
            <a:pPr defTabSz="914400"/>
            <a:r>
              <a:rPr lang="en-GB" kern="0" dirty="0" smtClean="0">
                <a:solidFill>
                  <a:schemeClr val="bg1"/>
                </a:solidFill>
              </a:rPr>
              <a:t>Resonance Plot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805011" y="4802415"/>
            <a:ext cx="31165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Resonance band features broadened because straight section has different tunes to arcs.  Can fix by adjusting straight section drift lengths.</a:t>
            </a: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0936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/>
              <a:t>The CBETA FFAG has been simulated in </a:t>
            </a:r>
            <a:r>
              <a:rPr lang="en-GB" sz="2800" dirty="0" smtClean="0"/>
              <a:t>JSBFMD</a:t>
            </a:r>
            <a:r>
              <a:rPr lang="en-GB" sz="2800" dirty="0" smtClean="0"/>
              <a:t>, </a:t>
            </a:r>
            <a:r>
              <a:rPr lang="en-GB" sz="2800" dirty="0" smtClean="0"/>
              <a:t>Muon1 and BMAD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/>
              <a:t>These codes have very different internal operation yet we get consistent results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/>
              <a:t>Arc-to-straight match has been optimised for an old lattice, currently being optimised for the newest version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28927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Tracking Codes for CBETA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/>
          </p:nvPr>
        </p:nvSpPr>
        <p:spPr>
          <a:xfrm>
            <a:off x="457200" y="1876022"/>
            <a:ext cx="8229240" cy="397728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chemeClr val="accent5"/>
                </a:solidFill>
              </a:rPr>
              <a:t>BMAD</a:t>
            </a:r>
          </a:p>
          <a:p>
            <a:pPr lvl="7"/>
            <a:r>
              <a:rPr lang="en-GB" sz="2000" dirty="0" smtClean="0"/>
              <a:t>Used for end-to-end lattice, layout, tracking, some collective effects.  </a:t>
            </a:r>
            <a:r>
              <a:rPr lang="en-GB" sz="2000" dirty="0" smtClean="0"/>
              <a:t>Needed some tweaking to track </a:t>
            </a:r>
            <a:r>
              <a:rPr lang="en-GB" sz="2000" dirty="0" err="1" smtClean="0"/>
              <a:t>fieldmaps</a:t>
            </a:r>
            <a:r>
              <a:rPr lang="en-GB" sz="2000" dirty="0" smtClean="0"/>
              <a:t>.</a:t>
            </a:r>
            <a:endParaRPr lang="en-GB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chemeClr val="accent5"/>
                </a:solidFill>
              </a:rPr>
              <a:t>PTC</a:t>
            </a:r>
          </a:p>
          <a:p>
            <a:r>
              <a:rPr lang="en-GB" sz="2000" dirty="0" smtClean="0"/>
              <a:t>Used for Cornell injector, good space charge model.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chemeClr val="accent5"/>
                </a:solidFill>
              </a:rPr>
              <a:t>Muon1</a:t>
            </a:r>
          </a:p>
          <a:p>
            <a:r>
              <a:rPr lang="en-GB" sz="2000" dirty="0" smtClean="0"/>
              <a:t>FFAG optimisation with </a:t>
            </a:r>
            <a:r>
              <a:rPr lang="en-GB" sz="2000" dirty="0" err="1" smtClean="0"/>
              <a:t>fieldmap</a:t>
            </a:r>
            <a:r>
              <a:rPr lang="en-GB" sz="2000" dirty="0" smtClean="0"/>
              <a:t> tracking or soft-edged magnet models.</a:t>
            </a:r>
            <a:endParaRPr lang="en-GB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chemeClr val="accent5"/>
                </a:solidFill>
              </a:rPr>
              <a:t>JSBFMD</a:t>
            </a:r>
          </a:p>
          <a:p>
            <a:r>
              <a:rPr lang="en-GB" sz="2000" dirty="0" smtClean="0"/>
              <a:t>FFAG design with </a:t>
            </a:r>
            <a:r>
              <a:rPr lang="en-GB" sz="2000" dirty="0" err="1" smtClean="0"/>
              <a:t>fieldmaps</a:t>
            </a:r>
            <a:r>
              <a:rPr lang="en-GB" sz="2000" dirty="0" smtClean="0"/>
              <a:t>, optimisation of </a:t>
            </a:r>
            <a:r>
              <a:rPr lang="en-GB" sz="2000" dirty="0" err="1" smtClean="0"/>
              <a:t>fieldmap</a:t>
            </a:r>
            <a:r>
              <a:rPr lang="en-GB" sz="2000" dirty="0" smtClean="0"/>
              <a:t> placement.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chemeClr val="accent5"/>
                </a:solidFill>
              </a:rPr>
              <a:t>JSBISD</a:t>
            </a:r>
          </a:p>
          <a:p>
            <a:r>
              <a:rPr lang="en-GB" sz="2000" dirty="0" smtClean="0"/>
              <a:t>FFAG design with hard-edged equivalent optics.</a:t>
            </a:r>
            <a:endParaRPr lang="en-GB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err="1" smtClean="0">
                <a:solidFill>
                  <a:schemeClr val="accent5"/>
                </a:solidFill>
              </a:rPr>
              <a:t>Zgoubi</a:t>
            </a:r>
            <a:r>
              <a:rPr lang="en-GB" sz="2000" dirty="0" smtClean="0"/>
              <a:t> (work in progress)</a:t>
            </a:r>
          </a:p>
          <a:p>
            <a:r>
              <a:rPr lang="en-GB" sz="2000" dirty="0" smtClean="0"/>
              <a:t>Will do nonlinear </a:t>
            </a:r>
            <a:r>
              <a:rPr lang="en-GB" sz="2000" dirty="0" err="1" smtClean="0"/>
              <a:t>fieldmap</a:t>
            </a:r>
            <a:r>
              <a:rPr lang="en-GB" sz="2000" dirty="0" smtClean="0"/>
              <a:t> tracking, spin tracking, end-to-end.</a:t>
            </a:r>
            <a:endParaRPr lang="en-GB" sz="2000" dirty="0" smtClean="0"/>
          </a:p>
        </p:txBody>
      </p:sp>
    </p:spTree>
    <p:extLst>
      <p:ext uri="{BB962C8B-B14F-4D97-AF65-F5344CB8AC3E}">
        <p14:creationId xmlns:p14="http://schemas.microsoft.com/office/powerpoint/2010/main" val="998672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accent5"/>
                </a:solidFill>
              </a:rPr>
              <a:t>JSBFMD</a:t>
            </a:r>
            <a:r>
              <a:rPr lang="en-GB" dirty="0" smtClean="0">
                <a:solidFill>
                  <a:schemeClr val="accent5"/>
                </a:solidFill>
              </a:rPr>
              <a:t> </a:t>
            </a:r>
            <a:r>
              <a:rPr lang="en-GB" dirty="0" smtClean="0">
                <a:solidFill>
                  <a:schemeClr val="accent5"/>
                </a:solidFill>
              </a:rPr>
              <a:t>(developed recently for </a:t>
            </a:r>
            <a:r>
              <a:rPr lang="en-GB" dirty="0" smtClean="0">
                <a:solidFill>
                  <a:schemeClr val="accent5"/>
                </a:solidFill>
              </a:rPr>
              <a:t>CBETA by Scott Berg)</a:t>
            </a:r>
            <a:endParaRPr lang="en-GB" dirty="0" smtClean="0">
              <a:solidFill>
                <a:schemeClr val="accent5"/>
              </a:solidFill>
            </a:endParaRPr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Uses cylindrical polar coordinates (</a:t>
            </a:r>
            <a:r>
              <a:rPr lang="en-GB" dirty="0" err="1" smtClean="0"/>
              <a:t>r,theta,y</a:t>
            </a:r>
            <a:r>
              <a:rPr lang="en-GB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Tracks in </a:t>
            </a:r>
            <a:r>
              <a:rPr lang="en-GB" dirty="0" smtClean="0"/>
              <a:t>theta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Also </a:t>
            </a:r>
            <a:r>
              <a:rPr lang="en-GB" dirty="0" err="1" smtClean="0"/>
              <a:t>Runge-Kutta</a:t>
            </a:r>
            <a:r>
              <a:rPr lang="en-GB" dirty="0" smtClean="0"/>
              <a:t> 4</a:t>
            </a:r>
            <a:r>
              <a:rPr lang="en-GB" baseline="30000" dirty="0" smtClean="0"/>
              <a:t>th</a:t>
            </a:r>
            <a:r>
              <a:rPr lang="en-GB" dirty="0" smtClean="0"/>
              <a:t> order</a:t>
            </a: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 smtClean="0"/>
              <a:t>Fieldmaps</a:t>
            </a:r>
            <a:r>
              <a:rPr lang="en-GB" dirty="0" smtClean="0"/>
              <a:t> are </a:t>
            </a:r>
            <a:r>
              <a:rPr lang="en-GB" dirty="0" smtClean="0"/>
              <a:t>fitted with </a:t>
            </a:r>
            <a:r>
              <a:rPr lang="en-GB" dirty="0" smtClean="0"/>
              <a:t>smooth splines </a:t>
            </a:r>
            <a:r>
              <a:rPr lang="en-GB" dirty="0" smtClean="0"/>
              <a:t>and particles are tracked through </a:t>
            </a:r>
            <a:r>
              <a:rPr lang="en-GB" dirty="0" smtClean="0"/>
              <a:t>the </a:t>
            </a:r>
            <a:r>
              <a:rPr lang="en-GB" dirty="0" smtClean="0"/>
              <a:t>spline </a:t>
            </a:r>
            <a:r>
              <a:rPr lang="en-GB" dirty="0" smtClean="0"/>
              <a:t>fit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r>
              <a:rPr lang="en-GB" dirty="0" smtClean="0">
                <a:solidFill>
                  <a:schemeClr val="accent5"/>
                </a:solidFill>
              </a:rPr>
              <a:t>BMAD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Hard-edged fit to CBETA cell</a:t>
            </a:r>
            <a:endParaRPr lang="en-GB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Code Comparison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accent5"/>
                </a:solidFill>
              </a:rPr>
              <a:t>Muon1 (by Stephen Brooks)</a:t>
            </a:r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Uses Cartesian global-frame coordinates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Tracks in 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 smtClean="0"/>
              <a:t>Runge-Kutta</a:t>
            </a:r>
            <a:r>
              <a:rPr lang="en-GB" dirty="0" smtClean="0"/>
              <a:t> 4</a:t>
            </a:r>
            <a:r>
              <a:rPr lang="en-GB" baseline="30000" dirty="0" smtClean="0"/>
              <a:t>th</a:t>
            </a:r>
            <a:r>
              <a:rPr lang="en-GB" dirty="0" smtClean="0"/>
              <a:t> </a:t>
            </a:r>
            <a:r>
              <a:rPr lang="en-GB" dirty="0" smtClean="0"/>
              <a:t>order</a:t>
            </a: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Fixed </a:t>
            </a:r>
            <a:r>
              <a:rPr lang="en-GB" dirty="0" err="1" smtClean="0"/>
              <a:t>timestep</a:t>
            </a:r>
            <a:r>
              <a:rPr lang="en-GB" dirty="0" smtClean="0"/>
              <a:t> of 10ps (I sometimes lower this to 5ps for CBETA, very little difference)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 smtClean="0"/>
              <a:t>Fieldmaps</a:t>
            </a:r>
            <a:r>
              <a:rPr lang="en-GB" dirty="0" smtClean="0"/>
              <a:t> are interpolated </a:t>
            </a:r>
            <a:r>
              <a:rPr lang="en-GB" dirty="0" err="1" smtClean="0"/>
              <a:t>trilinearly</a:t>
            </a:r>
            <a:r>
              <a:rPr lang="en-GB" dirty="0" smtClean="0"/>
              <a:t> (occasionally leads to rough edges when finding tunes)</a:t>
            </a:r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457201" y="5833156"/>
            <a:ext cx="79477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accent6"/>
                </a:solidFill>
              </a:rPr>
              <a:t>NB: previous work for </a:t>
            </a:r>
            <a:r>
              <a:rPr lang="en-GB" dirty="0" err="1" smtClean="0">
                <a:solidFill>
                  <a:schemeClr val="accent6"/>
                </a:solidFill>
              </a:rPr>
              <a:t>eRHIC</a:t>
            </a:r>
            <a:r>
              <a:rPr lang="en-GB" dirty="0" smtClean="0">
                <a:solidFill>
                  <a:schemeClr val="accent6"/>
                </a:solidFill>
              </a:rPr>
              <a:t> got good agreement </a:t>
            </a:r>
            <a:r>
              <a:rPr lang="en-GB" dirty="0">
                <a:solidFill>
                  <a:schemeClr val="accent6"/>
                </a:solidFill>
              </a:rPr>
              <a:t>on an FFAG lattice </a:t>
            </a:r>
            <a:r>
              <a:rPr lang="en-GB" dirty="0" smtClean="0">
                <a:solidFill>
                  <a:schemeClr val="accent6"/>
                </a:solidFill>
              </a:rPr>
              <a:t>between Muon1, </a:t>
            </a:r>
            <a:r>
              <a:rPr lang="en-GB" dirty="0" err="1" smtClean="0">
                <a:solidFill>
                  <a:schemeClr val="accent6"/>
                </a:solidFill>
              </a:rPr>
              <a:t>Zgoubi</a:t>
            </a:r>
            <a:r>
              <a:rPr lang="en-GB" dirty="0" smtClean="0">
                <a:solidFill>
                  <a:schemeClr val="accent6"/>
                </a:solidFill>
              </a:rPr>
              <a:t>, MAD-X+PTC and SYNCH</a:t>
            </a:r>
            <a:endParaRPr lang="en-GB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2199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CBETA FFAG Arc Cell Lattice</a:t>
            </a:r>
            <a:endParaRPr lang="en-GB" dirty="0"/>
          </a:p>
        </p:txBody>
      </p:sp>
      <p:pic>
        <p:nvPicPr>
          <p:cNvPr id="2050" name="Picture 2" descr="D:\sbrooks\report\Internal\Cbeta\2016-06-15\cell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374" y="1695811"/>
            <a:ext cx="7737723" cy="4704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0153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CustomShape 1"/>
          <p:cNvSpPr/>
          <p:nvPr/>
        </p:nvSpPr>
        <p:spPr>
          <a:xfrm>
            <a:off x="3670560" y="6752160"/>
            <a:ext cx="181080" cy="63900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47" name="CustomShape 2"/>
          <p:cNvSpPr/>
          <p:nvPr/>
        </p:nvSpPr>
        <p:spPr>
          <a:xfrm>
            <a:off x="2773800" y="91440"/>
            <a:ext cx="4419360" cy="5583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2400" dirty="0">
                <a:solidFill>
                  <a:srgbClr val="FFFFFF"/>
                </a:solidFill>
                <a:latin typeface="Calibri"/>
                <a:ea typeface="ＭＳ Ｐゴシック"/>
              </a:rPr>
              <a:t>Page Headline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6" name="Picture 2" descr="D:\sbrooks\report\Internal\Cbeta\2016-05-19\Muon1results_IronCell2016-05-12\Cbeta_Cell_Iron_2016-05-12_66370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30580" y="710760"/>
            <a:ext cx="10866120" cy="6112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3"/>
          <p:cNvSpPr txBox="1">
            <a:spLocks/>
          </p:cNvSpPr>
          <p:nvPr/>
        </p:nvSpPr>
        <p:spPr>
          <a:xfrm>
            <a:off x="457200" y="700320"/>
            <a:ext cx="8229240" cy="1145160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3600"/>
            </a:lvl1pPr>
          </a:lstStyle>
          <a:p>
            <a:pPr defTabSz="914400"/>
            <a:r>
              <a:rPr lang="en-GB" kern="0" dirty="0" smtClean="0">
                <a:solidFill>
                  <a:schemeClr val="bg1"/>
                </a:solidFill>
              </a:rPr>
              <a:t>Muon1 Simulation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1" y="5761820"/>
            <a:ext cx="51043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Colours are </a:t>
            </a:r>
            <a:r>
              <a:rPr lang="en-GB" dirty="0" err="1" smtClean="0">
                <a:solidFill>
                  <a:schemeClr val="bg1"/>
                </a:solidFill>
              </a:rPr>
              <a:t>B_y</a:t>
            </a:r>
            <a:r>
              <a:rPr lang="en-GB" dirty="0" smtClean="0">
                <a:solidFill>
                  <a:schemeClr val="bg1"/>
                </a:solidFill>
              </a:rPr>
              <a:t> component of </a:t>
            </a:r>
            <a:r>
              <a:rPr lang="en-GB" dirty="0" err="1" smtClean="0">
                <a:solidFill>
                  <a:schemeClr val="bg1"/>
                </a:solidFill>
              </a:rPr>
              <a:t>fieldmap</a:t>
            </a:r>
            <a:r>
              <a:rPr lang="en-GB" dirty="0" smtClean="0">
                <a:solidFill>
                  <a:schemeClr val="bg1"/>
                </a:solidFill>
              </a:rPr>
              <a:t>, bands are 0.1T intervals, dark orange band = 0</a:t>
            </a: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219124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CustomShape 1"/>
          <p:cNvSpPr/>
          <p:nvPr/>
        </p:nvSpPr>
        <p:spPr>
          <a:xfrm>
            <a:off x="3670560" y="6752160"/>
            <a:ext cx="181080" cy="63900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47" name="CustomShape 2"/>
          <p:cNvSpPr/>
          <p:nvPr/>
        </p:nvSpPr>
        <p:spPr>
          <a:xfrm>
            <a:off x="2773800" y="91440"/>
            <a:ext cx="4419360" cy="5583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2400" dirty="0">
                <a:solidFill>
                  <a:srgbClr val="FFFFFF"/>
                </a:solidFill>
                <a:latin typeface="Calibri"/>
                <a:ea typeface="ＭＳ Ｐゴシック"/>
              </a:rPr>
              <a:t>Page Headline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830579" y="710760"/>
            <a:ext cx="10866117" cy="6112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3"/>
          <p:cNvSpPr txBox="1">
            <a:spLocks/>
          </p:cNvSpPr>
          <p:nvPr/>
        </p:nvSpPr>
        <p:spPr>
          <a:xfrm>
            <a:off x="457200" y="700320"/>
            <a:ext cx="8229240" cy="1145160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3600"/>
            </a:lvl1pPr>
          </a:lstStyle>
          <a:p>
            <a:pPr defTabSz="914400"/>
            <a:r>
              <a:rPr lang="en-GB" kern="0" dirty="0" smtClean="0">
                <a:solidFill>
                  <a:sysClr val="windowText" lastClr="000000"/>
                </a:solidFill>
              </a:rPr>
              <a:t>Muon1 Simulation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1" y="5761820"/>
            <a:ext cx="51043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Colours are </a:t>
            </a:r>
            <a:r>
              <a:rPr lang="en-GB" dirty="0" err="1" smtClean="0"/>
              <a:t>B_y</a:t>
            </a:r>
            <a:r>
              <a:rPr lang="en-GB" dirty="0" smtClean="0"/>
              <a:t> component of </a:t>
            </a:r>
            <a:r>
              <a:rPr lang="en-GB" dirty="0" err="1" smtClean="0"/>
              <a:t>fieldmap</a:t>
            </a:r>
            <a:r>
              <a:rPr lang="en-GB" dirty="0" smtClean="0"/>
              <a:t>, bands are 0.1T intervals, dark orange band = 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810703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Cell Tunes from Muon1</a:t>
            </a:r>
            <a:endParaRPr lang="en-GB" dirty="0"/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8738479"/>
              </p:ext>
            </p:extLst>
          </p:nvPr>
        </p:nvGraphicFramePr>
        <p:xfrm>
          <a:off x="1074421" y="1691640"/>
          <a:ext cx="6995160" cy="4879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52491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Cell Path Length and TOF</a:t>
            </a:r>
            <a:endParaRPr lang="en-GB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3653" y="1680559"/>
            <a:ext cx="6656387" cy="4829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18132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Cell Tunes from Both Codes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1055555"/>
              </p:ext>
            </p:extLst>
          </p:nvPr>
        </p:nvGraphicFramePr>
        <p:xfrm>
          <a:off x="533400" y="1841444"/>
          <a:ext cx="8092441" cy="239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6063"/>
                <a:gridCol w="1156063"/>
                <a:gridCol w="1156063"/>
                <a:gridCol w="1156063"/>
                <a:gridCol w="1156063"/>
                <a:gridCol w="1156063"/>
                <a:gridCol w="1156063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Total Energy (MeV)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Muon1 Cell</a:t>
                      </a:r>
                      <a:r>
                        <a:rPr lang="en-GB" baseline="0" dirty="0" smtClean="0"/>
                        <a:t> Tune X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JSBFMD Cell Tune X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BMAD Cell Tune X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Muon1 Cell Tune 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JSBFMD Cell Tune 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BMAD Cell</a:t>
                      </a:r>
                      <a:r>
                        <a:rPr lang="en-GB" baseline="0" dirty="0" smtClean="0"/>
                        <a:t> Tune Y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42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0.360041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0.363443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0.361953</a:t>
                      </a:r>
                      <a:endParaRPr lang="en-GB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0.286975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0.289387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0.290147</a:t>
                      </a:r>
                      <a:endParaRPr lang="en-GB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78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0.177298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0.178187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0.177897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0.119886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0.120718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0.121138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114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0.125858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0.126546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0.124989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0.063870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0.064455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0.063132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150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0.104551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0.105049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0.103141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0.039038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0.039960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0.039837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 Placeholder 7"/>
          <p:cNvSpPr>
            <a:spLocks noGrp="1"/>
          </p:cNvSpPr>
          <p:nvPr>
            <p:ph type="body"/>
          </p:nvPr>
        </p:nvSpPr>
        <p:spPr>
          <a:xfrm>
            <a:off x="457200" y="4491102"/>
            <a:ext cx="8168640" cy="2171700"/>
          </a:xfrm>
        </p:spPr>
        <p:txBody>
          <a:bodyPr anchor="t"/>
          <a:lstStyle/>
          <a:p>
            <a:pPr algn="l"/>
            <a:r>
              <a:rPr lang="en-GB" sz="1800" dirty="0" smtClean="0">
                <a:solidFill>
                  <a:schemeClr val="tx1"/>
                </a:solidFill>
              </a:rPr>
              <a:t>Only the first turn (42MeV) is in the region susceptible to strong resonances.  The rest of the turns are in the pseudo-continuous phase advance regime.</a:t>
            </a:r>
          </a:p>
          <a:p>
            <a:pPr algn="l"/>
            <a:endParaRPr lang="en-GB" sz="1800" dirty="0">
              <a:solidFill>
                <a:schemeClr val="tx1"/>
              </a:solidFill>
            </a:endParaRPr>
          </a:p>
          <a:p>
            <a:pPr algn="l"/>
            <a:r>
              <a:rPr lang="en-GB" sz="1800" dirty="0" smtClean="0">
                <a:solidFill>
                  <a:schemeClr val="tx1"/>
                </a:solidFill>
              </a:rPr>
              <a:t>The low tune is always the Y tune at the highest energy.  Going higher makes it difficult to find a lattice with practical field strengths.  Going lower makes optics sensitive to focussing errors and not enough phase advance for “adiabatic” transition from FFAG arc to straight.</a:t>
            </a:r>
            <a:endParaRPr lang="en-GB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2054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953</TotalTime>
  <Words>992</Words>
  <Application>Microsoft Office PowerPoint</Application>
  <PresentationFormat>On-screen Show (4:3)</PresentationFormat>
  <Paragraphs>192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ＭＳ Ｐゴシック</vt:lpstr>
      <vt:lpstr>Arial</vt:lpstr>
      <vt:lpstr>Calibri</vt:lpstr>
      <vt:lpstr>DejaVu Sans</vt:lpstr>
      <vt:lpstr>StarSymbol</vt:lpstr>
      <vt:lpstr>Office Theme</vt:lpstr>
      <vt:lpstr>Benchmarking and Simulating the CBETA FFAG Arc Cell</vt:lpstr>
      <vt:lpstr>Tracking Codes for CBETA</vt:lpstr>
      <vt:lpstr>Code Comparison</vt:lpstr>
      <vt:lpstr>CBETA FFAG Arc Cell Lattice</vt:lpstr>
      <vt:lpstr>PowerPoint Presentation</vt:lpstr>
      <vt:lpstr>PowerPoint Presentation</vt:lpstr>
      <vt:lpstr>Cell Tunes from Muon1</vt:lpstr>
      <vt:lpstr>Cell Path Length and TOF</vt:lpstr>
      <vt:lpstr>Cell Tunes from Both Codes</vt:lpstr>
      <vt:lpstr>CBETA FFAG Arc Cell (and Holger’s Fieldmaps) Imported Into Muon1</vt:lpstr>
      <vt:lpstr>Focus: Aligning the Fieldmaps</vt:lpstr>
      <vt:lpstr>Resonance Plot</vt:lpstr>
      <vt:lpstr>PowerPoint Presentation</vt:lpstr>
      <vt:lpstr>Conclusions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Stephen Brooks</cp:lastModifiedBy>
  <cp:revision>37</cp:revision>
  <dcterms:modified xsi:type="dcterms:W3CDTF">2016-06-14T17:02:16Z</dcterms:modified>
</cp:coreProperties>
</file>