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15"/>
  </p:notesMasterIdLst>
  <p:handoutMasterIdLst>
    <p:handoutMasterId r:id="rId16"/>
  </p:handoutMasterIdLst>
  <p:sldIdLst>
    <p:sldId id="636" r:id="rId3"/>
    <p:sldId id="651" r:id="rId4"/>
    <p:sldId id="652" r:id="rId5"/>
    <p:sldId id="653" r:id="rId6"/>
    <p:sldId id="644" r:id="rId7"/>
    <p:sldId id="645" r:id="rId8"/>
    <p:sldId id="646" r:id="rId9"/>
    <p:sldId id="647" r:id="rId10"/>
    <p:sldId id="655" r:id="rId11"/>
    <p:sldId id="648" r:id="rId12"/>
    <p:sldId id="642" r:id="rId13"/>
    <p:sldId id="654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DAEFC3"/>
    <a:srgbClr val="E9EDF4"/>
    <a:srgbClr val="9BBB59"/>
    <a:srgbClr val="C4E59F"/>
    <a:srgbClr val="CCECFF"/>
    <a:srgbClr val="9900FF"/>
    <a:srgbClr val="C000C0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27" autoAdjust="0"/>
    <p:restoredTop sz="94433" autoAdjust="0"/>
  </p:normalViewPr>
  <p:slideViewPr>
    <p:cSldViewPr>
      <p:cViewPr varScale="1">
        <p:scale>
          <a:sx n="83" d="100"/>
          <a:sy n="83" d="100"/>
        </p:scale>
        <p:origin x="49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11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301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E8CE96F-9641-4202-B9F0-B2E2AD14F4BD}" type="datetimeFigureOut">
              <a:rPr lang="en-US"/>
              <a:pPr>
                <a:defRPr/>
              </a:pPr>
              <a:t>2018-Aug-27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2F2E411-6695-4ACB-AE03-92CB8347E1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437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F3A463C-B3F1-4D95-AAE7-A01F53C12740}" type="datetimeFigureOut">
              <a:rPr lang="en-GB"/>
              <a:pPr>
                <a:defRPr/>
              </a:pPr>
              <a:t>27/08/2018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967DA4B-B3FA-4324-8CF5-89A932D868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0071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67DA4B-B3FA-4324-8CF5-89A932D8686A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50153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67DA4B-B3FA-4324-8CF5-89A932D8686A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54111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67DA4B-B3FA-4324-8CF5-89A932D8686A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94684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28,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AA19B-55B7-43F6-A431-B5698B9D34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9015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B050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28,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DEF3-38EA-44F2-924B-3AA3B76DF1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165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28, 2018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6EC0D4-8825-4044-B0BB-F1A0F464E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62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86200" y="0"/>
            <a:ext cx="5257800" cy="1066800"/>
          </a:xfrm>
          <a:prstGeom prst="rect">
            <a:avLst/>
          </a:prstGeom>
          <a:noFill/>
          <a:effectLst/>
          <a:scene3d>
            <a:camera prst="orthographicFront"/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dk1">
                <a:satMod val="300000"/>
              </a:schemeClr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none"/>
        </p:style>
        <p:txBody>
          <a:bodyPr anchor="t">
            <a:normAutofit/>
          </a:bodyPr>
          <a:lstStyle>
            <a:lvl1pPr algn="r">
              <a:defRPr sz="3200">
                <a:ln>
                  <a:noFill/>
                </a:ln>
                <a:solidFill>
                  <a:srgbClr val="FFFFC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99FF9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FFCC"/>
                </a:solidFill>
                <a:latin typeface="+mj-lt"/>
              </a:rPr>
              <a:t> Page </a:t>
            </a:r>
            <a:fld id="{77AA60D7-E052-4FF8-8EB3-82792E6B1490}" type="slidenum">
              <a:rPr lang="en-US" smtClean="0">
                <a:solidFill>
                  <a:srgbClr val="FFFFCC"/>
                </a:solidFill>
                <a:latin typeface="+mj-lt"/>
              </a:rPr>
              <a:pPr/>
              <a:t>‹#›</a:t>
            </a:fld>
            <a:endParaRPr lang="en-US" dirty="0">
              <a:solidFill>
                <a:srgbClr val="FFFF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9880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28,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EC404-890E-41D9-B785-78F74B1E75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231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08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DC64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28,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E1426-49D9-4400-AE85-1D8D350657F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138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28,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D7176B4-3FF4-42B2-A64D-8907BC728C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2" r:id="rId3"/>
    <p:sldLayoutId id="2147483663" r:id="rId4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703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B05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28,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 Light" pitchFamily="34" charset="0"/>
              </a:defRPr>
            </a:lvl1pPr>
          </a:lstStyle>
          <a:p>
            <a:pPr>
              <a:defRPr/>
            </a:pPr>
            <a:fld id="{6FD7CC7B-9D0C-4FC1-993A-D4FA53C1AD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A080C0"/>
          </a:solidFill>
          <a:latin typeface="Calibri Light" panose="020F03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Calibri Light" panose="020F03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B0F0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DC64"/>
          </a:solidFill>
          <a:latin typeface="Calibri Light" panose="020F030202020403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Calibri Light" panose="020F030202020403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Calibri Light" panose="020F03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CBETA Production Magnets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/>
              <a:t>QD 2421, 2424-26</a:t>
            </a:r>
          </a:p>
          <a:p>
            <a:r>
              <a:rPr lang="en-US"/>
              <a:t>QF 2527, 2531-33, 2538-40, 2543, 2544, 2547, 2548, 2553-56, 2567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28,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DAA19B-55B7-43F6-A431-B5698B9D349F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5633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Tuned Magnets Criteria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6638312"/>
              </p:ext>
            </p:extLst>
          </p:nvPr>
        </p:nvGraphicFramePr>
        <p:xfrm>
          <a:off x="1828800" y="1556792"/>
          <a:ext cx="54864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Midplane error (G)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Units FOM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CBETA FOM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Quad error at x=0 (rel.)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1.5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10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0.375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0.05% (Q)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28,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10</a:t>
            </a:fld>
            <a:endParaRPr lang="en-GB" alt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8524328-4E72-447F-BB26-CC144459DF08}"/>
              </a:ext>
            </a:extLst>
          </p:cNvPr>
          <p:cNvSpPr txBox="1">
            <a:spLocks/>
          </p:cNvSpPr>
          <p:nvPr/>
        </p:nvSpPr>
        <p:spPr bwMode="auto">
          <a:xfrm>
            <a:off x="457200" y="2706866"/>
            <a:ext cx="8229600" cy="3419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lang="en-US" sz="2400" kern="1200">
                <a:solidFill>
                  <a:srgbClr val="00B05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lang="en-GB"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For full data see spreadsheets “initialmagnets” “finalmagnets”</a:t>
            </a:r>
          </a:p>
          <a:p>
            <a:r>
              <a:rPr lang="en-GB"/>
              <a:t>Midplane error generally hardest to achieve</a:t>
            </a:r>
          </a:p>
          <a:p>
            <a:pPr lvl="1"/>
            <a:r>
              <a:rPr lang="en-GB"/>
              <a:t>May go in and out of spec slightly (~0.5G) due to chiller cycle</a:t>
            </a:r>
          </a:p>
          <a:p>
            <a:r>
              <a:rPr lang="en-GB"/>
              <a:t>Achieving all the above triggers “quick accept”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689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Tuning of 3</a:t>
            </a:r>
            <a:r>
              <a:rPr lang="en-GB" baseline="30000"/>
              <a:t>rd</a:t>
            </a:r>
            <a:r>
              <a:rPr lang="en-GB"/>
              <a:t> crate containing QFs magnets is progressing well</a:t>
            </a:r>
          </a:p>
          <a:p>
            <a:r>
              <a:rPr lang="en-GB"/>
              <a:t>4</a:t>
            </a:r>
            <a:r>
              <a:rPr lang="en-GB" baseline="30000"/>
              <a:t>th</a:t>
            </a:r>
            <a:r>
              <a:rPr lang="en-GB"/>
              <a:t> crate to arrive this week, containing almost all remaining QFs (apart from ~12)</a:t>
            </a:r>
          </a:p>
          <a:p>
            <a:r>
              <a:rPr lang="en-GB"/>
              <a:t>Separate delivery of 3 BD magnets coming soon to complete an arc girder</a:t>
            </a:r>
          </a:p>
          <a:p>
            <a:r>
              <a:rPr lang="en-GB"/>
              <a:t>Girder production mostly on hold until BD/BDT magnets are available to go with QFs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28,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25714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C0C21-1153-4780-8968-5B137F490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Rejects / Waiting for Fixed Halves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2F56C-A9FF-426F-ADBB-A021969EA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left half of BD 2305</a:t>
            </a:r>
          </a:p>
          <a:p>
            <a:pPr lvl="1"/>
            <a:r>
              <a:rPr lang="en-GB"/>
              <a:t>B</a:t>
            </a:r>
            <a:r>
              <a:rPr lang="en-US"/>
              <a:t>ackwards block by KYMA</a:t>
            </a:r>
          </a:p>
          <a:p>
            <a:r>
              <a:rPr lang="en-US"/>
              <a:t>The left half of QF 2509</a:t>
            </a:r>
          </a:p>
          <a:p>
            <a:pPr lvl="1"/>
            <a:r>
              <a:rPr lang="en-GB"/>
              <a:t>B</a:t>
            </a:r>
            <a:r>
              <a:rPr lang="en-US"/>
              <a:t>ackwards block by KYMA</a:t>
            </a:r>
          </a:p>
          <a:p>
            <a:r>
              <a:rPr lang="en-US"/>
              <a:t>The right half of QD 2427</a:t>
            </a:r>
          </a:p>
          <a:p>
            <a:pPr lvl="1"/>
            <a:r>
              <a:rPr lang="en-GB"/>
              <a:t>U</a:t>
            </a:r>
            <a:r>
              <a:rPr lang="en-US"/>
              <a:t>nknown: best match is wrong type block caused by a R1/R2 mislabelling at the AllStar factory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5C7C3-9D50-48C9-B52F-B3CCC5355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28,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2A3A-D987-476A-8F80-918BD9A1F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DF500-DCB6-4B31-974C-12D6ED769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46903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6721E377-7D26-4635-82B5-84A07C5D22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2000" y="44624"/>
            <a:ext cx="8640000" cy="6271459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F18F8F-CB80-4F80-B802-2F6181EC9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28,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3FDB9-9809-4010-B5F9-CC6FEB7DB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E3A16-8078-4D54-88AD-000AF8057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6EF524F-BA2A-458E-8C4D-33C29E6644D7}"/>
              </a:ext>
            </a:extLst>
          </p:cNvPr>
          <p:cNvSpPr txBox="1"/>
          <p:nvPr/>
        </p:nvSpPr>
        <p:spPr>
          <a:xfrm>
            <a:off x="1619672" y="1124744"/>
            <a:ext cx="36471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40% complete</a:t>
            </a:r>
          </a:p>
          <a:p>
            <a:r>
              <a:rPr lang="en-GB"/>
              <a:t>86 / 214 magnets (128 remaining)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589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7FD3CF8-C0D1-4BA1-8C27-7CC9556D0A3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6513" y="116632"/>
            <a:ext cx="8640000" cy="6271458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3EFC7-EBDC-4FFC-95D0-67F07F5FD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28,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DDD9E-88F9-45AC-AD39-2E5B73482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DBCD3B-CD20-4546-9640-8410B44A2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1D33BC-F85E-484C-81B7-6B6B09C8B615}"/>
              </a:ext>
            </a:extLst>
          </p:cNvPr>
          <p:cNvSpPr txBox="1"/>
          <p:nvPr/>
        </p:nvSpPr>
        <p:spPr>
          <a:xfrm>
            <a:off x="1043608" y="764704"/>
            <a:ext cx="403187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C000"/>
                </a:solidFill>
              </a:rPr>
              <a:t>BDT1  2 / 28 magnets (26 remaining)</a:t>
            </a:r>
          </a:p>
          <a:p>
            <a:r>
              <a:rPr lang="en-US">
                <a:solidFill>
                  <a:schemeClr val="accent6"/>
                </a:solidFill>
              </a:rPr>
              <a:t>BDT2  2 / 20 magnets (18 remaining)</a:t>
            </a:r>
          </a:p>
          <a:p>
            <a:r>
              <a:rPr lang="en-US">
                <a:solidFill>
                  <a:schemeClr val="accent5"/>
                </a:solidFill>
              </a:rPr>
              <a:t>BD  7 / 32 magnets (25 remaining)</a:t>
            </a:r>
          </a:p>
          <a:p>
            <a:r>
              <a:rPr lang="en-US">
                <a:solidFill>
                  <a:schemeClr val="accent3"/>
                </a:solidFill>
              </a:rPr>
              <a:t>QD  26 / 27 magnets (1 remaining)</a:t>
            </a:r>
          </a:p>
          <a:p>
            <a:r>
              <a:rPr lang="en-US"/>
              <a:t>QF  49 / 107 magnets (58 remaining) </a:t>
            </a:r>
          </a:p>
        </p:txBody>
      </p:sp>
    </p:spTree>
    <p:extLst>
      <p:ext uri="{BB962C8B-B14F-4D97-AF65-F5344CB8AC3E}">
        <p14:creationId xmlns:p14="http://schemas.microsoft.com/office/powerpoint/2010/main" val="1848675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BAE35-4F78-4D52-B2E9-395FB5344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Projections</a:t>
            </a:r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A5C9A9C-451E-4672-BDAF-783EE76E0C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0646086"/>
              </p:ext>
            </p:extLst>
          </p:nvPr>
        </p:nvGraphicFramePr>
        <p:xfrm>
          <a:off x="457200" y="1600200"/>
          <a:ext cx="8229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1042759484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40142513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9205955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83945238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305190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Method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Rotating Coil Measurements per Week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Magnets Tuned per Week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Projected Finish Date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Speed-up Required to Finish Nov-30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2050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Magnets rate since main production start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10.16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Nov-23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7 calendar days spare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617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Rotating coil rate last 3 weeks plus model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34.6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12.38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Nov-08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22 calendar days spare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31251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Rotating coil rate since start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26.2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9.21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Dec-03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+4.0%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787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Required to hit deadline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27.2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9.58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Nov-30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0%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461678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5480F-7309-4C6B-9473-91C62B997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28,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CFF37-BDDA-4FBA-B669-636C6FC31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A2301-529D-46E9-8156-DB20A2428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4752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A059F45-77CD-40A2-8762-FD569C6264B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9426" y="101904"/>
            <a:ext cx="8764574" cy="6357402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28,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179512" y="548680"/>
            <a:ext cx="216024" cy="1656184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82561" y="2204864"/>
            <a:ext cx="216024" cy="108012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79512" y="3284984"/>
            <a:ext cx="216024" cy="259228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7FFF098-6C95-4A21-9397-B93DEF835880}"/>
              </a:ext>
            </a:extLst>
          </p:cNvPr>
          <p:cNvSpPr txBox="1"/>
          <p:nvPr/>
        </p:nvSpPr>
        <p:spPr>
          <a:xfrm>
            <a:off x="1677645" y="1268760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8ECA395-5F00-4FDD-A6D7-2086864DA495}"/>
              </a:ext>
            </a:extLst>
          </p:cNvPr>
          <p:cNvSpPr txBox="1"/>
          <p:nvPr/>
        </p:nvSpPr>
        <p:spPr>
          <a:xfrm>
            <a:off x="6660232" y="1484784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AAE3B36-71DC-4E4F-A8F1-0350761A4DDF}"/>
              </a:ext>
            </a:extLst>
          </p:cNvPr>
          <p:cNvSpPr txBox="1"/>
          <p:nvPr/>
        </p:nvSpPr>
        <p:spPr>
          <a:xfrm>
            <a:off x="2987824" y="1484784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QD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A72A755-3609-43F3-B366-FF7F1BD3A7C3}"/>
              </a:ext>
            </a:extLst>
          </p:cNvPr>
          <p:cNvSpPr/>
          <p:nvPr/>
        </p:nvSpPr>
        <p:spPr>
          <a:xfrm>
            <a:off x="3617424" y="3871872"/>
            <a:ext cx="72008" cy="2037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5E8E34C-4C1E-4F2E-A171-FA8043B7030B}"/>
              </a:ext>
            </a:extLst>
          </p:cNvPr>
          <p:cNvSpPr txBox="1"/>
          <p:nvPr/>
        </p:nvSpPr>
        <p:spPr>
          <a:xfrm>
            <a:off x="4902970" y="692696"/>
            <a:ext cx="14401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/>
              <a:t>All magnets are shown, those under consideration this week are under light blue bars</a:t>
            </a:r>
            <a:endParaRPr lang="en-US" sz="100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54BBE98-595E-4A5F-8D1D-ADC0E505014D}"/>
              </a:ext>
            </a:extLst>
          </p:cNvPr>
          <p:cNvSpPr txBox="1"/>
          <p:nvPr/>
        </p:nvSpPr>
        <p:spPr>
          <a:xfrm>
            <a:off x="899592" y="1556792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ACE1FF5-DADA-48E8-86F5-A83ABFAA8DEA}"/>
              </a:ext>
            </a:extLst>
          </p:cNvPr>
          <p:cNvSpPr txBox="1"/>
          <p:nvPr/>
        </p:nvSpPr>
        <p:spPr>
          <a:xfrm>
            <a:off x="899592" y="1832399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BDT2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349EC64-B969-452B-9C5D-8E637E0814DD}"/>
              </a:ext>
            </a:extLst>
          </p:cNvPr>
          <p:cNvSpPr/>
          <p:nvPr/>
        </p:nvSpPr>
        <p:spPr>
          <a:xfrm>
            <a:off x="3886297" y="3871872"/>
            <a:ext cx="216024" cy="2037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959057F-E12C-4D1E-B572-8F21FC7F88EC}"/>
              </a:ext>
            </a:extLst>
          </p:cNvPr>
          <p:cNvSpPr/>
          <p:nvPr/>
        </p:nvSpPr>
        <p:spPr>
          <a:xfrm>
            <a:off x="6271122" y="3871872"/>
            <a:ext cx="72008" cy="2037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54EC6F5-17FA-4118-B463-7B93543E3949}"/>
              </a:ext>
            </a:extLst>
          </p:cNvPr>
          <p:cNvSpPr/>
          <p:nvPr/>
        </p:nvSpPr>
        <p:spPr>
          <a:xfrm>
            <a:off x="6704532" y="3871872"/>
            <a:ext cx="216024" cy="2037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CB150B0-688B-4D4C-841A-4D1FA577CDF3}"/>
              </a:ext>
            </a:extLst>
          </p:cNvPr>
          <p:cNvSpPr/>
          <p:nvPr/>
        </p:nvSpPr>
        <p:spPr>
          <a:xfrm>
            <a:off x="7276653" y="3871872"/>
            <a:ext cx="216024" cy="2037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A585B16-6593-4090-A1AE-8BA31657E100}"/>
              </a:ext>
            </a:extLst>
          </p:cNvPr>
          <p:cNvSpPr/>
          <p:nvPr/>
        </p:nvSpPr>
        <p:spPr>
          <a:xfrm>
            <a:off x="7689542" y="3871872"/>
            <a:ext cx="124421" cy="2037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F77A4CC-D1BF-494C-B48C-BC7A6C472E39}"/>
              </a:ext>
            </a:extLst>
          </p:cNvPr>
          <p:cNvSpPr/>
          <p:nvPr/>
        </p:nvSpPr>
        <p:spPr>
          <a:xfrm>
            <a:off x="8031744" y="3862877"/>
            <a:ext cx="124421" cy="2037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B8DED1E-56A4-4A32-AFC0-3F8423120FD3}"/>
              </a:ext>
            </a:extLst>
          </p:cNvPr>
          <p:cNvSpPr/>
          <p:nvPr/>
        </p:nvSpPr>
        <p:spPr>
          <a:xfrm>
            <a:off x="8353030" y="3862877"/>
            <a:ext cx="297052" cy="2037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B9874CB-7981-40CB-B0A2-3E5A389CEE83}"/>
              </a:ext>
            </a:extLst>
          </p:cNvPr>
          <p:cNvSpPr/>
          <p:nvPr/>
        </p:nvSpPr>
        <p:spPr>
          <a:xfrm>
            <a:off x="8933893" y="3862877"/>
            <a:ext cx="72008" cy="2037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1FE566C-29CF-42D7-8F32-9F96116DA7EA}"/>
              </a:ext>
            </a:extLst>
          </p:cNvPr>
          <p:cNvSpPr txBox="1"/>
          <p:nvPr/>
        </p:nvSpPr>
        <p:spPr>
          <a:xfrm rot="5400000">
            <a:off x="1479200" y="883481"/>
            <a:ext cx="6687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rgbClr val="FF0000"/>
                </a:solidFill>
              </a:rPr>
              <a:t>Reject</a:t>
            </a:r>
            <a:endParaRPr lang="en-US" sz="1000">
              <a:solidFill>
                <a:srgbClr val="FF0000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FB65F7E-A3F8-4D69-9A59-2AE1D5319AF5}"/>
              </a:ext>
            </a:extLst>
          </p:cNvPr>
          <p:cNvSpPr txBox="1"/>
          <p:nvPr/>
        </p:nvSpPr>
        <p:spPr>
          <a:xfrm rot="5400000">
            <a:off x="3959165" y="878863"/>
            <a:ext cx="6687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rgbClr val="FF0000"/>
                </a:solidFill>
              </a:rPr>
              <a:t>Reject</a:t>
            </a:r>
            <a:endParaRPr lang="en-US" sz="1000">
              <a:solidFill>
                <a:srgbClr val="FF000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6EA7A5B-5845-41A8-839C-E0A771A04692}"/>
              </a:ext>
            </a:extLst>
          </p:cNvPr>
          <p:cNvSpPr txBox="1"/>
          <p:nvPr/>
        </p:nvSpPr>
        <p:spPr>
          <a:xfrm rot="5400000">
            <a:off x="4702692" y="1696282"/>
            <a:ext cx="6687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rgbClr val="FF0000"/>
                </a:solidFill>
              </a:rPr>
              <a:t>Reject</a:t>
            </a:r>
            <a:endParaRPr lang="en-US" sz="10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828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5AB7993-E670-4F0A-B44D-7D8259A6BA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5536" y="188640"/>
            <a:ext cx="8640000" cy="62731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28,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  <p:sp>
        <p:nvSpPr>
          <p:cNvPr id="14" name="Rectangle 13"/>
          <p:cNvSpPr/>
          <p:nvPr/>
        </p:nvSpPr>
        <p:spPr>
          <a:xfrm>
            <a:off x="179512" y="620688"/>
            <a:ext cx="216024" cy="583264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82561" y="1772816"/>
            <a:ext cx="216024" cy="3528392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79511" y="2420888"/>
            <a:ext cx="233541" cy="223224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1563162-B8E3-4498-A8C5-B46DE32885C6}"/>
              </a:ext>
            </a:extLst>
          </p:cNvPr>
          <p:cNvSpPr txBox="1"/>
          <p:nvPr/>
        </p:nvSpPr>
        <p:spPr>
          <a:xfrm>
            <a:off x="1749653" y="1124744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354602F-2766-4074-AFD9-B922237EB12B}"/>
              </a:ext>
            </a:extLst>
          </p:cNvPr>
          <p:cNvSpPr txBox="1"/>
          <p:nvPr/>
        </p:nvSpPr>
        <p:spPr>
          <a:xfrm>
            <a:off x="7092280" y="1124744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2456A86-DAC8-4493-86DF-BB5A101F052F}"/>
              </a:ext>
            </a:extLst>
          </p:cNvPr>
          <p:cNvSpPr txBox="1"/>
          <p:nvPr/>
        </p:nvSpPr>
        <p:spPr>
          <a:xfrm>
            <a:off x="2987824" y="1124744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2613863-1537-4B43-8D2A-013BC517EA19}"/>
              </a:ext>
            </a:extLst>
          </p:cNvPr>
          <p:cNvSpPr txBox="1"/>
          <p:nvPr/>
        </p:nvSpPr>
        <p:spPr>
          <a:xfrm>
            <a:off x="1043608" y="1124744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FE6C735-AF48-41E5-9B23-44C5C32FF75E}"/>
              </a:ext>
            </a:extLst>
          </p:cNvPr>
          <p:cNvSpPr txBox="1"/>
          <p:nvPr/>
        </p:nvSpPr>
        <p:spPr>
          <a:xfrm>
            <a:off x="1133133" y="1400351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055BC8B-E64B-4375-B138-F94EF521E61C}"/>
              </a:ext>
            </a:extLst>
          </p:cNvPr>
          <p:cNvSpPr txBox="1"/>
          <p:nvPr/>
        </p:nvSpPr>
        <p:spPr>
          <a:xfrm>
            <a:off x="4902970" y="796642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/>
              <a:t>All magnets are shown</a:t>
            </a:r>
            <a:endParaRPr lang="en-US" sz="100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F784C21-6E98-43ED-A232-C7E4CD185A50}"/>
              </a:ext>
            </a:extLst>
          </p:cNvPr>
          <p:cNvSpPr txBox="1"/>
          <p:nvPr/>
        </p:nvSpPr>
        <p:spPr>
          <a:xfrm rot="5400000">
            <a:off x="1606910" y="5334539"/>
            <a:ext cx="6687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rgbClr val="FF0000"/>
                </a:solidFill>
              </a:rPr>
              <a:t>Reject</a:t>
            </a:r>
            <a:endParaRPr lang="en-US" sz="1000">
              <a:solidFill>
                <a:srgbClr val="FF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88C0B55-EBA2-40BA-9002-5913FCFE3BEA}"/>
              </a:ext>
            </a:extLst>
          </p:cNvPr>
          <p:cNvSpPr txBox="1"/>
          <p:nvPr/>
        </p:nvSpPr>
        <p:spPr>
          <a:xfrm rot="5400000">
            <a:off x="4742720" y="5898861"/>
            <a:ext cx="6687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rgbClr val="FF0000"/>
                </a:solidFill>
              </a:rPr>
              <a:t>Reject</a:t>
            </a:r>
            <a:endParaRPr lang="en-US" sz="100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9536560-4EC8-4606-A007-27146D906F7A}"/>
              </a:ext>
            </a:extLst>
          </p:cNvPr>
          <p:cNvSpPr txBox="1"/>
          <p:nvPr/>
        </p:nvSpPr>
        <p:spPr>
          <a:xfrm rot="5400000">
            <a:off x="4000691" y="4288341"/>
            <a:ext cx="6687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rgbClr val="FF0000"/>
                </a:solidFill>
              </a:rPr>
              <a:t>Reject</a:t>
            </a:r>
            <a:endParaRPr lang="en-US" sz="1000">
              <a:solidFill>
                <a:srgbClr val="FF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F7E7425-6E09-41F6-BE7A-9F6A75907E88}"/>
              </a:ext>
            </a:extLst>
          </p:cNvPr>
          <p:cNvSpPr txBox="1"/>
          <p:nvPr/>
        </p:nvSpPr>
        <p:spPr>
          <a:xfrm rot="5400000">
            <a:off x="1672886" y="4802402"/>
            <a:ext cx="10717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chemeClr val="accent3"/>
                </a:solidFill>
              </a:rPr>
              <a:t>Correcteed in aluminium</a:t>
            </a:r>
            <a:endParaRPr lang="en-US" sz="100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044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09B6B2EB-A2C1-43B3-9214-F0052FA1F8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0573" y="139190"/>
            <a:ext cx="8640000" cy="6267042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28,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  <p:sp>
        <p:nvSpPr>
          <p:cNvPr id="14" name="Rectangle 13"/>
          <p:cNvSpPr/>
          <p:nvPr/>
        </p:nvSpPr>
        <p:spPr>
          <a:xfrm>
            <a:off x="179512" y="476672"/>
            <a:ext cx="216024" cy="295232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82561" y="3429000"/>
            <a:ext cx="216024" cy="792088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79512" y="4221088"/>
            <a:ext cx="216024" cy="158417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646C752-C92D-40AD-9F89-9D33B933AF43}"/>
              </a:ext>
            </a:extLst>
          </p:cNvPr>
          <p:cNvSpPr txBox="1"/>
          <p:nvPr/>
        </p:nvSpPr>
        <p:spPr>
          <a:xfrm>
            <a:off x="1907704" y="1916832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00154FC-AF62-4B9B-8C84-558F8EA93874}"/>
              </a:ext>
            </a:extLst>
          </p:cNvPr>
          <p:cNvSpPr txBox="1"/>
          <p:nvPr/>
        </p:nvSpPr>
        <p:spPr>
          <a:xfrm>
            <a:off x="7092280" y="191683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FC8184E-F822-4C1C-B5BD-8E71F746F41D}"/>
              </a:ext>
            </a:extLst>
          </p:cNvPr>
          <p:cNvSpPr txBox="1"/>
          <p:nvPr/>
        </p:nvSpPr>
        <p:spPr>
          <a:xfrm>
            <a:off x="3465021" y="1916832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947852C-2C2A-4751-92A9-C92D658AA01F}"/>
              </a:ext>
            </a:extLst>
          </p:cNvPr>
          <p:cNvSpPr txBox="1"/>
          <p:nvPr/>
        </p:nvSpPr>
        <p:spPr>
          <a:xfrm>
            <a:off x="2627784" y="714762"/>
            <a:ext cx="14401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/>
              <a:t>Only tuned magnets shown (3 “rejects” also removed)</a:t>
            </a:r>
            <a:endParaRPr lang="en-US" sz="1000" b="1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F1E045C-5A98-4679-96D1-BB2D9B39F8D6}"/>
              </a:ext>
            </a:extLst>
          </p:cNvPr>
          <p:cNvSpPr txBox="1"/>
          <p:nvPr/>
        </p:nvSpPr>
        <p:spPr>
          <a:xfrm>
            <a:off x="1133133" y="1916832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B9C61AD-B2D3-4517-B69B-8089EA2EA1B6}"/>
              </a:ext>
            </a:extLst>
          </p:cNvPr>
          <p:cNvSpPr txBox="1"/>
          <p:nvPr/>
        </p:nvSpPr>
        <p:spPr>
          <a:xfrm>
            <a:off x="1259632" y="2192439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BDT2</a:t>
            </a:r>
          </a:p>
        </p:txBody>
      </p:sp>
    </p:spTree>
    <p:extLst>
      <p:ext uri="{BB962C8B-B14F-4D97-AF65-F5344CB8AC3E}">
        <p14:creationId xmlns:p14="http://schemas.microsoft.com/office/powerpoint/2010/main" val="3783048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F8120107-9A5F-42C6-B354-6FCA19251A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3525" y="89308"/>
            <a:ext cx="8640000" cy="6267042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28,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  <p:sp>
        <p:nvSpPr>
          <p:cNvPr id="14" name="Rectangle 13"/>
          <p:cNvSpPr/>
          <p:nvPr/>
        </p:nvSpPr>
        <p:spPr>
          <a:xfrm>
            <a:off x="179512" y="434909"/>
            <a:ext cx="216024" cy="156211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82561" y="1997019"/>
            <a:ext cx="216024" cy="1894274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79512" y="3891293"/>
            <a:ext cx="216024" cy="187220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FFB31F8-FAC3-480F-857D-00AF9939EA0D}"/>
              </a:ext>
            </a:extLst>
          </p:cNvPr>
          <p:cNvSpPr txBox="1"/>
          <p:nvPr/>
        </p:nvSpPr>
        <p:spPr>
          <a:xfrm>
            <a:off x="1674163" y="1916832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A3375CA-5F52-4BD0-ABFC-3F0E20DDDF7E}"/>
              </a:ext>
            </a:extLst>
          </p:cNvPr>
          <p:cNvSpPr txBox="1"/>
          <p:nvPr/>
        </p:nvSpPr>
        <p:spPr>
          <a:xfrm>
            <a:off x="6858739" y="191683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608C9B-CD93-4A20-B1B3-1330FAAC0792}"/>
              </a:ext>
            </a:extLst>
          </p:cNvPr>
          <p:cNvSpPr txBox="1"/>
          <p:nvPr/>
        </p:nvSpPr>
        <p:spPr>
          <a:xfrm>
            <a:off x="3231480" y="1916832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AE2FF4B-5A49-4B2D-B290-4B9935A0542E}"/>
              </a:ext>
            </a:extLst>
          </p:cNvPr>
          <p:cNvSpPr txBox="1"/>
          <p:nvPr/>
        </p:nvSpPr>
        <p:spPr>
          <a:xfrm>
            <a:off x="2627784" y="677818"/>
            <a:ext cx="14401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/>
              <a:t>Only tuned magnets shown (3 “rejects” also removed)</a:t>
            </a:r>
            <a:endParaRPr lang="en-US" sz="1000" b="1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79F064D-7C27-42B4-B433-1FA1A818EE7A}"/>
              </a:ext>
            </a:extLst>
          </p:cNvPr>
          <p:cNvSpPr txBox="1"/>
          <p:nvPr/>
        </p:nvSpPr>
        <p:spPr>
          <a:xfrm>
            <a:off x="899592" y="1916832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C72B854-8ACD-49FD-BF60-6330A79C0D81}"/>
              </a:ext>
            </a:extLst>
          </p:cNvPr>
          <p:cNvSpPr txBox="1"/>
          <p:nvPr/>
        </p:nvSpPr>
        <p:spPr>
          <a:xfrm>
            <a:off x="1026091" y="2192439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BDT2</a:t>
            </a:r>
          </a:p>
        </p:txBody>
      </p:sp>
    </p:spTree>
    <p:extLst>
      <p:ext uri="{BB962C8B-B14F-4D97-AF65-F5344CB8AC3E}">
        <p14:creationId xmlns:p14="http://schemas.microsoft.com/office/powerpoint/2010/main" val="3059047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92E23659-1F6F-4F52-A55F-5C5352549B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4000" y="136525"/>
            <a:ext cx="8640000" cy="6267042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8F2B7-B76E-443E-8493-85422CD38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28,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F95DE9-542D-4D2B-BB11-37D9AF40C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1600AC-C828-47EF-854B-A84AA518D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9</a:t>
            </a:fld>
            <a:endParaRPr lang="en-GB" alt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8D416B8-43CF-4367-B293-5C8090789A4D}"/>
              </a:ext>
            </a:extLst>
          </p:cNvPr>
          <p:cNvSpPr/>
          <p:nvPr/>
        </p:nvSpPr>
        <p:spPr>
          <a:xfrm>
            <a:off x="179512" y="620688"/>
            <a:ext cx="216024" cy="583264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66B08D-C6AB-4926-B4A9-79C514DDBB81}"/>
              </a:ext>
            </a:extLst>
          </p:cNvPr>
          <p:cNvSpPr/>
          <p:nvPr/>
        </p:nvSpPr>
        <p:spPr>
          <a:xfrm>
            <a:off x="179513" y="2564904"/>
            <a:ext cx="216024" cy="18002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F47372-EB05-4D3F-AC65-285EAAFF9215}"/>
              </a:ext>
            </a:extLst>
          </p:cNvPr>
          <p:cNvSpPr/>
          <p:nvPr/>
        </p:nvSpPr>
        <p:spPr>
          <a:xfrm>
            <a:off x="179512" y="2852936"/>
            <a:ext cx="216024" cy="122413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6922C41-054F-4131-AEF0-4A7FA2D76044}"/>
              </a:ext>
            </a:extLst>
          </p:cNvPr>
          <p:cNvSpPr txBox="1"/>
          <p:nvPr/>
        </p:nvSpPr>
        <p:spPr>
          <a:xfrm>
            <a:off x="2050509" y="1484784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302818A-AE44-459F-A8ED-8B6C0DAC6947}"/>
              </a:ext>
            </a:extLst>
          </p:cNvPr>
          <p:cNvSpPr txBox="1"/>
          <p:nvPr/>
        </p:nvSpPr>
        <p:spPr>
          <a:xfrm>
            <a:off x="7235085" y="1484784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E7E65E-2C28-464D-9104-FEC507CF5F39}"/>
              </a:ext>
            </a:extLst>
          </p:cNvPr>
          <p:cNvSpPr txBox="1"/>
          <p:nvPr/>
        </p:nvSpPr>
        <p:spPr>
          <a:xfrm>
            <a:off x="3607826" y="1484784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C43FD7-0C2A-4250-BFA1-6CC7CCB998DC}"/>
              </a:ext>
            </a:extLst>
          </p:cNvPr>
          <p:cNvSpPr txBox="1"/>
          <p:nvPr/>
        </p:nvSpPr>
        <p:spPr>
          <a:xfrm>
            <a:off x="2627784" y="714762"/>
            <a:ext cx="14401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/>
              <a:t>Only tuned magnets shown (3 “rejects” also removed)</a:t>
            </a:r>
            <a:endParaRPr lang="en-US" sz="1000" b="1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374682-F70B-4342-9B9F-FBF34628F300}"/>
              </a:ext>
            </a:extLst>
          </p:cNvPr>
          <p:cNvSpPr txBox="1"/>
          <p:nvPr/>
        </p:nvSpPr>
        <p:spPr>
          <a:xfrm>
            <a:off x="1275938" y="1484784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ED4FE0E-A5F6-4047-9266-DA4734FAD99B}"/>
              </a:ext>
            </a:extLst>
          </p:cNvPr>
          <p:cNvSpPr txBox="1"/>
          <p:nvPr/>
        </p:nvSpPr>
        <p:spPr>
          <a:xfrm>
            <a:off x="1402437" y="1760391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BDT2</a:t>
            </a:r>
          </a:p>
        </p:txBody>
      </p:sp>
    </p:spTree>
    <p:extLst>
      <p:ext uri="{BB962C8B-B14F-4D97-AF65-F5344CB8AC3E}">
        <p14:creationId xmlns:p14="http://schemas.microsoft.com/office/powerpoint/2010/main" val="3552572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58780</TotalTime>
  <Words>557</Words>
  <Application>Microsoft Office PowerPoint</Application>
  <PresentationFormat>On-screen Show (4:3)</PresentationFormat>
  <Paragraphs>136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1_Office Theme</vt:lpstr>
      <vt:lpstr>CBETA Production Magnets</vt:lpstr>
      <vt:lpstr>PowerPoint Presentation</vt:lpstr>
      <vt:lpstr>PowerPoint Presentation</vt:lpstr>
      <vt:lpstr>Projections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Tuned Magnets Criteria</vt:lpstr>
      <vt:lpstr>Status</vt:lpstr>
      <vt:lpstr>Rejects / Waiting for Fixed Halves</vt:lpstr>
    </vt:vector>
  </TitlesOfParts>
  <Company>STFC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Magnet?</dc:title>
  <dc:creator>Stephen Brooks</dc:creator>
  <cp:lastModifiedBy>Brooks, Stephen</cp:lastModifiedBy>
  <cp:revision>1343</cp:revision>
  <dcterms:created xsi:type="dcterms:W3CDTF">2012-11-14T19:21:06Z</dcterms:created>
  <dcterms:modified xsi:type="dcterms:W3CDTF">2018-08-27T18:25:55Z</dcterms:modified>
</cp:coreProperties>
</file>