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511" r:id="rId3"/>
    <p:sldId id="750" r:id="rId4"/>
    <p:sldId id="746" r:id="rId5"/>
    <p:sldId id="748" r:id="rId6"/>
    <p:sldId id="749" r:id="rId7"/>
    <p:sldId id="743" r:id="rId8"/>
    <p:sldId id="744" r:id="rId9"/>
    <p:sldId id="751" r:id="rId10"/>
    <p:sldId id="672" r:id="rId11"/>
    <p:sldId id="742" r:id="rId12"/>
    <p:sldId id="745" r:id="rId13"/>
    <p:sldId id="741" r:id="rId14"/>
    <p:sldId id="747" r:id="rId15"/>
    <p:sldId id="29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99FF66"/>
    <a:srgbClr val="00FF00"/>
    <a:srgbClr val="FF00FF"/>
    <a:srgbClr val="C0504D"/>
    <a:srgbClr val="C000C0"/>
    <a:srgbClr val="9BBB59"/>
    <a:srgbClr val="DAEFC3"/>
    <a:srgbClr val="C4E59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4" autoAdjust="0"/>
    <p:restoredTop sz="94619" autoAdjust="0"/>
  </p:normalViewPr>
  <p:slideViewPr>
    <p:cSldViewPr>
      <p:cViewPr varScale="1">
        <p:scale>
          <a:sx n="85" d="100"/>
          <a:sy n="85" d="100"/>
        </p:scale>
        <p:origin x="2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2021-Feb-24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D2A15CB4-B39D-4B3A-AE1B-27868F2527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38E14A4-4AB0-4B5A-89BE-4592C50492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C6A2052-EB96-4BB6-977A-704BA61D9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6D8F6B-7AF9-40AA-86F7-777C62487C2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26,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Thoughts on FFA Injector Architecture for CEBAF</a:t>
            </a:r>
            <a:endParaRPr lang="en-GB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27F54A-861D-4C23-96CC-313991970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Initial </a:t>
            </a:r>
            <a:r>
              <a:rPr lang="en-GB" dirty="0" err="1"/>
              <a:t>scalings</a:t>
            </a:r>
            <a:r>
              <a:rPr lang="en-GB" dirty="0"/>
              <a:t> from CBETA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Brooks, FFA@CEBAF Meeting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6F32-08DE-4C60-AFA9-B36F9D24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Field-Scaled CBETA Magnets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FA5AA-8C27-4AF7-A04C-EA90B020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DB1F6-B66E-42A0-A8F2-3A6DB061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BBB4-3F78-41C7-8D9F-BD4F5F97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8975FC-FA04-4049-9FA3-C34BFCB1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20" y="4298403"/>
            <a:ext cx="1219200" cy="1385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C9796-7DE1-4C98-8EC8-7B5EFD824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96" y="4107856"/>
            <a:ext cx="1504950" cy="175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5D7359-55E3-4B0B-A788-63CFAF259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64" y="2130549"/>
            <a:ext cx="1243013" cy="1262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5A718C-E270-49A8-9548-3B83E7E1C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640" y="2018630"/>
            <a:ext cx="1443038" cy="1485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BA22B-A98A-4210-BCA0-8D76652D7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435" y="1878136"/>
            <a:ext cx="1804988" cy="1766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FD4308-133F-49A8-AFAA-52241315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017" y="4112666"/>
            <a:ext cx="1504950" cy="175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BFB689-62B8-4256-92E1-3278D6F21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326" y="3817391"/>
            <a:ext cx="1843088" cy="2347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93E0AF-3FE9-4258-BC72-A0EE48336495}"/>
              </a:ext>
            </a:extLst>
          </p:cNvPr>
          <p:cNvSpPr txBox="1"/>
          <p:nvPr/>
        </p:nvSpPr>
        <p:spPr>
          <a:xfrm>
            <a:off x="395536" y="255575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QF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6D4761-003E-4F69-AB47-44A4450EBB82}"/>
              </a:ext>
            </a:extLst>
          </p:cNvPr>
          <p:cNvSpPr txBox="1"/>
          <p:nvPr/>
        </p:nvSpPr>
        <p:spPr>
          <a:xfrm>
            <a:off x="395537" y="480187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FF"/>
                </a:solidFill>
              </a:rPr>
              <a:t>BD</a:t>
            </a:r>
            <a:endParaRPr lang="en-US" dirty="0">
              <a:solidFill>
                <a:srgbClr val="008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9A6AA-CC46-409F-B470-1DCA7ABEF7F6}"/>
              </a:ext>
            </a:extLst>
          </p:cNvPr>
          <p:cNvSpPr txBox="1"/>
          <p:nvPr/>
        </p:nvSpPr>
        <p:spPr>
          <a:xfrm>
            <a:off x="1430391" y="148253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1×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BCC75-1E4E-4F79-8F1B-8C866BA45361}"/>
              </a:ext>
            </a:extLst>
          </p:cNvPr>
          <p:cNvSpPr txBox="1"/>
          <p:nvPr/>
        </p:nvSpPr>
        <p:spPr>
          <a:xfrm>
            <a:off x="3167199" y="1482537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1.5×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94F9A7-8374-414E-BF3A-935DF631D9AD}"/>
              </a:ext>
            </a:extLst>
          </p:cNvPr>
          <p:cNvSpPr txBox="1"/>
          <p:nvPr/>
        </p:nvSpPr>
        <p:spPr>
          <a:xfrm>
            <a:off x="5332150" y="148253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2×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36F801-11AD-4D9F-B40E-B1ED2120A60C}"/>
              </a:ext>
            </a:extLst>
          </p:cNvPr>
          <p:cNvSpPr txBox="1"/>
          <p:nvPr/>
        </p:nvSpPr>
        <p:spPr>
          <a:xfrm>
            <a:off x="6616076" y="1916832"/>
            <a:ext cx="2385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CBETA was quite conservative so we have an more headroom here than you’d usually find in an accelerator.</a:t>
            </a:r>
          </a:p>
          <a:p>
            <a:endParaRPr lang="en-GB" dirty="0"/>
          </a:p>
          <a:p>
            <a:r>
              <a:rPr lang="en-GB" dirty="0"/>
              <a:t>Increasing the field by a factor of two gives max ~400MeV in the FFA arcs.</a:t>
            </a:r>
          </a:p>
          <a:p>
            <a:endParaRPr lang="en-GB" dirty="0"/>
          </a:p>
          <a:p>
            <a:r>
              <a:rPr lang="en-GB" dirty="0"/>
              <a:t>Magnets still require R&amp;D and prototyping to check.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4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C263-0DA9-46C9-BB46-A148EAEA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Turns and Energies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A43F-ECF4-41A2-95EC-928D6B332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ERL document says there is a 9MeV booster</a:t>
            </a:r>
          </a:p>
          <a:p>
            <a:r>
              <a:rPr lang="en-GB" dirty="0"/>
              <a:t>2 turns* in FFA</a:t>
            </a:r>
          </a:p>
          <a:p>
            <a:pPr lvl="1"/>
            <a:r>
              <a:rPr lang="en-GB" dirty="0"/>
              <a:t>200MeV main </a:t>
            </a:r>
            <a:r>
              <a:rPr lang="en-GB" dirty="0" err="1"/>
              <a:t>linac</a:t>
            </a:r>
            <a:endParaRPr lang="en-GB" dirty="0"/>
          </a:p>
          <a:p>
            <a:pPr lvl="1"/>
            <a:r>
              <a:rPr lang="en-GB" dirty="0"/>
              <a:t>209, 409, extract 609MeV</a:t>
            </a:r>
          </a:p>
          <a:p>
            <a:r>
              <a:rPr lang="en-US" dirty="0"/>
              <a:t>3 turns* in FFA</a:t>
            </a:r>
          </a:p>
          <a:p>
            <a:pPr lvl="1"/>
            <a:r>
              <a:rPr lang="en-US" dirty="0"/>
              <a:t>133.3MeV main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142, 276, 409, extract 542MeV</a:t>
            </a:r>
          </a:p>
          <a:p>
            <a:r>
              <a:rPr lang="en-US" dirty="0"/>
              <a:t>4 turns in FFA</a:t>
            </a:r>
          </a:p>
          <a:p>
            <a:pPr lvl="1"/>
            <a:r>
              <a:rPr lang="en-US" dirty="0"/>
              <a:t>100MeV main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109, 209, 309, 409, extract 509MeV</a:t>
            </a:r>
          </a:p>
          <a:p>
            <a:pPr marL="0" indent="0">
              <a:buNone/>
            </a:pPr>
            <a:r>
              <a:rPr lang="en-US" dirty="0"/>
              <a:t>(* fewer turns might let us improve the lattice a bit from the point of view of magnets, apertures and fields)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0E66A-9C62-4E92-B18C-2DE5F9B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74E4A-73A8-4CEF-9A6E-9ED2535B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4E4BD-20CB-4C9F-A4B2-1878DA10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AFE6F-587D-46CB-82B8-9F4C638B4548}"/>
              </a:ext>
            </a:extLst>
          </p:cNvPr>
          <p:cNvSpPr txBox="1"/>
          <p:nvPr/>
        </p:nvSpPr>
        <p:spPr>
          <a:xfrm>
            <a:off x="5004048" y="299695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 I quite like this option as it gives some margin for </a:t>
            </a:r>
            <a:r>
              <a:rPr lang="en-GB" dirty="0" err="1">
                <a:solidFill>
                  <a:srgbClr val="00B050"/>
                </a:solidFill>
                <a:sym typeface="Wingdings" panose="05000000000000000000" pitchFamily="2" charset="2"/>
              </a:rPr>
              <a:t>linac</a:t>
            </a:r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, in fact 130MeV was mentioned as the ERL’s </a:t>
            </a:r>
            <a:r>
              <a:rPr lang="en-GB" dirty="0" err="1">
                <a:solidFill>
                  <a:srgbClr val="00B050"/>
                </a:solidFill>
                <a:sym typeface="Wingdings" panose="05000000000000000000" pitchFamily="2" charset="2"/>
              </a:rPr>
              <a:t>linac</a:t>
            </a:r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 energy in the docs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1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0754-03A0-4FA3-886B-215181EF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Parameters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216760-A786-4F57-9739-2D7C27305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761650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2058710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3449435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0528762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52954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CBETA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CEBAF injector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82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Energy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42-150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140-410, ext. 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64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Turns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 + ext.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90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Momentum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3.572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~2.93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03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Radius of curvature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5.08787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~6.75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66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Effective avg. dipole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0.09834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~0.2026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7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Cell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~0.511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70331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F24A2-0999-42B6-B338-72431963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EFB4D-2817-4DC9-AE26-240443CF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4CFCD-323D-4F08-9F29-DDA79C0D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81FB3-FA56-4C04-9FCB-23F613018AAF}"/>
              </a:ext>
            </a:extLst>
          </p:cNvPr>
          <p:cNvSpPr txBox="1"/>
          <p:nvPr/>
        </p:nvSpPr>
        <p:spPr>
          <a:xfrm>
            <a:off x="457200" y="437864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If scaled from CBETA with same orbit excursion.  In reality, 3 turns will have a smaller orbit excursion than 4, which is good, but the small arc radius means we still have fairly short cells.</a:t>
            </a:r>
          </a:p>
          <a:p>
            <a:endParaRPr lang="en-US" dirty="0"/>
          </a:p>
          <a:p>
            <a:r>
              <a:rPr lang="en-US" dirty="0"/>
              <a:t>Would be interesting to </a:t>
            </a:r>
            <a:r>
              <a:rPr lang="en-US" dirty="0" err="1"/>
              <a:t>optimise</a:t>
            </a:r>
            <a:r>
              <a:rPr lang="en-US" dirty="0"/>
              <a:t> 3-turn cells and magnets a bit, if this sort of parameter range (500-600MeV injector) is of interest.</a:t>
            </a:r>
          </a:p>
        </p:txBody>
      </p:sp>
    </p:spTree>
    <p:extLst>
      <p:ext uri="{BB962C8B-B14F-4D97-AF65-F5344CB8AC3E}">
        <p14:creationId xmlns:p14="http://schemas.microsoft.com/office/powerpoint/2010/main" val="184362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3C2A-5F9A-401B-B984-858BD2E2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394D-91B7-4DF1-8A9B-058F99C02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Positive</a:t>
            </a:r>
          </a:p>
          <a:p>
            <a:pPr lvl="1"/>
            <a:r>
              <a:rPr lang="en-GB" dirty="0"/>
              <a:t>Going from 3.57× momentum range to 2.93× will give lower on-orbit fields at the same curvature</a:t>
            </a:r>
          </a:p>
          <a:p>
            <a:pPr lvl="2"/>
            <a:r>
              <a:rPr lang="en-GB" dirty="0"/>
              <a:t>This is orthogonal to choice of gradient/orbit excursion</a:t>
            </a:r>
          </a:p>
          <a:p>
            <a:r>
              <a:rPr lang="en-GB" dirty="0"/>
              <a:t>Negative</a:t>
            </a:r>
          </a:p>
          <a:p>
            <a:pPr lvl="1"/>
            <a:r>
              <a:rPr lang="en-GB" dirty="0"/>
              <a:t>Adding an open midplane, if necessary, will make magnets harder</a:t>
            </a:r>
          </a:p>
          <a:p>
            <a:pPr lvl="1"/>
            <a:r>
              <a:rPr lang="en-GB" dirty="0"/>
              <a:t>At higher fields, radiation resistance is likely to be worse than at CBETA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26120-2C1B-4C00-84A4-9004F720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D4AC8-B2AB-417B-819A-F2A68025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2B03-FF79-49EC-9F1C-B2D230D0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625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F6FF28-477D-45ED-B100-989E52B36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03588"/>
              </p:ext>
            </p:extLst>
          </p:nvPr>
        </p:nvGraphicFramePr>
        <p:xfrm>
          <a:off x="468313" y="1341438"/>
          <a:ext cx="8280400" cy="449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5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802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Scaling type</a:t>
                      </a:r>
                    </a:p>
                    <a:p>
                      <a:pPr algn="l"/>
                      <a:r>
                        <a:rPr lang="en-GB" sz="1800" baseline="0" dirty="0"/>
                        <a:t>(by factor a)</a:t>
                      </a:r>
                      <a:endParaRPr lang="en-GB" sz="1800" dirty="0"/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Length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Angle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Dipole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Gradient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Quad</a:t>
                      </a:r>
                      <a:r>
                        <a:rPr lang="en-GB" sz="1800" baseline="0" dirty="0"/>
                        <a:t> offset (=dipole/grad)</a:t>
                      </a:r>
                    </a:p>
                    <a:p>
                      <a:pPr algn="ctr"/>
                      <a:r>
                        <a:rPr lang="en-GB" sz="1800" baseline="0" dirty="0"/>
                        <a:t>&amp; orbit excursion</a:t>
                      </a:r>
                      <a:endParaRPr lang="en-GB" sz="1800" dirty="0"/>
                    </a:p>
                  </a:txBody>
                  <a:tcPr marL="91434" marR="91434" marT="45700" marB="45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802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Momentum</a:t>
                      </a:r>
                      <a:r>
                        <a:rPr lang="en-GB" sz="1800" baseline="0" dirty="0"/>
                        <a:t> (~energy)</a:t>
                      </a:r>
                      <a:endParaRPr lang="en-GB" sz="1800" dirty="0"/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Machine</a:t>
                      </a:r>
                      <a:r>
                        <a:rPr lang="en-GB" sz="1800" baseline="0" dirty="0"/>
                        <a:t> radius</a:t>
                      </a:r>
                      <a:endParaRPr lang="en-GB" sz="1800" dirty="0"/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-1</a:t>
                      </a:r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-2</a:t>
                      </a:r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47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FFA beta length (fixed bend radius, fixed cell tune)</a:t>
                      </a:r>
                    </a:p>
                  </a:txBody>
                  <a:tcPr marL="91434" marR="91434" marT="45700" marB="4570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-2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2</a:t>
                      </a:r>
                    </a:p>
                  </a:txBody>
                  <a:tcPr marL="91434" marR="91434" marT="45700" marB="45700"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08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FFA</a:t>
                      </a:r>
                    </a:p>
                    <a:p>
                      <a:pPr algn="l"/>
                      <a:r>
                        <a:rPr lang="en-GB" sz="1800" dirty="0"/>
                        <a:t>arc-to-straight</a:t>
                      </a:r>
                    </a:p>
                    <a:p>
                      <a:pPr algn="l"/>
                      <a:r>
                        <a:rPr lang="en-GB" sz="1200" dirty="0"/>
                        <a:t>(=row</a:t>
                      </a:r>
                      <a:r>
                        <a:rPr lang="en-GB" sz="1200" baseline="0" dirty="0"/>
                        <a:t> 3/row 2</a:t>
                      </a:r>
                      <a:r>
                        <a:rPr lang="en-GB" sz="1200" dirty="0"/>
                        <a:t>)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24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FFA radius</a:t>
                      </a:r>
                      <a:r>
                        <a:rPr lang="en-GB" sz="1800" baseline="0" dirty="0"/>
                        <a:t> with fixed orbit excursion and field </a:t>
                      </a:r>
                      <a:r>
                        <a:rPr lang="en-GB" sz="1200" baseline="0" dirty="0"/>
                        <a:t>(row 2*row 1/sqrt(row 3))</a:t>
                      </a:r>
                      <a:endParaRPr lang="en-GB" sz="1200" dirty="0"/>
                    </a:p>
                  </a:txBody>
                  <a:tcPr marL="91434" marR="91434" marT="45700" marB="457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1/2</a:t>
                      </a:r>
                    </a:p>
                  </a:txBody>
                  <a:tcPr marL="91434" marR="91434"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-1/2</a:t>
                      </a:r>
                    </a:p>
                  </a:txBody>
                  <a:tcPr marL="91434" marR="91434"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51" name="Title 1">
            <a:extLst>
              <a:ext uri="{FF2B5EF4-FFF2-40B4-BE49-F238E27FC236}">
                <a16:creationId xmlns:a16="http://schemas.microsoft.com/office/drawing/2014/main" id="{10C4BFC8-BFD5-47C0-8652-5FAF9B62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FFA scaling* laws</a:t>
            </a:r>
          </a:p>
        </p:txBody>
      </p:sp>
      <p:sp>
        <p:nvSpPr>
          <p:cNvPr id="4152" name="Content Placeholder 2">
            <a:extLst>
              <a:ext uri="{FF2B5EF4-FFF2-40B4-BE49-F238E27FC236}">
                <a16:creationId xmlns:a16="http://schemas.microsoft.com/office/drawing/2014/main" id="{2F5EF77D-EF8A-472F-BAC0-B86DA4C0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438" y="0"/>
            <a:ext cx="2459037" cy="3603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/>
              <a:t>* not scaling FFA laws</a:t>
            </a:r>
            <a:endParaRPr lang="en-GB" alt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C1786-0C13-4452-8C47-C6D4F59BAD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75A62-B22C-4B16-ABE9-150617AD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4155" name="Slide Number Placeholder 5">
            <a:extLst>
              <a:ext uri="{FF2B5EF4-FFF2-40B4-BE49-F238E27FC236}">
                <a16:creationId xmlns:a16="http://schemas.microsoft.com/office/drawing/2014/main" id="{480D6BB4-3F99-4DAD-A0B8-F7A008D2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B05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DE6FCE-BBF0-4FAD-8004-58EA41325C2B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4156" name="Content Placeholder 2">
            <a:extLst>
              <a:ext uri="{FF2B5EF4-FFF2-40B4-BE49-F238E27FC236}">
                <a16:creationId xmlns:a16="http://schemas.microsoft.com/office/drawing/2014/main" id="{6E6340D9-B0C9-4084-8C92-81ABA531EBB8}"/>
              </a:ext>
            </a:extLst>
          </p:cNvPr>
          <p:cNvSpPr txBox="1">
            <a:spLocks/>
          </p:cNvSpPr>
          <p:nvPr/>
        </p:nvSpPr>
        <p:spPr bwMode="auto">
          <a:xfrm>
            <a:off x="468313" y="6021388"/>
            <a:ext cx="8280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B05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This one</a:t>
            </a:r>
            <a:r>
              <a:rPr lang="en-US" altLang="en-US" sz="1800" dirty="0"/>
              <a:t> is the knob for changing gradients and orbit range: an engineering trade-off</a:t>
            </a:r>
            <a:endParaRPr lang="en-GB" altLang="en-US" sz="1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98B5BE-0BCB-41BB-8BB1-0890C02DDABA}"/>
              </a:ext>
            </a:extLst>
          </p:cNvPr>
          <p:cNvCxnSpPr/>
          <p:nvPr/>
        </p:nvCxnSpPr>
        <p:spPr>
          <a:xfrm flipV="1">
            <a:off x="2463800" y="3933825"/>
            <a:ext cx="0" cy="217805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211D-9E31-4C39-A165-A3A86C25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 Layout (from docs)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3BB4D-852C-4F58-884F-1DE3905C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A551C-4416-49AD-B14F-CD2CBAA0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9E9AD-1A7B-4056-8817-7312E33C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7" name="Picture 3" descr="Screen shot 2011-10-21 at 11.29.09 AM.png">
            <a:extLst>
              <a:ext uri="{FF2B5EF4-FFF2-40B4-BE49-F238E27FC236}">
                <a16:creationId xmlns:a16="http://schemas.microsoft.com/office/drawing/2014/main" id="{10BE8DC8-58D6-4206-8BD2-FD67370EF0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244600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ADE0C6-22D4-4E36-BEB9-246B18B491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5988" y="5584825"/>
            <a:ext cx="10477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47DDAD-A0CC-44D1-90EC-B51E5FF6A6F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9863" y="3598863"/>
            <a:ext cx="7399337" cy="2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9FF04D-87E4-4E58-9B8B-2B8C3C0C5EF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07269" y="3293269"/>
            <a:ext cx="16256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F71EB3-0144-4830-A658-277C663213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663657" y="2861469"/>
            <a:ext cx="27432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A8F8D9-58C7-4C99-AEE3-F245444D91C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815263" y="1495425"/>
            <a:ext cx="1219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ACA0A1-FD43-4215-87C4-A893539AFB3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799138" y="1512888"/>
            <a:ext cx="2016125" cy="8334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6E285-9618-4170-A34C-6724D21B9B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55369" y="3290094"/>
            <a:ext cx="18891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7534EA-40F2-445E-BD7D-6128BE38C9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00725" y="4235450"/>
            <a:ext cx="3233738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TextBox 24">
            <a:extLst>
              <a:ext uri="{FF2B5EF4-FFF2-40B4-BE49-F238E27FC236}">
                <a16:creationId xmlns:a16="http://schemas.microsoft.com/office/drawing/2014/main" id="{F4D276CD-E292-4290-9072-DF139609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3286125"/>
            <a:ext cx="592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210’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FB2E4C05-D6F5-488D-A128-8A86B36EE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27638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46’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FBA13E02-0433-4845-810A-DE99E96AE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013" y="4260850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92’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4DF7499C-9AD2-4BC0-83BA-A22C4E3E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27638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54’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0F7C3060-C515-42EE-971F-7E8E1BF91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786063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78’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E2D2BDFA-BF78-4413-B187-A52C5E1AE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8" y="1127125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35’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CA8ACFB1-8A27-415C-A14B-6859750CB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151288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63’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7B9A9D-662B-4C4B-A994-26E8C45A39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3740150"/>
            <a:ext cx="533400" cy="1588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3D7554-094D-42B4-A31B-A7F2F0826C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3741738"/>
            <a:ext cx="627062" cy="220662"/>
          </a:xfrm>
          <a:prstGeom prst="line">
            <a:avLst/>
          </a:prstGeom>
          <a:noFill/>
          <a:ln w="25400">
            <a:solidFill>
              <a:srgbClr val="63252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65E0A2-FB0C-4537-B593-AE569A228C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27400" y="3962400"/>
            <a:ext cx="5816600" cy="1588"/>
          </a:xfrm>
          <a:prstGeom prst="line">
            <a:avLst/>
          </a:prstGeom>
          <a:noFill/>
          <a:ln w="25400">
            <a:solidFill>
              <a:srgbClr val="63252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TextBox 27">
            <a:extLst>
              <a:ext uri="{FF2B5EF4-FFF2-40B4-BE49-F238E27FC236}">
                <a16:creationId xmlns:a16="http://schemas.microsoft.com/office/drawing/2014/main" id="{43FD204B-1137-44C5-9ADC-707730918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4629150"/>
            <a:ext cx="340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800000"/>
                </a:solidFill>
              </a:rPr>
              <a:t>200’of transport, plus extraction </a:t>
            </a:r>
          </a:p>
        </p:txBody>
      </p:sp>
      <p:sp>
        <p:nvSpPr>
          <p:cNvPr id="28" name="Up Arrow 28">
            <a:extLst>
              <a:ext uri="{FF2B5EF4-FFF2-40B4-BE49-F238E27FC236}">
                <a16:creationId xmlns:a16="http://schemas.microsoft.com/office/drawing/2014/main" id="{5FDEC69E-58B8-499F-BA7E-39CDB98A256F}"/>
              </a:ext>
            </a:extLst>
          </p:cNvPr>
          <p:cNvSpPr>
            <a:spLocks noChangeArrowheads="1"/>
          </p:cNvSpPr>
          <p:nvPr/>
        </p:nvSpPr>
        <p:spPr bwMode="auto">
          <a:xfrm rot="19219748">
            <a:off x="4556125" y="4002088"/>
            <a:ext cx="712788" cy="67627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712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8069DFE-5E11-4441-8183-21E59D246597}"/>
              </a:ext>
            </a:extLst>
          </p:cNvPr>
          <p:cNvCxnSpPr>
            <a:cxnSpLocks/>
          </p:cNvCxnSpPr>
          <p:nvPr/>
        </p:nvCxnSpPr>
        <p:spPr>
          <a:xfrm flipV="1">
            <a:off x="3793331" y="2949576"/>
            <a:ext cx="188120" cy="269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BC972B1-D36F-4482-8DB5-67120FC4C123}"/>
              </a:ext>
            </a:extLst>
          </p:cNvPr>
          <p:cNvCxnSpPr>
            <a:cxnSpLocks/>
          </p:cNvCxnSpPr>
          <p:nvPr/>
        </p:nvCxnSpPr>
        <p:spPr>
          <a:xfrm flipV="1">
            <a:off x="2753524" y="2830765"/>
            <a:ext cx="174625" cy="120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92CF84A-0EB7-499C-94EB-D2C25ACDC61E}"/>
              </a:ext>
            </a:extLst>
          </p:cNvPr>
          <p:cNvCxnSpPr>
            <a:cxnSpLocks/>
          </p:cNvCxnSpPr>
          <p:nvPr/>
        </p:nvCxnSpPr>
        <p:spPr>
          <a:xfrm>
            <a:off x="2747174" y="2951415"/>
            <a:ext cx="176142" cy="119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3964022-F2D8-4478-89C9-635C8FE8823C}"/>
              </a:ext>
            </a:extLst>
          </p:cNvPr>
          <p:cNvCxnSpPr>
            <a:cxnSpLocks/>
          </p:cNvCxnSpPr>
          <p:nvPr/>
        </p:nvCxnSpPr>
        <p:spPr>
          <a:xfrm>
            <a:off x="3800312" y="2830636"/>
            <a:ext cx="185112" cy="127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C770AB-314F-42F3-BA95-BBDF1795B9AD}"/>
              </a:ext>
            </a:extLst>
          </p:cNvPr>
          <p:cNvCxnSpPr>
            <a:cxnSpLocks/>
          </p:cNvCxnSpPr>
          <p:nvPr/>
        </p:nvCxnSpPr>
        <p:spPr>
          <a:xfrm flipV="1">
            <a:off x="3800312" y="2953797"/>
            <a:ext cx="182731" cy="116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1843D2-1CE8-4F77-A09E-2208E0DA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CEBAF FFA Injector Schematic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4F37-4601-438E-A0D7-1E343277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1CF2-328B-4BDD-BA91-9A869DE6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FC231-8B15-4490-9C7F-4538927E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F4EFE5C5-06D3-4EB9-BB3C-5AEAC4C54D20}"/>
              </a:ext>
            </a:extLst>
          </p:cNvPr>
          <p:cNvSpPr/>
          <p:nvPr/>
        </p:nvSpPr>
        <p:spPr>
          <a:xfrm rot="16200000">
            <a:off x="457200" y="2892009"/>
            <a:ext cx="1879849" cy="1879849"/>
          </a:xfrm>
          <a:prstGeom prst="blockArc">
            <a:avLst>
              <a:gd name="adj1" fmla="val 10800000"/>
              <a:gd name="adj2" fmla="val 21568843"/>
              <a:gd name="adj3" fmla="val 6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74C60179-030B-4CA0-96AB-D28F812C2084}"/>
              </a:ext>
            </a:extLst>
          </p:cNvPr>
          <p:cNvSpPr/>
          <p:nvPr/>
        </p:nvSpPr>
        <p:spPr>
          <a:xfrm rot="5400000">
            <a:off x="6806952" y="2892009"/>
            <a:ext cx="1879849" cy="1879849"/>
          </a:xfrm>
          <a:prstGeom prst="blockArc">
            <a:avLst>
              <a:gd name="adj1" fmla="val 10800000"/>
              <a:gd name="adj2" fmla="val 21568843"/>
              <a:gd name="adj3" fmla="val 6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F0C71-0351-4C8F-A279-7E9F21C4BFC8}"/>
              </a:ext>
            </a:extLst>
          </p:cNvPr>
          <p:cNvSpPr/>
          <p:nvPr/>
        </p:nvSpPr>
        <p:spPr>
          <a:xfrm>
            <a:off x="7683991" y="2207797"/>
            <a:ext cx="21602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12D86-91EE-42D0-8DCA-17396DF93395}"/>
              </a:ext>
            </a:extLst>
          </p:cNvPr>
          <p:cNvCxnSpPr>
            <a:stCxn id="7" idx="1"/>
            <a:endCxn id="8" idx="0"/>
          </p:cNvCxnSpPr>
          <p:nvPr/>
        </p:nvCxnSpPr>
        <p:spPr>
          <a:xfrm flipV="1">
            <a:off x="1389155" y="2952597"/>
            <a:ext cx="6357721" cy="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D35723-5866-4763-AD26-8ED51B57D963}"/>
              </a:ext>
            </a:extLst>
          </p:cNvPr>
          <p:cNvSpPr/>
          <p:nvPr/>
        </p:nvSpPr>
        <p:spPr>
          <a:xfrm>
            <a:off x="4130987" y="2808581"/>
            <a:ext cx="2160240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6122DA-A0E4-48BE-A57E-07C39F5BF289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397125" y="4711234"/>
            <a:ext cx="6357721" cy="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2025C1-5743-4E90-9F7C-A1CA1852195C}"/>
              </a:ext>
            </a:extLst>
          </p:cNvPr>
          <p:cNvCxnSpPr>
            <a:cxnSpLocks/>
          </p:cNvCxnSpPr>
          <p:nvPr/>
        </p:nvCxnSpPr>
        <p:spPr>
          <a:xfrm>
            <a:off x="2917823" y="2830636"/>
            <a:ext cx="885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0DE2A9-EE2F-43A6-8A62-4CF343539E87}"/>
              </a:ext>
            </a:extLst>
          </p:cNvPr>
          <p:cNvCxnSpPr>
            <a:cxnSpLocks/>
          </p:cNvCxnSpPr>
          <p:nvPr/>
        </p:nvCxnSpPr>
        <p:spPr>
          <a:xfrm>
            <a:off x="2917823" y="3070675"/>
            <a:ext cx="885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364957-728A-4622-ABB8-C2F332C459F4}"/>
              </a:ext>
            </a:extLst>
          </p:cNvPr>
          <p:cNvGrpSpPr/>
          <p:nvPr/>
        </p:nvGrpSpPr>
        <p:grpSpPr>
          <a:xfrm>
            <a:off x="6546850" y="2892272"/>
            <a:ext cx="1152128" cy="120650"/>
            <a:chOff x="6544791" y="2489460"/>
            <a:chExt cx="1152128" cy="1206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13BC2A-E712-43F3-BEFA-9230AA85124F}"/>
                </a:ext>
              </a:extLst>
            </p:cNvPr>
            <p:cNvSpPr/>
            <p:nvPr/>
          </p:nvSpPr>
          <p:spPr>
            <a:xfrm>
              <a:off x="7591722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C513D7-6915-42C1-858C-8D1DB75A7FD0}"/>
                </a:ext>
              </a:extLst>
            </p:cNvPr>
            <p:cNvSpPr/>
            <p:nvPr/>
          </p:nvSpPr>
          <p:spPr>
            <a:xfrm>
              <a:off x="7408887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096D18-7726-4DEA-9EB0-0CB4DBB93709}"/>
                </a:ext>
              </a:extLst>
            </p:cNvPr>
            <p:cNvSpPr/>
            <p:nvPr/>
          </p:nvSpPr>
          <p:spPr>
            <a:xfrm>
              <a:off x="7192863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402B57-01F6-4A39-A8E9-7D1482E2EBD9}"/>
                </a:ext>
              </a:extLst>
            </p:cNvPr>
            <p:cNvSpPr/>
            <p:nvPr/>
          </p:nvSpPr>
          <p:spPr>
            <a:xfrm>
              <a:off x="690483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CDE0A4-7031-4C6E-A68D-1B440FA2FE02}"/>
                </a:ext>
              </a:extLst>
            </p:cNvPr>
            <p:cNvSpPr/>
            <p:nvPr/>
          </p:nvSpPr>
          <p:spPr>
            <a:xfrm>
              <a:off x="654479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26CFC6-2CCF-4850-8B64-9CC4724FF1AB}"/>
              </a:ext>
            </a:extLst>
          </p:cNvPr>
          <p:cNvGrpSpPr/>
          <p:nvPr/>
        </p:nvGrpSpPr>
        <p:grpSpPr>
          <a:xfrm>
            <a:off x="6546850" y="4647251"/>
            <a:ext cx="1152128" cy="120650"/>
            <a:chOff x="6544791" y="2489460"/>
            <a:chExt cx="1152128" cy="1206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1FFADF-BE28-4666-A4B0-E14FEA29B639}"/>
                </a:ext>
              </a:extLst>
            </p:cNvPr>
            <p:cNvSpPr/>
            <p:nvPr/>
          </p:nvSpPr>
          <p:spPr>
            <a:xfrm>
              <a:off x="7591722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60DFCD-B8DF-4D16-91FF-9406D2E5F603}"/>
                </a:ext>
              </a:extLst>
            </p:cNvPr>
            <p:cNvSpPr/>
            <p:nvPr/>
          </p:nvSpPr>
          <p:spPr>
            <a:xfrm>
              <a:off x="7408887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6E7EFB-0C65-4C3C-8258-7B0FDCBB128D}"/>
                </a:ext>
              </a:extLst>
            </p:cNvPr>
            <p:cNvSpPr/>
            <p:nvPr/>
          </p:nvSpPr>
          <p:spPr>
            <a:xfrm>
              <a:off x="7192863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A13D704-291E-49D9-A0A2-ECA53BF25597}"/>
                </a:ext>
              </a:extLst>
            </p:cNvPr>
            <p:cNvSpPr/>
            <p:nvPr/>
          </p:nvSpPr>
          <p:spPr>
            <a:xfrm>
              <a:off x="690483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F8AB52-6505-4C3C-93A6-2AFFEDB8D1DB}"/>
                </a:ext>
              </a:extLst>
            </p:cNvPr>
            <p:cNvSpPr/>
            <p:nvPr/>
          </p:nvSpPr>
          <p:spPr>
            <a:xfrm>
              <a:off x="654479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55A5BF-1B31-450A-A930-BB44313B518E}"/>
              </a:ext>
            </a:extLst>
          </p:cNvPr>
          <p:cNvGrpSpPr/>
          <p:nvPr/>
        </p:nvGrpSpPr>
        <p:grpSpPr>
          <a:xfrm rot="10800000">
            <a:off x="1445023" y="4647251"/>
            <a:ext cx="1152128" cy="120650"/>
            <a:chOff x="6544791" y="2489460"/>
            <a:chExt cx="1152128" cy="12065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D4BCEF5-B4DD-4D0C-802F-9AC8A525F851}"/>
                </a:ext>
              </a:extLst>
            </p:cNvPr>
            <p:cNvSpPr/>
            <p:nvPr/>
          </p:nvSpPr>
          <p:spPr>
            <a:xfrm>
              <a:off x="7591722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436CCB-37C0-4676-B36F-6B6E8C798007}"/>
                </a:ext>
              </a:extLst>
            </p:cNvPr>
            <p:cNvSpPr/>
            <p:nvPr/>
          </p:nvSpPr>
          <p:spPr>
            <a:xfrm>
              <a:off x="7408887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099706-0D41-4742-9C79-F116322DCD63}"/>
                </a:ext>
              </a:extLst>
            </p:cNvPr>
            <p:cNvSpPr/>
            <p:nvPr/>
          </p:nvSpPr>
          <p:spPr>
            <a:xfrm>
              <a:off x="7192863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722DCA3-080A-4F0B-AD71-8F528C60058F}"/>
                </a:ext>
              </a:extLst>
            </p:cNvPr>
            <p:cNvSpPr/>
            <p:nvPr/>
          </p:nvSpPr>
          <p:spPr>
            <a:xfrm>
              <a:off x="690483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BFBBC5-7924-4284-A315-A25DA96C091D}"/>
                </a:ext>
              </a:extLst>
            </p:cNvPr>
            <p:cNvSpPr/>
            <p:nvPr/>
          </p:nvSpPr>
          <p:spPr>
            <a:xfrm>
              <a:off x="654479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7B04C3-B4FC-4D16-BE24-FD016F2A6805}"/>
              </a:ext>
            </a:extLst>
          </p:cNvPr>
          <p:cNvGrpSpPr/>
          <p:nvPr/>
        </p:nvGrpSpPr>
        <p:grpSpPr>
          <a:xfrm rot="10800000">
            <a:off x="1440274" y="2891225"/>
            <a:ext cx="1152128" cy="120650"/>
            <a:chOff x="6544791" y="2489460"/>
            <a:chExt cx="1152128" cy="12065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FC55E2-8AF3-487B-9A7F-726905196DA5}"/>
                </a:ext>
              </a:extLst>
            </p:cNvPr>
            <p:cNvSpPr/>
            <p:nvPr/>
          </p:nvSpPr>
          <p:spPr>
            <a:xfrm>
              <a:off x="7591722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E38BC85-80AA-41EB-8BAA-5DE73A5D58CC}"/>
                </a:ext>
              </a:extLst>
            </p:cNvPr>
            <p:cNvSpPr/>
            <p:nvPr/>
          </p:nvSpPr>
          <p:spPr>
            <a:xfrm>
              <a:off x="7408887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43DDEE-3F57-49C0-997D-1F20FA9C623C}"/>
                </a:ext>
              </a:extLst>
            </p:cNvPr>
            <p:cNvSpPr/>
            <p:nvPr/>
          </p:nvSpPr>
          <p:spPr>
            <a:xfrm>
              <a:off x="7192863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1DE08A-1918-45BB-A0DD-3E9589BBA448}"/>
                </a:ext>
              </a:extLst>
            </p:cNvPr>
            <p:cNvSpPr/>
            <p:nvPr/>
          </p:nvSpPr>
          <p:spPr>
            <a:xfrm>
              <a:off x="690483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DB9C562-BC63-4354-85F0-4FE3DE7F315F}"/>
                </a:ext>
              </a:extLst>
            </p:cNvPr>
            <p:cNvSpPr/>
            <p:nvPr/>
          </p:nvSpPr>
          <p:spPr>
            <a:xfrm>
              <a:off x="654479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07D21CE-A2AB-4937-B057-2AF86DAD9E81}"/>
              </a:ext>
            </a:extLst>
          </p:cNvPr>
          <p:cNvCxnSpPr>
            <a:cxnSpLocks/>
          </p:cNvCxnSpPr>
          <p:nvPr/>
        </p:nvCxnSpPr>
        <p:spPr>
          <a:xfrm flipV="1">
            <a:off x="6372200" y="2319766"/>
            <a:ext cx="1419803" cy="632831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39F339-EF7F-4F35-91FD-1278898F8DE1}"/>
              </a:ext>
            </a:extLst>
          </p:cNvPr>
          <p:cNvCxnSpPr>
            <a:cxnSpLocks/>
          </p:cNvCxnSpPr>
          <p:nvPr/>
        </p:nvCxnSpPr>
        <p:spPr>
          <a:xfrm flipH="1">
            <a:off x="7067550" y="2320634"/>
            <a:ext cx="723901" cy="32385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052E938B-9D98-4D63-B880-5F607D37C379}"/>
              </a:ext>
            </a:extLst>
          </p:cNvPr>
          <p:cNvSpPr/>
          <p:nvPr/>
        </p:nvSpPr>
        <p:spPr>
          <a:xfrm rot="10800000">
            <a:off x="3911140" y="2879093"/>
            <a:ext cx="138002" cy="14700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9FAD4F-029B-4B00-A0CF-1E4D920BBF8A}"/>
              </a:ext>
            </a:extLst>
          </p:cNvPr>
          <p:cNvSpPr/>
          <p:nvPr/>
        </p:nvSpPr>
        <p:spPr>
          <a:xfrm rot="10800000">
            <a:off x="2682781" y="2879093"/>
            <a:ext cx="138002" cy="14700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1A103F1-057F-41B5-A165-B58D5A48B269}"/>
              </a:ext>
            </a:extLst>
          </p:cNvPr>
          <p:cNvSpPr/>
          <p:nvPr/>
        </p:nvSpPr>
        <p:spPr>
          <a:xfrm rot="10800000">
            <a:off x="6357532" y="2877369"/>
            <a:ext cx="138002" cy="14700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97507E-4368-451C-81C1-F15336441BC3}"/>
              </a:ext>
            </a:extLst>
          </p:cNvPr>
          <p:cNvSpPr/>
          <p:nvPr/>
        </p:nvSpPr>
        <p:spPr>
          <a:xfrm>
            <a:off x="2786123" y="4651095"/>
            <a:ext cx="3579724" cy="116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74870CF-1600-48B8-8C6F-44683AD6512F}"/>
              </a:ext>
            </a:extLst>
          </p:cNvPr>
          <p:cNvCxnSpPr>
            <a:cxnSpLocks/>
          </p:cNvCxnSpPr>
          <p:nvPr/>
        </p:nvCxnSpPr>
        <p:spPr>
          <a:xfrm>
            <a:off x="3255208" y="3843341"/>
            <a:ext cx="3878076" cy="1140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DA21E40-014B-4769-B18C-ECE6AFE81AAD}"/>
              </a:ext>
            </a:extLst>
          </p:cNvPr>
          <p:cNvCxnSpPr>
            <a:cxnSpLocks/>
          </p:cNvCxnSpPr>
          <p:nvPr/>
        </p:nvCxnSpPr>
        <p:spPr>
          <a:xfrm>
            <a:off x="7133284" y="4984062"/>
            <a:ext cx="1615180" cy="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DB28B107-1D81-407D-8CE8-EABEDAB64E56}"/>
              </a:ext>
            </a:extLst>
          </p:cNvPr>
          <p:cNvSpPr txBox="1"/>
          <p:nvPr/>
        </p:nvSpPr>
        <p:spPr>
          <a:xfrm>
            <a:off x="600726" y="1410590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First try (in same injection/extraction orientation as ERL layout)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2284767-A26B-4D3D-89E7-96D85EEDE003}"/>
              </a:ext>
            </a:extLst>
          </p:cNvPr>
          <p:cNvSpPr txBox="1"/>
          <p:nvPr/>
        </p:nvSpPr>
        <p:spPr>
          <a:xfrm>
            <a:off x="7333633" y="177281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</a:t>
            </a:r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E8B3042-D4B9-4C75-B531-48B036CB0565}"/>
              </a:ext>
            </a:extLst>
          </p:cNvPr>
          <p:cNvSpPr txBox="1"/>
          <p:nvPr/>
        </p:nvSpPr>
        <p:spPr>
          <a:xfrm>
            <a:off x="6598252" y="506519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Extraction</a:t>
            </a:r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96F0A9-F38F-415F-8D34-5C9AAC42D025}"/>
              </a:ext>
            </a:extLst>
          </p:cNvPr>
          <p:cNvSpPr txBox="1"/>
          <p:nvPr/>
        </p:nvSpPr>
        <p:spPr>
          <a:xfrm>
            <a:off x="2627784" y="1842192"/>
            <a:ext cx="1498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Splitter for path length and R</a:t>
            </a:r>
            <a:r>
              <a:rPr lang="en-GB" baseline="-25000" dirty="0"/>
              <a:t>56</a:t>
            </a:r>
            <a:endParaRPr lang="en-US" baseline="-25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EAA0654-39BF-47ED-8EB4-2E8E6B53511E}"/>
              </a:ext>
            </a:extLst>
          </p:cNvPr>
          <p:cNvSpPr txBox="1"/>
          <p:nvPr/>
        </p:nvSpPr>
        <p:spPr>
          <a:xfrm>
            <a:off x="4840398" y="238619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Linac</a:t>
            </a:r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383148D-41FD-4AF9-80A1-6D81C258387F}"/>
              </a:ext>
            </a:extLst>
          </p:cNvPr>
          <p:cNvSpPr txBox="1"/>
          <p:nvPr/>
        </p:nvSpPr>
        <p:spPr>
          <a:xfrm>
            <a:off x="591045" y="3663450"/>
            <a:ext cx="97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FFA arc</a:t>
            </a:r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D47EB20-15DA-4DAC-9B43-0EED131BF806}"/>
              </a:ext>
            </a:extLst>
          </p:cNvPr>
          <p:cNvSpPr txBox="1"/>
          <p:nvPr/>
        </p:nvSpPr>
        <p:spPr>
          <a:xfrm>
            <a:off x="1337813" y="2138640"/>
            <a:ext cx="148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Adiabatic </a:t>
            </a:r>
            <a:r>
              <a:rPr lang="en-GB" dirty="0">
                <a:latin typeface="Symbol" panose="05050102010706020507" pitchFamily="18" charset="2"/>
              </a:rPr>
              <a:t>b</a:t>
            </a:r>
            <a:r>
              <a:rPr lang="en-GB" dirty="0"/>
              <a:t> change</a:t>
            </a:r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020AC94-68F4-4108-B2EC-E82A6251AA07}"/>
              </a:ext>
            </a:extLst>
          </p:cNvPr>
          <p:cNvSpPr txBox="1"/>
          <p:nvPr/>
        </p:nvSpPr>
        <p:spPr>
          <a:xfrm>
            <a:off x="926231" y="4820959"/>
            <a:ext cx="213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Optional adiabatic </a:t>
            </a:r>
            <a:r>
              <a:rPr lang="en-GB" dirty="0">
                <a:latin typeface="Symbol" panose="05050102010706020507" pitchFamily="18" charset="2"/>
              </a:rPr>
              <a:t>b</a:t>
            </a:r>
            <a:r>
              <a:rPr lang="en-GB" dirty="0"/>
              <a:t> change on far side to decrease magnets in straight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3E863B0-6C35-414E-AB2F-94C2DDB6F318}"/>
              </a:ext>
            </a:extLst>
          </p:cNvPr>
          <p:cNvSpPr txBox="1"/>
          <p:nvPr/>
        </p:nvSpPr>
        <p:spPr>
          <a:xfrm>
            <a:off x="3860065" y="4844908"/>
            <a:ext cx="14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FFA straight</a:t>
            </a:r>
            <a:endParaRPr 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3506C6-D299-4402-BECB-F4152A5CBA3A}"/>
              </a:ext>
            </a:extLst>
          </p:cNvPr>
          <p:cNvSpPr txBox="1"/>
          <p:nvPr/>
        </p:nvSpPr>
        <p:spPr>
          <a:xfrm>
            <a:off x="3563888" y="5457998"/>
            <a:ext cx="5146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NB: extraction must come after </a:t>
            </a:r>
            <a:r>
              <a:rPr lang="en-GB" dirty="0" err="1"/>
              <a:t>linac</a:t>
            </a:r>
            <a:r>
              <a:rPr lang="en-GB" dirty="0"/>
              <a:t> but before FFA arc to get maximum number of passes.</a:t>
            </a:r>
          </a:p>
          <a:p>
            <a:r>
              <a:rPr lang="en-GB" dirty="0"/>
              <a:t>Top side of machine rather crowded.</a:t>
            </a:r>
            <a:endParaRPr lang="en-US" dirty="0"/>
          </a:p>
        </p:txBody>
      </p:sp>
      <p:sp>
        <p:nvSpPr>
          <p:cNvPr id="75" name="Partial Circle 74">
            <a:extLst>
              <a:ext uri="{FF2B5EF4-FFF2-40B4-BE49-F238E27FC236}">
                <a16:creationId xmlns:a16="http://schemas.microsoft.com/office/drawing/2014/main" id="{C8213506-F902-4B45-A1BE-C6CB46A566E6}"/>
              </a:ext>
            </a:extLst>
          </p:cNvPr>
          <p:cNvSpPr/>
          <p:nvPr/>
        </p:nvSpPr>
        <p:spPr>
          <a:xfrm>
            <a:off x="2967176" y="3398353"/>
            <a:ext cx="576064" cy="576064"/>
          </a:xfrm>
          <a:prstGeom prst="pie">
            <a:avLst>
              <a:gd name="adj1" fmla="val 5418694"/>
              <a:gd name="adj2" fmla="val 16174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09FFF00-4CB7-4F2F-A347-DDF40812265D}"/>
              </a:ext>
            </a:extLst>
          </p:cNvPr>
          <p:cNvCxnSpPr>
            <a:cxnSpLocks/>
          </p:cNvCxnSpPr>
          <p:nvPr/>
        </p:nvCxnSpPr>
        <p:spPr>
          <a:xfrm flipV="1">
            <a:off x="3255208" y="3213176"/>
            <a:ext cx="545104" cy="331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4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BC972B1-D36F-4482-8DB5-67120FC4C123}"/>
              </a:ext>
            </a:extLst>
          </p:cNvPr>
          <p:cNvCxnSpPr>
            <a:cxnSpLocks/>
          </p:cNvCxnSpPr>
          <p:nvPr/>
        </p:nvCxnSpPr>
        <p:spPr>
          <a:xfrm flipV="1">
            <a:off x="5055795" y="4589278"/>
            <a:ext cx="174625" cy="120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92CF84A-0EB7-499C-94EB-D2C25ACDC61E}"/>
              </a:ext>
            </a:extLst>
          </p:cNvPr>
          <p:cNvCxnSpPr>
            <a:cxnSpLocks/>
          </p:cNvCxnSpPr>
          <p:nvPr/>
        </p:nvCxnSpPr>
        <p:spPr>
          <a:xfrm>
            <a:off x="5049445" y="4709928"/>
            <a:ext cx="176142" cy="119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3964022-F2D8-4478-89C9-635C8FE8823C}"/>
              </a:ext>
            </a:extLst>
          </p:cNvPr>
          <p:cNvCxnSpPr>
            <a:cxnSpLocks/>
          </p:cNvCxnSpPr>
          <p:nvPr/>
        </p:nvCxnSpPr>
        <p:spPr>
          <a:xfrm>
            <a:off x="6102583" y="4589149"/>
            <a:ext cx="185112" cy="127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C770AB-314F-42F3-BA95-BBDF1795B9AD}"/>
              </a:ext>
            </a:extLst>
          </p:cNvPr>
          <p:cNvCxnSpPr>
            <a:cxnSpLocks/>
          </p:cNvCxnSpPr>
          <p:nvPr/>
        </p:nvCxnSpPr>
        <p:spPr>
          <a:xfrm flipV="1">
            <a:off x="6102583" y="4712310"/>
            <a:ext cx="182731" cy="116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1843D2-1CE8-4F77-A09E-2208E0DA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Splitter on Far Side?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4F37-4601-438E-A0D7-1E343277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1CF2-328B-4BDD-BA91-9A869DE6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FC231-8B15-4490-9C7F-4538927E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F4EFE5C5-06D3-4EB9-BB3C-5AEAC4C54D20}"/>
              </a:ext>
            </a:extLst>
          </p:cNvPr>
          <p:cNvSpPr/>
          <p:nvPr/>
        </p:nvSpPr>
        <p:spPr>
          <a:xfrm rot="16200000">
            <a:off x="457200" y="2892009"/>
            <a:ext cx="1879849" cy="1879849"/>
          </a:xfrm>
          <a:prstGeom prst="blockArc">
            <a:avLst>
              <a:gd name="adj1" fmla="val 10800000"/>
              <a:gd name="adj2" fmla="val 21568843"/>
              <a:gd name="adj3" fmla="val 6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74C60179-030B-4CA0-96AB-D28F812C2084}"/>
              </a:ext>
            </a:extLst>
          </p:cNvPr>
          <p:cNvSpPr/>
          <p:nvPr/>
        </p:nvSpPr>
        <p:spPr>
          <a:xfrm rot="5400000">
            <a:off x="6806952" y="2892009"/>
            <a:ext cx="1879849" cy="1879849"/>
          </a:xfrm>
          <a:prstGeom prst="blockArc">
            <a:avLst>
              <a:gd name="adj1" fmla="val 10800000"/>
              <a:gd name="adj2" fmla="val 21568843"/>
              <a:gd name="adj3" fmla="val 6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F0C71-0351-4C8F-A279-7E9F21C4BFC8}"/>
              </a:ext>
            </a:extLst>
          </p:cNvPr>
          <p:cNvSpPr/>
          <p:nvPr/>
        </p:nvSpPr>
        <p:spPr>
          <a:xfrm>
            <a:off x="7683991" y="2207797"/>
            <a:ext cx="21602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12D86-91EE-42D0-8DCA-17396DF93395}"/>
              </a:ext>
            </a:extLst>
          </p:cNvPr>
          <p:cNvCxnSpPr>
            <a:stCxn id="7" idx="1"/>
            <a:endCxn id="8" idx="0"/>
          </p:cNvCxnSpPr>
          <p:nvPr/>
        </p:nvCxnSpPr>
        <p:spPr>
          <a:xfrm flipV="1">
            <a:off x="1389155" y="2952597"/>
            <a:ext cx="6357721" cy="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D35723-5866-4763-AD26-8ED51B57D963}"/>
              </a:ext>
            </a:extLst>
          </p:cNvPr>
          <p:cNvSpPr/>
          <p:nvPr/>
        </p:nvSpPr>
        <p:spPr>
          <a:xfrm>
            <a:off x="3707904" y="2808581"/>
            <a:ext cx="2160240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6122DA-A0E4-48BE-A57E-07C39F5BF289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1397125" y="4711234"/>
            <a:ext cx="6357721" cy="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2025C1-5743-4E90-9F7C-A1CA1852195C}"/>
              </a:ext>
            </a:extLst>
          </p:cNvPr>
          <p:cNvCxnSpPr>
            <a:cxnSpLocks/>
          </p:cNvCxnSpPr>
          <p:nvPr/>
        </p:nvCxnSpPr>
        <p:spPr>
          <a:xfrm>
            <a:off x="5220094" y="4589149"/>
            <a:ext cx="885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0DE2A9-EE2F-43A6-8A62-4CF343539E87}"/>
              </a:ext>
            </a:extLst>
          </p:cNvPr>
          <p:cNvCxnSpPr>
            <a:cxnSpLocks/>
          </p:cNvCxnSpPr>
          <p:nvPr/>
        </p:nvCxnSpPr>
        <p:spPr>
          <a:xfrm>
            <a:off x="5220094" y="4829188"/>
            <a:ext cx="885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364957-728A-4622-ABB8-C2F332C459F4}"/>
              </a:ext>
            </a:extLst>
          </p:cNvPr>
          <p:cNvGrpSpPr/>
          <p:nvPr/>
        </p:nvGrpSpPr>
        <p:grpSpPr>
          <a:xfrm>
            <a:off x="6546850" y="2892272"/>
            <a:ext cx="1152128" cy="120650"/>
            <a:chOff x="6544791" y="2489460"/>
            <a:chExt cx="1152128" cy="1206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13BC2A-E712-43F3-BEFA-9230AA85124F}"/>
                </a:ext>
              </a:extLst>
            </p:cNvPr>
            <p:cNvSpPr/>
            <p:nvPr/>
          </p:nvSpPr>
          <p:spPr>
            <a:xfrm>
              <a:off x="7591722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C513D7-6915-42C1-858C-8D1DB75A7FD0}"/>
                </a:ext>
              </a:extLst>
            </p:cNvPr>
            <p:cNvSpPr/>
            <p:nvPr/>
          </p:nvSpPr>
          <p:spPr>
            <a:xfrm>
              <a:off x="7408887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096D18-7726-4DEA-9EB0-0CB4DBB93709}"/>
                </a:ext>
              </a:extLst>
            </p:cNvPr>
            <p:cNvSpPr/>
            <p:nvPr/>
          </p:nvSpPr>
          <p:spPr>
            <a:xfrm>
              <a:off x="7192863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402B57-01F6-4A39-A8E9-7D1482E2EBD9}"/>
                </a:ext>
              </a:extLst>
            </p:cNvPr>
            <p:cNvSpPr/>
            <p:nvPr/>
          </p:nvSpPr>
          <p:spPr>
            <a:xfrm>
              <a:off x="690483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CDE0A4-7031-4C6E-A68D-1B440FA2FE02}"/>
                </a:ext>
              </a:extLst>
            </p:cNvPr>
            <p:cNvSpPr/>
            <p:nvPr/>
          </p:nvSpPr>
          <p:spPr>
            <a:xfrm>
              <a:off x="654479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26CFC6-2CCF-4850-8B64-9CC4724FF1AB}"/>
              </a:ext>
            </a:extLst>
          </p:cNvPr>
          <p:cNvGrpSpPr/>
          <p:nvPr/>
        </p:nvGrpSpPr>
        <p:grpSpPr>
          <a:xfrm>
            <a:off x="6546850" y="4647251"/>
            <a:ext cx="1152128" cy="120650"/>
            <a:chOff x="6544791" y="2489460"/>
            <a:chExt cx="1152128" cy="1206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1FFADF-BE28-4666-A4B0-E14FEA29B639}"/>
                </a:ext>
              </a:extLst>
            </p:cNvPr>
            <p:cNvSpPr/>
            <p:nvPr/>
          </p:nvSpPr>
          <p:spPr>
            <a:xfrm>
              <a:off x="7591722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60DFCD-B8DF-4D16-91FF-9406D2E5F603}"/>
                </a:ext>
              </a:extLst>
            </p:cNvPr>
            <p:cNvSpPr/>
            <p:nvPr/>
          </p:nvSpPr>
          <p:spPr>
            <a:xfrm>
              <a:off x="7408887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6E7EFB-0C65-4C3C-8258-7B0FDCBB128D}"/>
                </a:ext>
              </a:extLst>
            </p:cNvPr>
            <p:cNvSpPr/>
            <p:nvPr/>
          </p:nvSpPr>
          <p:spPr>
            <a:xfrm>
              <a:off x="7192863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A13D704-291E-49D9-A0A2-ECA53BF25597}"/>
                </a:ext>
              </a:extLst>
            </p:cNvPr>
            <p:cNvSpPr/>
            <p:nvPr/>
          </p:nvSpPr>
          <p:spPr>
            <a:xfrm>
              <a:off x="690483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F8AB52-6505-4C3C-93A6-2AFFEDB8D1DB}"/>
                </a:ext>
              </a:extLst>
            </p:cNvPr>
            <p:cNvSpPr/>
            <p:nvPr/>
          </p:nvSpPr>
          <p:spPr>
            <a:xfrm>
              <a:off x="654479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55A5BF-1B31-450A-A930-BB44313B518E}"/>
              </a:ext>
            </a:extLst>
          </p:cNvPr>
          <p:cNvGrpSpPr/>
          <p:nvPr/>
        </p:nvGrpSpPr>
        <p:grpSpPr>
          <a:xfrm rot="10800000">
            <a:off x="1445023" y="4647251"/>
            <a:ext cx="1152128" cy="120650"/>
            <a:chOff x="6544791" y="2489460"/>
            <a:chExt cx="1152128" cy="12065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D4BCEF5-B4DD-4D0C-802F-9AC8A525F851}"/>
                </a:ext>
              </a:extLst>
            </p:cNvPr>
            <p:cNvSpPr/>
            <p:nvPr/>
          </p:nvSpPr>
          <p:spPr>
            <a:xfrm>
              <a:off x="7591722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436CCB-37C0-4676-B36F-6B6E8C798007}"/>
                </a:ext>
              </a:extLst>
            </p:cNvPr>
            <p:cNvSpPr/>
            <p:nvPr/>
          </p:nvSpPr>
          <p:spPr>
            <a:xfrm>
              <a:off x="7408887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099706-0D41-4742-9C79-F116322DCD63}"/>
                </a:ext>
              </a:extLst>
            </p:cNvPr>
            <p:cNvSpPr/>
            <p:nvPr/>
          </p:nvSpPr>
          <p:spPr>
            <a:xfrm>
              <a:off x="7192863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722DCA3-080A-4F0B-AD71-8F528C60058F}"/>
                </a:ext>
              </a:extLst>
            </p:cNvPr>
            <p:cNvSpPr/>
            <p:nvPr/>
          </p:nvSpPr>
          <p:spPr>
            <a:xfrm>
              <a:off x="690483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BFBBC5-7924-4284-A315-A25DA96C091D}"/>
                </a:ext>
              </a:extLst>
            </p:cNvPr>
            <p:cNvSpPr/>
            <p:nvPr/>
          </p:nvSpPr>
          <p:spPr>
            <a:xfrm>
              <a:off x="654479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7B04C3-B4FC-4D16-BE24-FD016F2A6805}"/>
              </a:ext>
            </a:extLst>
          </p:cNvPr>
          <p:cNvGrpSpPr/>
          <p:nvPr/>
        </p:nvGrpSpPr>
        <p:grpSpPr>
          <a:xfrm rot="10800000">
            <a:off x="1439493" y="2889500"/>
            <a:ext cx="1152128" cy="120650"/>
            <a:chOff x="6544791" y="2489460"/>
            <a:chExt cx="1152128" cy="12065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FC55E2-8AF3-487B-9A7F-726905196DA5}"/>
                </a:ext>
              </a:extLst>
            </p:cNvPr>
            <p:cNvSpPr/>
            <p:nvPr/>
          </p:nvSpPr>
          <p:spPr>
            <a:xfrm>
              <a:off x="7591722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E38BC85-80AA-41EB-8BAA-5DE73A5D58CC}"/>
                </a:ext>
              </a:extLst>
            </p:cNvPr>
            <p:cNvSpPr/>
            <p:nvPr/>
          </p:nvSpPr>
          <p:spPr>
            <a:xfrm>
              <a:off x="7408887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43DDEE-3F57-49C0-997D-1F20FA9C623C}"/>
                </a:ext>
              </a:extLst>
            </p:cNvPr>
            <p:cNvSpPr/>
            <p:nvPr/>
          </p:nvSpPr>
          <p:spPr>
            <a:xfrm>
              <a:off x="7192863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1DE08A-1918-45BB-A0DD-3E9589BBA448}"/>
                </a:ext>
              </a:extLst>
            </p:cNvPr>
            <p:cNvSpPr/>
            <p:nvPr/>
          </p:nvSpPr>
          <p:spPr>
            <a:xfrm>
              <a:off x="690483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DB9C562-BC63-4354-85F0-4FE3DE7F315F}"/>
                </a:ext>
              </a:extLst>
            </p:cNvPr>
            <p:cNvSpPr/>
            <p:nvPr/>
          </p:nvSpPr>
          <p:spPr>
            <a:xfrm>
              <a:off x="6544791" y="2489460"/>
              <a:ext cx="105197" cy="120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07D21CE-A2AB-4937-B057-2AF86DAD9E81}"/>
              </a:ext>
            </a:extLst>
          </p:cNvPr>
          <p:cNvCxnSpPr>
            <a:cxnSpLocks/>
          </p:cNvCxnSpPr>
          <p:nvPr/>
        </p:nvCxnSpPr>
        <p:spPr>
          <a:xfrm flipV="1">
            <a:off x="6234113" y="2319768"/>
            <a:ext cx="1557890" cy="630601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39F339-EF7F-4F35-91FD-1278898F8DE1}"/>
              </a:ext>
            </a:extLst>
          </p:cNvPr>
          <p:cNvCxnSpPr>
            <a:cxnSpLocks/>
          </p:cNvCxnSpPr>
          <p:nvPr/>
        </p:nvCxnSpPr>
        <p:spPr>
          <a:xfrm flipH="1">
            <a:off x="6946106" y="2320634"/>
            <a:ext cx="845346" cy="339222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052E938B-9D98-4D63-B880-5F607D37C379}"/>
              </a:ext>
            </a:extLst>
          </p:cNvPr>
          <p:cNvSpPr/>
          <p:nvPr/>
        </p:nvSpPr>
        <p:spPr>
          <a:xfrm rot="10800000">
            <a:off x="6213411" y="4637606"/>
            <a:ext cx="138002" cy="14700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9FAD4F-029B-4B00-A0CF-1E4D920BBF8A}"/>
              </a:ext>
            </a:extLst>
          </p:cNvPr>
          <p:cNvSpPr/>
          <p:nvPr/>
        </p:nvSpPr>
        <p:spPr>
          <a:xfrm rot="10800000">
            <a:off x="4985052" y="4637606"/>
            <a:ext cx="138002" cy="14700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1A103F1-057F-41B5-A165-B58D5A48B269}"/>
              </a:ext>
            </a:extLst>
          </p:cNvPr>
          <p:cNvSpPr/>
          <p:nvPr/>
        </p:nvSpPr>
        <p:spPr>
          <a:xfrm rot="10800000">
            <a:off x="6162190" y="2879093"/>
            <a:ext cx="138002" cy="14700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97507E-4368-451C-81C1-F15336441BC3}"/>
              </a:ext>
            </a:extLst>
          </p:cNvPr>
          <p:cNvSpPr/>
          <p:nvPr/>
        </p:nvSpPr>
        <p:spPr>
          <a:xfrm>
            <a:off x="2786123" y="4647251"/>
            <a:ext cx="2020577" cy="12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28B107-1D81-407D-8CE8-EABEDAB64E56}"/>
              </a:ext>
            </a:extLst>
          </p:cNvPr>
          <p:cNvSpPr txBox="1"/>
          <p:nvPr/>
        </p:nvSpPr>
        <p:spPr>
          <a:xfrm>
            <a:off x="600726" y="1410590"/>
            <a:ext cx="787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Perhaps could put splitter adjustments at bottom if R</a:t>
            </a:r>
            <a:r>
              <a:rPr lang="en-GB" baseline="-25000" dirty="0"/>
              <a:t>56</a:t>
            </a:r>
            <a:r>
              <a:rPr lang="en-GB" dirty="0"/>
              <a:t> “survives” FFA arcs?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2284767-A26B-4D3D-89E7-96D85EEDE003}"/>
              </a:ext>
            </a:extLst>
          </p:cNvPr>
          <p:cNvSpPr txBox="1"/>
          <p:nvPr/>
        </p:nvSpPr>
        <p:spPr>
          <a:xfrm>
            <a:off x="7333633" y="177281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</a:t>
            </a:r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96F0A9-F38F-415F-8D34-5C9AAC42D025}"/>
              </a:ext>
            </a:extLst>
          </p:cNvPr>
          <p:cNvSpPr txBox="1"/>
          <p:nvPr/>
        </p:nvSpPr>
        <p:spPr>
          <a:xfrm>
            <a:off x="4935084" y="3617034"/>
            <a:ext cx="1498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Splitter for path length and R</a:t>
            </a:r>
            <a:r>
              <a:rPr lang="en-GB" baseline="-25000" dirty="0"/>
              <a:t>56</a:t>
            </a:r>
            <a:endParaRPr lang="en-US" baseline="-25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EAA0654-39BF-47ED-8EB4-2E8E6B53511E}"/>
              </a:ext>
            </a:extLst>
          </p:cNvPr>
          <p:cNvSpPr txBox="1"/>
          <p:nvPr/>
        </p:nvSpPr>
        <p:spPr>
          <a:xfrm>
            <a:off x="4417315" y="238619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Linac</a:t>
            </a:r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383148D-41FD-4AF9-80A1-6D81C258387F}"/>
              </a:ext>
            </a:extLst>
          </p:cNvPr>
          <p:cNvSpPr txBox="1"/>
          <p:nvPr/>
        </p:nvSpPr>
        <p:spPr>
          <a:xfrm>
            <a:off x="591045" y="3663450"/>
            <a:ext cx="97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FFA arc</a:t>
            </a:r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D47EB20-15DA-4DAC-9B43-0EED131BF806}"/>
              </a:ext>
            </a:extLst>
          </p:cNvPr>
          <p:cNvSpPr txBox="1"/>
          <p:nvPr/>
        </p:nvSpPr>
        <p:spPr>
          <a:xfrm>
            <a:off x="1187624" y="2138640"/>
            <a:ext cx="148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Adiabatic </a:t>
            </a:r>
            <a:r>
              <a:rPr lang="en-GB" dirty="0">
                <a:latin typeface="Symbol" panose="05050102010706020507" pitchFamily="18" charset="2"/>
              </a:rPr>
              <a:t>b</a:t>
            </a:r>
            <a:r>
              <a:rPr lang="en-GB" dirty="0"/>
              <a:t> change</a:t>
            </a:r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020AC94-68F4-4108-B2EC-E82A6251AA07}"/>
              </a:ext>
            </a:extLst>
          </p:cNvPr>
          <p:cNvSpPr txBox="1"/>
          <p:nvPr/>
        </p:nvSpPr>
        <p:spPr>
          <a:xfrm>
            <a:off x="827584" y="4869160"/>
            <a:ext cx="2133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Adiabatic </a:t>
            </a:r>
            <a:r>
              <a:rPr lang="en-GB" dirty="0">
                <a:latin typeface="Symbol" panose="05050102010706020507" pitchFamily="18" charset="2"/>
              </a:rPr>
              <a:t>b</a:t>
            </a:r>
            <a:r>
              <a:rPr lang="en-GB" dirty="0"/>
              <a:t> change on far side might help with splitter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3E863B0-6C35-414E-AB2F-94C2DDB6F318}"/>
              </a:ext>
            </a:extLst>
          </p:cNvPr>
          <p:cNvSpPr txBox="1"/>
          <p:nvPr/>
        </p:nvSpPr>
        <p:spPr>
          <a:xfrm>
            <a:off x="3088461" y="4863867"/>
            <a:ext cx="14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FFA straight</a:t>
            </a:r>
            <a:endParaRPr 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3506C6-D299-4402-BECB-F4152A5CBA3A}"/>
              </a:ext>
            </a:extLst>
          </p:cNvPr>
          <p:cNvSpPr txBox="1"/>
          <p:nvPr/>
        </p:nvSpPr>
        <p:spPr>
          <a:xfrm>
            <a:off x="3563888" y="5457998"/>
            <a:ext cx="5146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Still need extraction mini-splitter after </a:t>
            </a:r>
            <a:r>
              <a:rPr lang="en-GB" dirty="0" err="1"/>
              <a:t>linac</a:t>
            </a:r>
            <a:r>
              <a:rPr lang="en-GB" dirty="0"/>
              <a:t>.</a:t>
            </a:r>
          </a:p>
          <a:p>
            <a:r>
              <a:rPr lang="en-GB" dirty="0"/>
              <a:t>At least </a:t>
            </a:r>
            <a:r>
              <a:rPr lang="en-GB" dirty="0" err="1"/>
              <a:t>linac</a:t>
            </a:r>
            <a:r>
              <a:rPr lang="en-GB" dirty="0"/>
              <a:t> is not fighting main splitter for longitudinal space any more.</a:t>
            </a:r>
            <a:endParaRPr lang="en-US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42B1FD-EE66-4DB2-A6C2-99808199A952}"/>
              </a:ext>
            </a:extLst>
          </p:cNvPr>
          <p:cNvCxnSpPr>
            <a:cxnSpLocks/>
          </p:cNvCxnSpPr>
          <p:nvPr/>
        </p:nvCxnSpPr>
        <p:spPr>
          <a:xfrm flipV="1">
            <a:off x="3182919" y="2949576"/>
            <a:ext cx="188120" cy="269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FA33A7C-9016-421F-A887-188028FCA41D}"/>
              </a:ext>
            </a:extLst>
          </p:cNvPr>
          <p:cNvCxnSpPr>
            <a:cxnSpLocks/>
          </p:cNvCxnSpPr>
          <p:nvPr/>
        </p:nvCxnSpPr>
        <p:spPr>
          <a:xfrm flipV="1">
            <a:off x="2842544" y="2830765"/>
            <a:ext cx="174625" cy="120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A8C24B-F271-4759-95A1-D3B316C6C715}"/>
              </a:ext>
            </a:extLst>
          </p:cNvPr>
          <p:cNvCxnSpPr>
            <a:cxnSpLocks/>
          </p:cNvCxnSpPr>
          <p:nvPr/>
        </p:nvCxnSpPr>
        <p:spPr>
          <a:xfrm>
            <a:off x="2836194" y="2951415"/>
            <a:ext cx="176142" cy="119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5EE76D9-16B6-4D26-9009-FD6C022CCABC}"/>
              </a:ext>
            </a:extLst>
          </p:cNvPr>
          <p:cNvCxnSpPr>
            <a:cxnSpLocks/>
          </p:cNvCxnSpPr>
          <p:nvPr/>
        </p:nvCxnSpPr>
        <p:spPr>
          <a:xfrm>
            <a:off x="3189900" y="2830636"/>
            <a:ext cx="185112" cy="127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92256AF-D243-437B-B633-DBA3204BE824}"/>
              </a:ext>
            </a:extLst>
          </p:cNvPr>
          <p:cNvCxnSpPr>
            <a:cxnSpLocks/>
          </p:cNvCxnSpPr>
          <p:nvPr/>
        </p:nvCxnSpPr>
        <p:spPr>
          <a:xfrm flipV="1">
            <a:off x="3189900" y="2953797"/>
            <a:ext cx="182731" cy="116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9A90CBF-49F2-419F-9CC3-C8E3997A1012}"/>
              </a:ext>
            </a:extLst>
          </p:cNvPr>
          <p:cNvCxnSpPr>
            <a:cxnSpLocks/>
          </p:cNvCxnSpPr>
          <p:nvPr/>
        </p:nvCxnSpPr>
        <p:spPr>
          <a:xfrm>
            <a:off x="3006843" y="2830636"/>
            <a:ext cx="1873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3F2160-09D7-480C-A2A7-7E9D4789A68E}"/>
              </a:ext>
            </a:extLst>
          </p:cNvPr>
          <p:cNvCxnSpPr>
            <a:cxnSpLocks/>
          </p:cNvCxnSpPr>
          <p:nvPr/>
        </p:nvCxnSpPr>
        <p:spPr>
          <a:xfrm>
            <a:off x="3006843" y="3070675"/>
            <a:ext cx="19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D25FEFC4-A749-4486-9A9B-093683317969}"/>
              </a:ext>
            </a:extLst>
          </p:cNvPr>
          <p:cNvSpPr/>
          <p:nvPr/>
        </p:nvSpPr>
        <p:spPr>
          <a:xfrm rot="10800000">
            <a:off x="3300728" y="2879093"/>
            <a:ext cx="138002" cy="14700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25FA90B-B53C-4065-91D3-CC932E3CB05A}"/>
              </a:ext>
            </a:extLst>
          </p:cNvPr>
          <p:cNvSpPr/>
          <p:nvPr/>
        </p:nvSpPr>
        <p:spPr>
          <a:xfrm rot="10800000">
            <a:off x="2771801" y="2879093"/>
            <a:ext cx="138002" cy="14700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796C8F9-8E90-40C5-B0F0-1AF61235FCDE}"/>
              </a:ext>
            </a:extLst>
          </p:cNvPr>
          <p:cNvCxnSpPr>
            <a:cxnSpLocks/>
          </p:cNvCxnSpPr>
          <p:nvPr/>
        </p:nvCxnSpPr>
        <p:spPr>
          <a:xfrm>
            <a:off x="2555776" y="3843341"/>
            <a:ext cx="3878076" cy="1140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95D345E-ABE8-4FFD-A563-2DBB1DEF0A3B}"/>
              </a:ext>
            </a:extLst>
          </p:cNvPr>
          <p:cNvCxnSpPr>
            <a:cxnSpLocks/>
          </p:cNvCxnSpPr>
          <p:nvPr/>
        </p:nvCxnSpPr>
        <p:spPr>
          <a:xfrm>
            <a:off x="6433700" y="4984062"/>
            <a:ext cx="2314764" cy="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2D9A2A8-214C-4D61-B7F5-1DAF81F7650B}"/>
              </a:ext>
            </a:extLst>
          </p:cNvPr>
          <p:cNvSpPr txBox="1"/>
          <p:nvPr/>
        </p:nvSpPr>
        <p:spPr>
          <a:xfrm>
            <a:off x="6598252" y="506519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Extraction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F12EF8-FB3C-441D-806B-876DBBEF8197}"/>
              </a:ext>
            </a:extLst>
          </p:cNvPr>
          <p:cNvSpPr txBox="1"/>
          <p:nvPr/>
        </p:nvSpPr>
        <p:spPr>
          <a:xfrm>
            <a:off x="2627783" y="1842192"/>
            <a:ext cx="1598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Mini-splitter for extraction, steering</a:t>
            </a:r>
            <a:endParaRPr lang="en-US" baseline="-25000" dirty="0"/>
          </a:p>
        </p:txBody>
      </p:sp>
      <p:sp>
        <p:nvSpPr>
          <p:cNvPr id="77" name="Partial Circle 76">
            <a:extLst>
              <a:ext uri="{FF2B5EF4-FFF2-40B4-BE49-F238E27FC236}">
                <a16:creationId xmlns:a16="http://schemas.microsoft.com/office/drawing/2014/main" id="{95DC6878-2BE9-4917-833F-AC05D7AC5D1E}"/>
              </a:ext>
            </a:extLst>
          </p:cNvPr>
          <p:cNvSpPr/>
          <p:nvPr/>
        </p:nvSpPr>
        <p:spPr>
          <a:xfrm>
            <a:off x="2267744" y="3398353"/>
            <a:ext cx="576064" cy="576064"/>
          </a:xfrm>
          <a:prstGeom prst="pie">
            <a:avLst>
              <a:gd name="adj1" fmla="val 5418694"/>
              <a:gd name="adj2" fmla="val 16174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70510E4-626D-4C3F-977C-6B98C57C0E9A}"/>
              </a:ext>
            </a:extLst>
          </p:cNvPr>
          <p:cNvCxnSpPr>
            <a:cxnSpLocks/>
          </p:cNvCxnSpPr>
          <p:nvPr/>
        </p:nvCxnSpPr>
        <p:spPr>
          <a:xfrm flipV="1">
            <a:off x="2555776" y="3214688"/>
            <a:ext cx="635099" cy="3299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21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43D2-1CE8-4F77-A09E-2208E0DA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Injection/Extraction?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4F37-4601-438E-A0D7-1E343277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1CF2-328B-4BDD-BA91-9A869DE6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FC231-8B15-4490-9C7F-4538927E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DA21E40-014B-4769-B18C-ECE6AFE81AAD}"/>
              </a:ext>
            </a:extLst>
          </p:cNvPr>
          <p:cNvCxnSpPr>
            <a:cxnSpLocks/>
          </p:cNvCxnSpPr>
          <p:nvPr/>
        </p:nvCxnSpPr>
        <p:spPr>
          <a:xfrm>
            <a:off x="5341064" y="4777490"/>
            <a:ext cx="3407400" cy="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DB28B107-1D81-407D-8CE8-EABEDAB64E56}"/>
              </a:ext>
            </a:extLst>
          </p:cNvPr>
          <p:cNvSpPr txBox="1"/>
          <p:nvPr/>
        </p:nvSpPr>
        <p:spPr>
          <a:xfrm>
            <a:off x="600726" y="1410590"/>
            <a:ext cx="404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Turn the entire machine upside-down!</a:t>
            </a:r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E8B3042-D4B9-4C75-B531-48B036CB0565}"/>
              </a:ext>
            </a:extLst>
          </p:cNvPr>
          <p:cNvSpPr txBox="1"/>
          <p:nvPr/>
        </p:nvSpPr>
        <p:spPr>
          <a:xfrm>
            <a:off x="7825604" y="48598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Extraction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668206-E57B-4815-A3CD-7DD41E88D96A}"/>
              </a:ext>
            </a:extLst>
          </p:cNvPr>
          <p:cNvGrpSpPr/>
          <p:nvPr/>
        </p:nvGrpSpPr>
        <p:grpSpPr>
          <a:xfrm rot="10800000">
            <a:off x="457200" y="1412776"/>
            <a:ext cx="8229601" cy="4248472"/>
            <a:chOff x="457200" y="1772816"/>
            <a:chExt cx="8229601" cy="424847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8069DFE-5E11-4441-8183-21E59D24659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802937" y="2644484"/>
              <a:ext cx="178514" cy="3050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BC972B1-D36F-4482-8DB5-67120FC4C1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3524" y="2830765"/>
              <a:ext cx="174625" cy="120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92CF84A-0EB7-499C-94EB-D2C25ACDC61E}"/>
                </a:ext>
              </a:extLst>
            </p:cNvPr>
            <p:cNvCxnSpPr>
              <a:cxnSpLocks/>
            </p:cNvCxnSpPr>
            <p:nvPr/>
          </p:nvCxnSpPr>
          <p:spPr>
            <a:xfrm>
              <a:off x="2747174" y="2951415"/>
              <a:ext cx="176142" cy="119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964022-F2D8-4478-89C9-635C8FE8823C}"/>
                </a:ext>
              </a:extLst>
            </p:cNvPr>
            <p:cNvCxnSpPr>
              <a:cxnSpLocks/>
            </p:cNvCxnSpPr>
            <p:nvPr/>
          </p:nvCxnSpPr>
          <p:spPr>
            <a:xfrm>
              <a:off x="3800312" y="2830636"/>
              <a:ext cx="185112" cy="1279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4C770AB-314F-42F3-BA95-BBDF1795B9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0312" y="2953797"/>
              <a:ext cx="182731" cy="1168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F4EFE5C5-06D3-4EB9-BB3C-5AEAC4C54D20}"/>
                </a:ext>
              </a:extLst>
            </p:cNvPr>
            <p:cNvSpPr/>
            <p:nvPr/>
          </p:nvSpPr>
          <p:spPr>
            <a:xfrm rot="16200000">
              <a:off x="457200" y="2892009"/>
              <a:ext cx="1879849" cy="1879849"/>
            </a:xfrm>
            <a:prstGeom prst="blockArc">
              <a:avLst>
                <a:gd name="adj1" fmla="val 10800000"/>
                <a:gd name="adj2" fmla="val 21568843"/>
                <a:gd name="adj3" fmla="val 64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74C60179-030B-4CA0-96AB-D28F812C2084}"/>
                </a:ext>
              </a:extLst>
            </p:cNvPr>
            <p:cNvSpPr/>
            <p:nvPr/>
          </p:nvSpPr>
          <p:spPr>
            <a:xfrm rot="5400000">
              <a:off x="6806952" y="2892009"/>
              <a:ext cx="1879849" cy="1879849"/>
            </a:xfrm>
            <a:prstGeom prst="blockArc">
              <a:avLst>
                <a:gd name="adj1" fmla="val 10800000"/>
                <a:gd name="adj2" fmla="val 21568843"/>
                <a:gd name="adj3" fmla="val 64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1F0C71-0351-4C8F-A279-7E9F21C4BFC8}"/>
                </a:ext>
              </a:extLst>
            </p:cNvPr>
            <p:cNvSpPr/>
            <p:nvPr/>
          </p:nvSpPr>
          <p:spPr>
            <a:xfrm>
              <a:off x="7683991" y="2207797"/>
              <a:ext cx="216024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612D86-91EE-42D0-8DCA-17396DF93395}"/>
                </a:ext>
              </a:extLst>
            </p:cNvPr>
            <p:cNvCxnSpPr>
              <a:stCxn id="7" idx="1"/>
              <a:endCxn id="8" idx="0"/>
            </p:cNvCxnSpPr>
            <p:nvPr/>
          </p:nvCxnSpPr>
          <p:spPr>
            <a:xfrm flipV="1">
              <a:off x="1389155" y="2952597"/>
              <a:ext cx="6357721" cy="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D35723-5866-4763-AD26-8ED51B57D963}"/>
                </a:ext>
              </a:extLst>
            </p:cNvPr>
            <p:cNvSpPr/>
            <p:nvPr/>
          </p:nvSpPr>
          <p:spPr>
            <a:xfrm>
              <a:off x="4130987" y="2808581"/>
              <a:ext cx="2160240" cy="2880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6122DA-A0E4-48BE-A57E-07C39F5BF289}"/>
                </a:ext>
              </a:extLst>
            </p:cNvPr>
            <p:cNvCxnSpPr>
              <a:cxnSpLocks/>
              <a:stCxn id="7" idx="0"/>
              <a:endCxn id="8" idx="1"/>
            </p:cNvCxnSpPr>
            <p:nvPr/>
          </p:nvCxnSpPr>
          <p:spPr>
            <a:xfrm flipV="1">
              <a:off x="1397125" y="4711234"/>
              <a:ext cx="6357721" cy="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2025C1-5743-4E90-9F7C-A1CA1852195C}"/>
                </a:ext>
              </a:extLst>
            </p:cNvPr>
            <p:cNvCxnSpPr>
              <a:cxnSpLocks/>
            </p:cNvCxnSpPr>
            <p:nvPr/>
          </p:nvCxnSpPr>
          <p:spPr>
            <a:xfrm>
              <a:off x="2917823" y="2830636"/>
              <a:ext cx="8851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0DE2A9-EE2F-43A6-8A62-4CF343539E87}"/>
                </a:ext>
              </a:extLst>
            </p:cNvPr>
            <p:cNvCxnSpPr>
              <a:cxnSpLocks/>
            </p:cNvCxnSpPr>
            <p:nvPr/>
          </p:nvCxnSpPr>
          <p:spPr>
            <a:xfrm>
              <a:off x="2917823" y="3070675"/>
              <a:ext cx="88511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1364957-728A-4622-ABB8-C2F332C459F4}"/>
                </a:ext>
              </a:extLst>
            </p:cNvPr>
            <p:cNvGrpSpPr/>
            <p:nvPr/>
          </p:nvGrpSpPr>
          <p:grpSpPr>
            <a:xfrm>
              <a:off x="6546850" y="2892272"/>
              <a:ext cx="1152128" cy="120650"/>
              <a:chOff x="6544791" y="2489460"/>
              <a:chExt cx="1152128" cy="12065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D13BC2A-E712-43F3-BEFA-9230AA85124F}"/>
                  </a:ext>
                </a:extLst>
              </p:cNvPr>
              <p:cNvSpPr/>
              <p:nvPr/>
            </p:nvSpPr>
            <p:spPr>
              <a:xfrm>
                <a:off x="7591722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C513D7-6915-42C1-858C-8D1DB75A7FD0}"/>
                  </a:ext>
                </a:extLst>
              </p:cNvPr>
              <p:cNvSpPr/>
              <p:nvPr/>
            </p:nvSpPr>
            <p:spPr>
              <a:xfrm>
                <a:off x="7408887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F096D18-7726-4DEA-9EB0-0CB4DBB93709}"/>
                  </a:ext>
                </a:extLst>
              </p:cNvPr>
              <p:cNvSpPr/>
              <p:nvPr/>
            </p:nvSpPr>
            <p:spPr>
              <a:xfrm>
                <a:off x="7192863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9402B57-01F6-4A39-A8E9-7D1482E2EBD9}"/>
                  </a:ext>
                </a:extLst>
              </p:cNvPr>
              <p:cNvSpPr/>
              <p:nvPr/>
            </p:nvSpPr>
            <p:spPr>
              <a:xfrm>
                <a:off x="6904831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1CDE0A4-7031-4C6E-A68D-1B440FA2FE02}"/>
                  </a:ext>
                </a:extLst>
              </p:cNvPr>
              <p:cNvSpPr/>
              <p:nvPr/>
            </p:nvSpPr>
            <p:spPr>
              <a:xfrm>
                <a:off x="6544791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226CFC6-2CCF-4850-8B64-9CC4724FF1AB}"/>
                </a:ext>
              </a:extLst>
            </p:cNvPr>
            <p:cNvGrpSpPr/>
            <p:nvPr/>
          </p:nvGrpSpPr>
          <p:grpSpPr>
            <a:xfrm>
              <a:off x="6546850" y="4647251"/>
              <a:ext cx="1152128" cy="120650"/>
              <a:chOff x="6544791" y="2489460"/>
              <a:chExt cx="1152128" cy="12065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21FFADF-BE28-4666-A4B0-E14FEA29B639}"/>
                  </a:ext>
                </a:extLst>
              </p:cNvPr>
              <p:cNvSpPr/>
              <p:nvPr/>
            </p:nvSpPr>
            <p:spPr>
              <a:xfrm>
                <a:off x="7591722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D60DFCD-B8DF-4D16-91FF-9406D2E5F603}"/>
                  </a:ext>
                </a:extLst>
              </p:cNvPr>
              <p:cNvSpPr/>
              <p:nvPr/>
            </p:nvSpPr>
            <p:spPr>
              <a:xfrm>
                <a:off x="7408887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6E7EFB-0C65-4C3C-8258-7B0FDCBB128D}"/>
                  </a:ext>
                </a:extLst>
              </p:cNvPr>
              <p:cNvSpPr/>
              <p:nvPr/>
            </p:nvSpPr>
            <p:spPr>
              <a:xfrm>
                <a:off x="7192863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A13D704-291E-49D9-A0A2-ECA53BF25597}"/>
                  </a:ext>
                </a:extLst>
              </p:cNvPr>
              <p:cNvSpPr/>
              <p:nvPr/>
            </p:nvSpPr>
            <p:spPr>
              <a:xfrm>
                <a:off x="6904831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F8AB52-6505-4C3C-93A6-2AFFEDB8D1DB}"/>
                  </a:ext>
                </a:extLst>
              </p:cNvPr>
              <p:cNvSpPr/>
              <p:nvPr/>
            </p:nvSpPr>
            <p:spPr>
              <a:xfrm>
                <a:off x="6544791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55A5BF-1B31-450A-A930-BB44313B518E}"/>
                </a:ext>
              </a:extLst>
            </p:cNvPr>
            <p:cNvGrpSpPr/>
            <p:nvPr/>
          </p:nvGrpSpPr>
          <p:grpSpPr>
            <a:xfrm rot="10800000">
              <a:off x="1445023" y="4647251"/>
              <a:ext cx="1152128" cy="120650"/>
              <a:chOff x="6544791" y="2489460"/>
              <a:chExt cx="1152128" cy="12065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D4BCEF5-B4DD-4D0C-802F-9AC8A525F851}"/>
                  </a:ext>
                </a:extLst>
              </p:cNvPr>
              <p:cNvSpPr/>
              <p:nvPr/>
            </p:nvSpPr>
            <p:spPr>
              <a:xfrm>
                <a:off x="7591722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1436CCB-37C0-4676-B36F-6B6E8C798007}"/>
                  </a:ext>
                </a:extLst>
              </p:cNvPr>
              <p:cNvSpPr/>
              <p:nvPr/>
            </p:nvSpPr>
            <p:spPr>
              <a:xfrm>
                <a:off x="7408887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2099706-0D41-4742-9C79-F116322DCD63}"/>
                  </a:ext>
                </a:extLst>
              </p:cNvPr>
              <p:cNvSpPr/>
              <p:nvPr/>
            </p:nvSpPr>
            <p:spPr>
              <a:xfrm>
                <a:off x="7192863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722DCA3-080A-4F0B-AD71-8F528C60058F}"/>
                  </a:ext>
                </a:extLst>
              </p:cNvPr>
              <p:cNvSpPr/>
              <p:nvPr/>
            </p:nvSpPr>
            <p:spPr>
              <a:xfrm>
                <a:off x="6904831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0BFBBC5-7924-4284-A315-A25DA96C091D}"/>
                  </a:ext>
                </a:extLst>
              </p:cNvPr>
              <p:cNvSpPr/>
              <p:nvPr/>
            </p:nvSpPr>
            <p:spPr>
              <a:xfrm>
                <a:off x="6544791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87B04C3-B4FC-4D16-BE24-FD016F2A6805}"/>
                </a:ext>
              </a:extLst>
            </p:cNvPr>
            <p:cNvGrpSpPr/>
            <p:nvPr/>
          </p:nvGrpSpPr>
          <p:grpSpPr>
            <a:xfrm rot="10800000">
              <a:off x="1440274" y="2891225"/>
              <a:ext cx="1152128" cy="120650"/>
              <a:chOff x="6544791" y="2489460"/>
              <a:chExt cx="1152128" cy="12065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FC55E2-8AF3-487B-9A7F-726905196DA5}"/>
                  </a:ext>
                </a:extLst>
              </p:cNvPr>
              <p:cNvSpPr/>
              <p:nvPr/>
            </p:nvSpPr>
            <p:spPr>
              <a:xfrm>
                <a:off x="7591722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38BC85-80AA-41EB-8BAA-5DE73A5D58CC}"/>
                  </a:ext>
                </a:extLst>
              </p:cNvPr>
              <p:cNvSpPr/>
              <p:nvPr/>
            </p:nvSpPr>
            <p:spPr>
              <a:xfrm>
                <a:off x="7408887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243DDEE-3F57-49C0-997D-1F20FA9C623C}"/>
                  </a:ext>
                </a:extLst>
              </p:cNvPr>
              <p:cNvSpPr/>
              <p:nvPr/>
            </p:nvSpPr>
            <p:spPr>
              <a:xfrm>
                <a:off x="7192863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D1DE08A-1918-45BB-A0DD-3E9589BBA448}"/>
                  </a:ext>
                </a:extLst>
              </p:cNvPr>
              <p:cNvSpPr/>
              <p:nvPr/>
            </p:nvSpPr>
            <p:spPr>
              <a:xfrm>
                <a:off x="6904831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DB9C562-BC63-4354-85F0-4FE3DE7F315F}"/>
                  </a:ext>
                </a:extLst>
              </p:cNvPr>
              <p:cNvSpPr/>
              <p:nvPr/>
            </p:nvSpPr>
            <p:spPr>
              <a:xfrm>
                <a:off x="6544791" y="2489460"/>
                <a:ext cx="105197" cy="1206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07D21CE-A2AB-4937-B057-2AF86DAD9E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2200" y="2319766"/>
              <a:ext cx="1419803" cy="632831"/>
            </a:xfrm>
            <a:prstGeom prst="line">
              <a:avLst/>
            </a:prstGeom>
            <a:ln w="2857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E39F339-EF7F-4F35-91FD-1278898F8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7550" y="2320634"/>
              <a:ext cx="723901" cy="323850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52E938B-9D98-4D63-B880-5F607D37C379}"/>
                </a:ext>
              </a:extLst>
            </p:cNvPr>
            <p:cNvSpPr/>
            <p:nvPr/>
          </p:nvSpPr>
          <p:spPr>
            <a:xfrm rot="10800000">
              <a:off x="3911140" y="2879093"/>
              <a:ext cx="138002" cy="14700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F9FAD4F-029B-4B00-A0CF-1E4D920BBF8A}"/>
                </a:ext>
              </a:extLst>
            </p:cNvPr>
            <p:cNvSpPr/>
            <p:nvPr/>
          </p:nvSpPr>
          <p:spPr>
            <a:xfrm rot="10800000">
              <a:off x="2682781" y="2879093"/>
              <a:ext cx="138002" cy="14700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1A103F1-057F-41B5-A165-B58D5A48B269}"/>
                </a:ext>
              </a:extLst>
            </p:cNvPr>
            <p:cNvSpPr/>
            <p:nvPr/>
          </p:nvSpPr>
          <p:spPr>
            <a:xfrm rot="10800000">
              <a:off x="6357532" y="2877369"/>
              <a:ext cx="138002" cy="14700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897507E-4368-451C-81C1-F15336441BC3}"/>
                </a:ext>
              </a:extLst>
            </p:cNvPr>
            <p:cNvSpPr/>
            <p:nvPr/>
          </p:nvSpPr>
          <p:spPr>
            <a:xfrm>
              <a:off x="2786123" y="4651095"/>
              <a:ext cx="3579724" cy="1168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2284767-A26B-4D3D-89E7-96D85EEDE003}"/>
                </a:ext>
              </a:extLst>
            </p:cNvPr>
            <p:cNvSpPr txBox="1"/>
            <p:nvPr/>
          </p:nvSpPr>
          <p:spPr>
            <a:xfrm>
              <a:off x="7333633" y="1772816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Source</a:t>
              </a:r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096F0A9-F38F-415F-8D34-5C9AAC42D025}"/>
                </a:ext>
              </a:extLst>
            </p:cNvPr>
            <p:cNvSpPr txBox="1"/>
            <p:nvPr/>
          </p:nvSpPr>
          <p:spPr>
            <a:xfrm>
              <a:off x="2627784" y="1842192"/>
              <a:ext cx="1498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Splitter for path length and R</a:t>
              </a:r>
              <a:r>
                <a:rPr lang="en-GB" baseline="-25000" dirty="0"/>
                <a:t>56</a:t>
              </a:r>
              <a:endParaRPr lang="en-US" baseline="-250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EAA0654-39BF-47ED-8EB4-2E8E6B53511E}"/>
                </a:ext>
              </a:extLst>
            </p:cNvPr>
            <p:cNvSpPr txBox="1"/>
            <p:nvPr/>
          </p:nvSpPr>
          <p:spPr>
            <a:xfrm>
              <a:off x="4840398" y="238619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Linac</a:t>
              </a:r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383148D-41FD-4AF9-80A1-6D81C258387F}"/>
                </a:ext>
              </a:extLst>
            </p:cNvPr>
            <p:cNvSpPr txBox="1"/>
            <p:nvPr/>
          </p:nvSpPr>
          <p:spPr>
            <a:xfrm>
              <a:off x="591045" y="3663450"/>
              <a:ext cx="979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FFA arc</a:t>
              </a:r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D47EB20-15DA-4DAC-9B43-0EED131BF806}"/>
                </a:ext>
              </a:extLst>
            </p:cNvPr>
            <p:cNvSpPr txBox="1"/>
            <p:nvPr/>
          </p:nvSpPr>
          <p:spPr>
            <a:xfrm>
              <a:off x="1337813" y="2138640"/>
              <a:ext cx="1483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Adiabatic </a:t>
              </a:r>
              <a:r>
                <a:rPr lang="en-GB" dirty="0">
                  <a:latin typeface="Symbol" panose="05050102010706020507" pitchFamily="18" charset="2"/>
                </a:rPr>
                <a:t>b</a:t>
              </a:r>
              <a:r>
                <a:rPr lang="en-GB" dirty="0"/>
                <a:t> change</a:t>
              </a:r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020AC94-68F4-4108-B2EC-E82A6251AA07}"/>
                </a:ext>
              </a:extLst>
            </p:cNvPr>
            <p:cNvSpPr txBox="1"/>
            <p:nvPr/>
          </p:nvSpPr>
          <p:spPr>
            <a:xfrm>
              <a:off x="926231" y="4820959"/>
              <a:ext cx="2133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Optional adiabatic </a:t>
              </a:r>
              <a:r>
                <a:rPr lang="en-GB" dirty="0">
                  <a:latin typeface="Symbol" panose="05050102010706020507" pitchFamily="18" charset="2"/>
                </a:rPr>
                <a:t>b</a:t>
              </a:r>
              <a:r>
                <a:rPr lang="en-GB" dirty="0"/>
                <a:t> change on far side to decrease magnets in straight</a:t>
              </a:r>
              <a:endParaRPr lang="en-US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3E863B0-6C35-414E-AB2F-94C2DDB6F318}"/>
                </a:ext>
              </a:extLst>
            </p:cNvPr>
            <p:cNvSpPr txBox="1"/>
            <p:nvPr/>
          </p:nvSpPr>
          <p:spPr>
            <a:xfrm>
              <a:off x="3860065" y="4844908"/>
              <a:ext cx="1415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FFA straight</a:t>
              </a:r>
              <a:endParaRPr lang="en-US" dirty="0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653506C6-D299-4402-BECB-F4152A5CBA3A}"/>
              </a:ext>
            </a:extLst>
          </p:cNvPr>
          <p:cNvSpPr txBox="1"/>
          <p:nvPr/>
        </p:nvSpPr>
        <p:spPr>
          <a:xfrm>
            <a:off x="3563888" y="5734997"/>
            <a:ext cx="51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sure of alternate placement of source and </a:t>
            </a:r>
            <a:r>
              <a:rPr lang="en-GB" dirty="0" err="1"/>
              <a:t>linac</a:t>
            </a:r>
            <a:r>
              <a:rPr lang="en-GB" dirty="0"/>
              <a:t> are feasible in the hall(?)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211D-9E31-4C39-A165-A3A86C25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 Dimensions (from docs)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3BB4D-852C-4F58-884F-1DE3905C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A551C-4416-49AD-B14F-CD2CBAA0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9E9AD-1A7B-4056-8817-7312E33C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7" name="Picture 3" descr="Screen shot 2011-10-21 at 11.29.09 AM.png">
            <a:extLst>
              <a:ext uri="{FF2B5EF4-FFF2-40B4-BE49-F238E27FC236}">
                <a16:creationId xmlns:a16="http://schemas.microsoft.com/office/drawing/2014/main" id="{10BE8DC8-58D6-4206-8BD2-FD67370EF0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244600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ADE0C6-22D4-4E36-BEB9-246B18B491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5988" y="5584825"/>
            <a:ext cx="10477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47DDAD-A0CC-44D1-90EC-B51E5FF6A6F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9863" y="3598863"/>
            <a:ext cx="7399337" cy="2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9FF04D-87E4-4E58-9B8B-2B8C3C0C5EF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07269" y="3293269"/>
            <a:ext cx="16256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F71EB3-0144-4830-A658-277C663213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663657" y="2861469"/>
            <a:ext cx="27432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A8F8D9-58C7-4C99-AEE3-F245444D91C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815263" y="1495425"/>
            <a:ext cx="1219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ACA0A1-FD43-4215-87C4-A893539AFB3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799138" y="1512888"/>
            <a:ext cx="2016125" cy="8334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6E285-9618-4170-A34C-6724D21B9B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55369" y="3290094"/>
            <a:ext cx="18891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7534EA-40F2-445E-BD7D-6128BE38C9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00725" y="4235450"/>
            <a:ext cx="3233738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TextBox 24">
            <a:extLst>
              <a:ext uri="{FF2B5EF4-FFF2-40B4-BE49-F238E27FC236}">
                <a16:creationId xmlns:a16="http://schemas.microsoft.com/office/drawing/2014/main" id="{F4D276CD-E292-4290-9072-DF139609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3286125"/>
            <a:ext cx="592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210’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FB2E4C05-D6F5-488D-A128-8A86B36EE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27638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46’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FBA13E02-0433-4845-810A-DE99E96AE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013" y="4260850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92’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4DF7499C-9AD2-4BC0-83BA-A22C4E3E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27638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54’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0F7C3060-C515-42EE-971F-7E8E1BF91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786063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78’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E2D2BDFA-BF78-4413-B187-A52C5E1AE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8" y="1127125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35’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CA8ACFB1-8A27-415C-A14B-6859750CB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151288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63’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7B9A9D-662B-4C4B-A994-26E8C45A39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3740150"/>
            <a:ext cx="533400" cy="1588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3D7554-094D-42B4-A31B-A7F2F0826C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3741738"/>
            <a:ext cx="627062" cy="220662"/>
          </a:xfrm>
          <a:prstGeom prst="line">
            <a:avLst/>
          </a:prstGeom>
          <a:noFill/>
          <a:ln w="25400">
            <a:solidFill>
              <a:srgbClr val="63252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65E0A2-FB0C-4537-B593-AE569A228C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27400" y="3962400"/>
            <a:ext cx="5816600" cy="1588"/>
          </a:xfrm>
          <a:prstGeom prst="line">
            <a:avLst/>
          </a:prstGeom>
          <a:noFill/>
          <a:ln w="25400">
            <a:solidFill>
              <a:srgbClr val="63252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13EF91B-DE55-4A0D-8CE6-010055E08BA4}"/>
              </a:ext>
            </a:extLst>
          </p:cNvPr>
          <p:cNvSpPr/>
          <p:nvPr/>
        </p:nvSpPr>
        <p:spPr>
          <a:xfrm>
            <a:off x="1918993" y="2761379"/>
            <a:ext cx="471486" cy="368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810F4A-3F62-4C44-A370-A8A9A6A40C6D}"/>
              </a:ext>
            </a:extLst>
          </p:cNvPr>
          <p:cNvSpPr/>
          <p:nvPr/>
        </p:nvSpPr>
        <p:spPr>
          <a:xfrm>
            <a:off x="4275075" y="3286919"/>
            <a:ext cx="590549" cy="3683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7FE52E-2DD9-4F9D-9301-8DFA0F148D05}"/>
              </a:ext>
            </a:extLst>
          </p:cNvPr>
          <p:cNvSpPr txBox="1"/>
          <p:nvPr/>
        </p:nvSpPr>
        <p:spPr>
          <a:xfrm>
            <a:off x="1583536" y="195556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Bad news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7F565F-E95F-41BB-8297-76D73F4EBE22}"/>
              </a:ext>
            </a:extLst>
          </p:cNvPr>
          <p:cNvSpPr txBox="1"/>
          <p:nvPr/>
        </p:nvSpPr>
        <p:spPr>
          <a:xfrm>
            <a:off x="3901730" y="420953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Good news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8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083A3-39AF-4F2C-B923-0477C432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Obvious Constraint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F4A3-F146-4BF7-9ED1-BB2BDA195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Width of the hall is only 46ft = 14.02m</a:t>
            </a:r>
          </a:p>
          <a:p>
            <a:r>
              <a:rPr lang="en-GB" dirty="0"/>
              <a:t>For FFA arcs to fit need R&lt;7m</a:t>
            </a:r>
          </a:p>
          <a:p>
            <a:r>
              <a:rPr lang="en-GB" dirty="0"/>
              <a:t>But the CBETA FFA arcs had R=5.1m!</a:t>
            </a:r>
          </a:p>
          <a:p>
            <a:r>
              <a:rPr lang="en-GB" dirty="0"/>
              <a:t>Not much more room than CBETA</a:t>
            </a:r>
          </a:p>
          <a:p>
            <a:pPr lvl="1"/>
            <a:r>
              <a:rPr lang="en-GB" dirty="0"/>
              <a:t>Only &lt;1.4× energy increase can come from making the arc bigger (150</a:t>
            </a:r>
            <a:r>
              <a:rPr lang="en-GB" dirty="0">
                <a:sym typeface="Wingdings" panose="05000000000000000000" pitchFamily="2" charset="2"/>
              </a:rPr>
              <a:t>210MeV)</a:t>
            </a:r>
            <a:endParaRPr lang="en-GB" dirty="0"/>
          </a:p>
          <a:p>
            <a:pPr lvl="1"/>
            <a:r>
              <a:rPr lang="en-GB" dirty="0"/>
              <a:t>Rest has to come from making magnets stronger</a:t>
            </a:r>
          </a:p>
          <a:p>
            <a:r>
              <a:rPr lang="en-GB" dirty="0"/>
              <a:t>Forget about 1GeV FFA, or enlarge building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68033-824D-4DBA-8B74-8D591785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2F492-EBD4-44EB-82E0-BAC9862A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2A50-89F8-4BF1-9EC4-5EA3185F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7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211D-9E31-4C39-A165-A3A86C25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 Layout Compared to CBETAs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3BB4D-852C-4F58-884F-1DE3905C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A551C-4416-49AD-B14F-CD2CBAA0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9E9AD-1A7B-4056-8817-7312E33C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7" name="Picture 3" descr="Screen shot 2011-10-21 at 11.29.09 AM.png">
            <a:extLst>
              <a:ext uri="{FF2B5EF4-FFF2-40B4-BE49-F238E27FC236}">
                <a16:creationId xmlns:a16="http://schemas.microsoft.com/office/drawing/2014/main" id="{10BE8DC8-58D6-4206-8BD2-FD67370EF0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244600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ADE0C6-22D4-4E36-BEB9-246B18B491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5988" y="5584825"/>
            <a:ext cx="10477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47DDAD-A0CC-44D1-90EC-B51E5FF6A6F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9863" y="3598863"/>
            <a:ext cx="7399337" cy="2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9FF04D-87E4-4E58-9B8B-2B8C3C0C5EF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07269" y="3293269"/>
            <a:ext cx="16256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F71EB3-0144-4830-A658-277C663213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663657" y="2861469"/>
            <a:ext cx="27432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A8F8D9-58C7-4C99-AEE3-F245444D91C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815263" y="1495425"/>
            <a:ext cx="1219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ACA0A1-FD43-4215-87C4-A893539AFB3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799138" y="1512888"/>
            <a:ext cx="2016125" cy="8334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6E285-9618-4170-A34C-6724D21B9B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55369" y="3290094"/>
            <a:ext cx="18891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7534EA-40F2-445E-BD7D-6128BE38C9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00725" y="4235450"/>
            <a:ext cx="3233738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TextBox 24">
            <a:extLst>
              <a:ext uri="{FF2B5EF4-FFF2-40B4-BE49-F238E27FC236}">
                <a16:creationId xmlns:a16="http://schemas.microsoft.com/office/drawing/2014/main" id="{F4D276CD-E292-4290-9072-DF139609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3286125"/>
            <a:ext cx="592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210’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FB2E4C05-D6F5-488D-A128-8A86B36EE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27638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46’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FBA13E02-0433-4845-810A-DE99E96AE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013" y="4260850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92’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4DF7499C-9AD2-4BC0-83BA-A22C4E3E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27638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54’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0F7C3060-C515-42EE-971F-7E8E1BF91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786063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78’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E2D2BDFA-BF78-4413-B187-A52C5E1AE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8" y="1127125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35’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CA8ACFB1-8A27-415C-A14B-6859750CB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151288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63’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7B9A9D-662B-4C4B-A994-26E8C45A39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3740150"/>
            <a:ext cx="533400" cy="1588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3D7554-094D-42B4-A31B-A7F2F0826C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3741738"/>
            <a:ext cx="627062" cy="220662"/>
          </a:xfrm>
          <a:prstGeom prst="line">
            <a:avLst/>
          </a:prstGeom>
          <a:noFill/>
          <a:ln w="25400">
            <a:solidFill>
              <a:srgbClr val="63252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65E0A2-FB0C-4537-B593-AE569A228C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27400" y="3962400"/>
            <a:ext cx="5816600" cy="1588"/>
          </a:xfrm>
          <a:prstGeom prst="line">
            <a:avLst/>
          </a:prstGeom>
          <a:noFill/>
          <a:ln w="25400">
            <a:solidFill>
              <a:srgbClr val="63252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B26D552-E6E4-461D-A292-F05157D3D5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453" y="2104397"/>
            <a:ext cx="3996180" cy="20554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F2BA77D-C0F9-41C9-A041-56F751FB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579" y="2102457"/>
            <a:ext cx="3996180" cy="20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4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4CB3-D6C5-4828-829F-E15E191F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CBETA Magnet Types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EDC28-5CCD-41F4-9C66-492759D3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4434C-B577-4FCD-A292-BC9EF5E9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E0C8-ACF3-45AA-A499-9FCA368A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0E0BC90-93BF-4DB8-9E28-4F8BB3F8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6" y="1242911"/>
            <a:ext cx="7592087" cy="5056289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641582F-B973-4F3D-BB51-4C6A52E18254}"/>
              </a:ext>
            </a:extLst>
          </p:cNvPr>
          <p:cNvGraphicFramePr>
            <a:graphicFrameLocks noGrp="1"/>
          </p:cNvGraphicFramePr>
          <p:nvPr/>
        </p:nvGraphicFramePr>
        <p:xfrm>
          <a:off x="21040" y="4313990"/>
          <a:ext cx="3241932" cy="1470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590">
                  <a:extLst>
                    <a:ext uri="{9D8B030D-6E8A-4147-A177-3AD203B41FA5}">
                      <a16:colId xmlns:a16="http://schemas.microsoft.com/office/drawing/2014/main" val="3985968687"/>
                    </a:ext>
                  </a:extLst>
                </a:gridCol>
                <a:gridCol w="493078">
                  <a:extLst>
                    <a:ext uri="{9D8B030D-6E8A-4147-A177-3AD203B41FA5}">
                      <a16:colId xmlns:a16="http://schemas.microsoft.com/office/drawing/2014/main" val="22707659"/>
                    </a:ext>
                  </a:extLst>
                </a:gridCol>
                <a:gridCol w="578803">
                  <a:extLst>
                    <a:ext uri="{9D8B030D-6E8A-4147-A177-3AD203B41FA5}">
                      <a16:colId xmlns:a16="http://schemas.microsoft.com/office/drawing/2014/main" val="1141125007"/>
                    </a:ext>
                  </a:extLst>
                </a:gridCol>
                <a:gridCol w="325729">
                  <a:extLst>
                    <a:ext uri="{9D8B030D-6E8A-4147-A177-3AD203B41FA5}">
                      <a16:colId xmlns:a16="http://schemas.microsoft.com/office/drawing/2014/main" val="33318231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68855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031272293"/>
                    </a:ext>
                  </a:extLst>
                </a:gridCol>
                <a:gridCol w="505628">
                  <a:extLst>
                    <a:ext uri="{9D8B030D-6E8A-4147-A177-3AD203B41FA5}">
                      <a16:colId xmlns:a16="http://schemas.microsoft.com/office/drawing/2014/main" val="63226125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Magnet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Dipole (T)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Quad (T/m)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Good field radius (mm)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Aperture radius (mm)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Max field (T) (good region)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Max field (T) (aperture)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19697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-11.5624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1504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-0.3081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11.1475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0.5868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259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BDT2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-0.2543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11.1475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44.938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0.5330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0.7552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792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BDT1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-0.1002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11.1475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49.085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0.3789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4892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11.1434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0.2786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0.4469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9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88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84115</TotalTime>
  <Words>1056</Words>
  <Application>Microsoft Office PowerPoint</Application>
  <PresentationFormat>On-screen Show (4:3)</PresentationFormat>
  <Paragraphs>264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1_Office Theme</vt:lpstr>
      <vt:lpstr>Thoughts on FFA Injector Architecture for CEBAF</vt:lpstr>
      <vt:lpstr>Hall Layout (from docs)</vt:lpstr>
      <vt:lpstr>CEBAF FFA Injector Schematic</vt:lpstr>
      <vt:lpstr>Second Splitter on Far Side?</vt:lpstr>
      <vt:lpstr>Alternative Injection/Extraction?</vt:lpstr>
      <vt:lpstr>Hall Dimensions (from docs)</vt:lpstr>
      <vt:lpstr>Important Obvious Constraint</vt:lpstr>
      <vt:lpstr>Hall Layout Compared to CBETAs</vt:lpstr>
      <vt:lpstr>CBETA Magnet Types</vt:lpstr>
      <vt:lpstr>Field-Scaled CBETA Magnets</vt:lpstr>
      <vt:lpstr>Turns and Energies</vt:lpstr>
      <vt:lpstr>Example Parameters</vt:lpstr>
      <vt:lpstr>Future Issues</vt:lpstr>
      <vt:lpstr>FFA scaling* laws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1397</cp:revision>
  <dcterms:created xsi:type="dcterms:W3CDTF">2012-11-14T19:21:06Z</dcterms:created>
  <dcterms:modified xsi:type="dcterms:W3CDTF">2021-02-24T20:18:20Z</dcterms:modified>
</cp:coreProperties>
</file>