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362" r:id="rId3"/>
    <p:sldId id="336" r:id="rId4"/>
    <p:sldId id="373" r:id="rId5"/>
    <p:sldId id="369" r:id="rId6"/>
    <p:sldId id="376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72BFF"/>
    <a:srgbClr val="BAFC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8986" autoAdjust="0"/>
  </p:normalViewPr>
  <p:slideViewPr>
    <p:cSldViewPr snapToGrid="0" snapToObjects="1">
      <p:cViewPr>
        <p:scale>
          <a:sx n="161" d="100"/>
          <a:sy n="161" d="100"/>
        </p:scale>
        <p:origin x="217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3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AD4766-D4DC-7B46-960F-E3FFB7362D2A}" type="datetimeFigureOut">
              <a:rPr lang="en-US" smtClean="0"/>
              <a:t>10/4/2013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388184-319D-E348-ADCF-FDFA6E52D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6304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BB426F-A8D1-E346-AECE-6BB4C083EAF2}" type="datetimeFigureOut">
              <a:rPr lang="en-US" smtClean="0"/>
              <a:t>10/4/2013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E9A878-DFA9-3D4E-B762-632CCE78B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78404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957B3-109B-7F40-8F27-C3266A68EEC3}" type="datetime1">
              <a:rPr lang="en-US" smtClean="0"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Dejan Trbojevic – September 12-1013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F2F56-B3BD-3044-832D-49A5B51FA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19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9C08-29B7-A94C-98AD-15447F4BCEC8}" type="datetime1">
              <a:rPr lang="en-US" smtClean="0"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Dejan Trbojevic – September 12-1013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F2F56-B3BD-3044-832D-49A5B51FA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386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8BE76-A0D3-B943-B213-08B89CF1EA02}" type="datetime1">
              <a:rPr lang="en-US" smtClean="0"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Dejan Trbojevic – September 12-1013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F2F56-B3BD-3044-832D-49A5B51FA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81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4F25D-FF9C-9745-9690-F87D0A8015CD}" type="datetime1">
              <a:rPr lang="en-US" smtClean="0"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Dejan Trbojevic – September 12-1013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F2F56-B3BD-3044-832D-49A5B51FA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456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1EED9-BD41-734E-9100-F906C7206562}" type="datetime1">
              <a:rPr lang="en-US" smtClean="0"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Dejan Trbojevic – September 12-1013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F2F56-B3BD-3044-832D-49A5B51FA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605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CF876-FAB8-9D44-B567-14848447C934}" type="datetime1">
              <a:rPr lang="en-US" smtClean="0"/>
              <a:t>10/4/2013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Dejan Trbojevic – September 12-1013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F2F56-B3BD-3044-832D-49A5B51FA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842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27609-46A0-F842-8843-683C4D5D28E9}" type="datetime1">
              <a:rPr lang="en-US" smtClean="0"/>
              <a:t>10/4/2013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Dejan Trbojevic – September 12-1013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F2F56-B3BD-3044-832D-49A5B51FA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376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0869A-E3FC-B342-B6C3-14CE1C0019D5}" type="datetime1">
              <a:rPr lang="en-US" smtClean="0"/>
              <a:t>10/4/2013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Dejan Trbojevic – September 12-1013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F2F56-B3BD-3044-832D-49A5B51FA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158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312A7-026C-DB4D-9CCA-BCF43086498D}" type="datetime1">
              <a:rPr lang="en-US" smtClean="0"/>
              <a:t>10/4/2013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Dejan Trbojevic – September 12-1013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F2F56-B3BD-3044-832D-49A5B51FA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68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E2499-D98E-3F4D-88FB-A5D769FC582C}" type="datetime1">
              <a:rPr lang="en-US" smtClean="0"/>
              <a:t>10/4/2013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Dejan Trbojevic – September 12-1013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F2F56-B3BD-3044-832D-49A5B51FA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034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D7168-8A3C-9A4B-A8BA-EDA4E0A1180C}" type="datetime1">
              <a:rPr lang="en-US" smtClean="0"/>
              <a:t>10/4/2013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Dejan Trbojevic – September 12-1013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F2F56-B3BD-3044-832D-49A5B51FA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819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93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2852"/>
            <a:ext cx="9144000" cy="5513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16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90"/>
                </a:solidFill>
              </a:defRPr>
            </a:lvl1pPr>
          </a:lstStyle>
          <a:p>
            <a:fld id="{E6DC9B61-9FB9-E947-A0FB-56EBE93831D8}" type="datetime1">
              <a:rPr lang="en-US" smtClean="0"/>
              <a:t>10/4/2013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0090"/>
                </a:solidFill>
              </a:defRPr>
            </a:lvl1pPr>
          </a:lstStyle>
          <a:p>
            <a:r>
              <a:rPr lang="en-US" dirty="0" smtClean="0"/>
              <a:t>Dejan Trbojevic – September 12-1013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0090"/>
                </a:solidFill>
              </a:defRPr>
            </a:lvl1pPr>
          </a:lstStyle>
          <a:p>
            <a:fld id="{00CF2F56-B3BD-3044-832D-49A5B51FA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626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hf hdr="0"/>
  <p:txStyles>
    <p:titleStyle>
      <a:lvl1pPr algn="ctr" defTabSz="457200" rtl="0" eaLnBrk="1" latinLnBrk="0" hangingPunct="1">
        <a:spcBef>
          <a:spcPct val="0"/>
        </a:spcBef>
        <a:buNone/>
        <a:defRPr sz="3200" kern="1200">
          <a:solidFill>
            <a:srgbClr val="000090"/>
          </a:solidFill>
          <a:latin typeface="Comic Sans MS"/>
          <a:ea typeface="+mj-ea"/>
          <a:cs typeface="Comic Sans M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000090"/>
          </a:solidFill>
          <a:latin typeface="Comic Sans MS"/>
          <a:ea typeface="+mn-ea"/>
          <a:cs typeface="Comic Sans M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000090"/>
          </a:solidFill>
          <a:latin typeface="Comic Sans MS"/>
          <a:ea typeface="+mn-ea"/>
          <a:cs typeface="Comic Sans M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00090"/>
          </a:solidFill>
          <a:latin typeface="Comic Sans MS"/>
          <a:ea typeface="+mn-ea"/>
          <a:cs typeface="Comic Sans M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000090"/>
          </a:solidFill>
          <a:latin typeface="Comic Sans MS"/>
          <a:ea typeface="+mn-ea"/>
          <a:cs typeface="Comic Sans M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000090"/>
          </a:solidFill>
          <a:latin typeface="Comic Sans MS"/>
          <a:ea typeface="+mn-ea"/>
          <a:cs typeface="Comic Sans M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348" y="1080280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Arial"/>
                <a:cs typeface="Arial"/>
              </a:rPr>
              <a:t>eRHIC Non-Scaling </a:t>
            </a:r>
            <a:r>
              <a:rPr lang="en-US" dirty="0" smtClean="0">
                <a:latin typeface="Arial"/>
                <a:cs typeface="Arial"/>
              </a:rPr>
              <a:t>FFAG</a:t>
            </a:r>
            <a:r>
              <a:rPr lang="en-US" dirty="0">
                <a:latin typeface="Arial"/>
                <a:cs typeface="Arial"/>
              </a:rPr>
              <a:t/>
            </a:r>
            <a:br>
              <a:rPr lang="en-US" dirty="0">
                <a:latin typeface="Arial"/>
                <a:cs typeface="Arial"/>
              </a:rPr>
            </a:br>
            <a:r>
              <a:rPr lang="en-US" dirty="0">
                <a:latin typeface="Arial"/>
                <a:cs typeface="Arial"/>
              </a:rPr>
              <a:t>Large 2.8 – 10 </a:t>
            </a:r>
            <a:r>
              <a:rPr lang="en-US" dirty="0" err="1">
                <a:latin typeface="Arial"/>
                <a:cs typeface="Arial"/>
              </a:rPr>
              <a:t>GeV</a:t>
            </a:r>
            <a:r>
              <a:rPr lang="en-US" dirty="0">
                <a:latin typeface="Arial"/>
                <a:cs typeface="Arial"/>
              </a:rPr>
              <a:t> ring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86200"/>
            <a:ext cx="9144000" cy="17526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D. Trbojevic</a:t>
            </a:r>
          </a:p>
          <a:p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September 12, 2013</a:t>
            </a:r>
            <a:endParaRPr lang="en-US" sz="2400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F227F-FA56-2E48-B087-B5D825221DF7}" type="datetime1">
              <a:rPr lang="en-US" smtClean="0"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Dejan Trbojevic – September 12-1013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F2F56-B3BD-3044-832D-49A5B51FA3F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71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 descr="Screen Shot 2013-09-12 at 5.17.1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701" y="1386924"/>
            <a:ext cx="7353300" cy="37211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rial"/>
              </a:rPr>
              <a:t>Basic Cell:  2.8 - 10 GeV -72%&lt; </a:t>
            </a:r>
            <a:r>
              <a:rPr lang="en-US" b="1" dirty="0" smtClean="0">
                <a:latin typeface="Arial"/>
                <a:ea typeface="Lucida Grande"/>
                <a:cs typeface="Lucida Grande"/>
              </a:rPr>
              <a:t>Δ</a:t>
            </a:r>
            <a:r>
              <a:rPr lang="en-US" b="1" dirty="0" smtClean="0">
                <a:latin typeface="Arial"/>
              </a:rPr>
              <a:t>p/p &gt;100%</a:t>
            </a:r>
            <a:endParaRPr lang="en-US" b="1" dirty="0">
              <a:latin typeface="Arial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53D7F-8B69-D44C-8AF7-4A7DE0BACFFF}" type="datetime1">
              <a:rPr lang="en-US" smtClean="0"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Dejan Trbojevic – September 12-1013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F2F56-B3BD-3044-832D-49A5B51FA3F7}" type="slidenum">
              <a:rPr lang="en-US" smtClean="0"/>
              <a:t>2</a:t>
            </a:fld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169279" y="954026"/>
            <a:ext cx="6787641" cy="0"/>
          </a:xfrm>
          <a:prstGeom prst="straightConnector1">
            <a:avLst/>
          </a:prstGeom>
          <a:ln w="6350" cmpd="sng">
            <a:solidFill>
              <a:srgbClr val="000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156511" y="678325"/>
            <a:ext cx="0" cy="4307989"/>
          </a:xfrm>
          <a:prstGeom prst="line">
            <a:avLst/>
          </a:prstGeom>
          <a:ln w="6350" cmpd="sng">
            <a:solidFill>
              <a:srgbClr val="000000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cxnSpLocks noChangeAspect="1"/>
          </p:cNvCxnSpPr>
          <p:nvPr/>
        </p:nvCxnSpPr>
        <p:spPr>
          <a:xfrm>
            <a:off x="8105631" y="2911180"/>
            <a:ext cx="0" cy="0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7926596" y="893627"/>
            <a:ext cx="9672" cy="5029627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764200" y="628766"/>
            <a:ext cx="15330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 2.699245758</a:t>
            </a:r>
            <a:r>
              <a:rPr lang="en-US" sz="1600" dirty="0" smtClean="0"/>
              <a:t> m</a:t>
            </a:r>
            <a:endParaRPr lang="en-US" sz="1600" dirty="0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2982655" y="5449943"/>
            <a:ext cx="3116213" cy="1"/>
          </a:xfrm>
          <a:prstGeom prst="straightConnector1">
            <a:avLst/>
          </a:prstGeom>
          <a:ln w="6350" cmpd="sng">
            <a:solidFill>
              <a:srgbClr val="000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1523548" y="2422157"/>
            <a:ext cx="32414" cy="3795963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2784158" y="2422157"/>
            <a:ext cx="748" cy="3795963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6280085" y="2452512"/>
            <a:ext cx="43186" cy="3765608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6076576" y="2452512"/>
            <a:ext cx="45162" cy="3765608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4217839" y="4944455"/>
            <a:ext cx="7587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1.25 m</a:t>
            </a:r>
            <a:endParaRPr lang="en-US" sz="1600" dirty="0"/>
          </a:p>
        </p:txBody>
      </p:sp>
      <p:sp>
        <p:nvSpPr>
          <p:cNvPr id="38" name="TextBox 37"/>
          <p:cNvSpPr txBox="1"/>
          <p:nvPr/>
        </p:nvSpPr>
        <p:spPr>
          <a:xfrm>
            <a:off x="6683026" y="5101373"/>
            <a:ext cx="6547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0.5 m</a:t>
            </a:r>
            <a:endParaRPr lang="en-US" sz="1600" dirty="0"/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6315285" y="5442645"/>
            <a:ext cx="1277353" cy="8031"/>
          </a:xfrm>
          <a:prstGeom prst="straightConnector1">
            <a:avLst/>
          </a:prstGeom>
          <a:ln w="6350" cmpd="sng">
            <a:solidFill>
              <a:srgbClr val="000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7394938" y="5081972"/>
            <a:ext cx="8163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0.145m</a:t>
            </a:r>
            <a:endParaRPr lang="en-US" sz="1600" dirty="0"/>
          </a:p>
        </p:txBody>
      </p:sp>
      <p:sp>
        <p:nvSpPr>
          <p:cNvPr id="44" name="TextBox 43"/>
          <p:cNvSpPr txBox="1"/>
          <p:nvPr/>
        </p:nvSpPr>
        <p:spPr>
          <a:xfrm>
            <a:off x="1917010" y="4912695"/>
            <a:ext cx="6083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0.5m</a:t>
            </a:r>
            <a:endParaRPr lang="en-US" sz="1600" dirty="0"/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1545445" y="5306825"/>
            <a:ext cx="1238713" cy="0"/>
          </a:xfrm>
          <a:prstGeom prst="straightConnector1">
            <a:avLst/>
          </a:prstGeom>
          <a:ln w="6350" cmpd="sng">
            <a:solidFill>
              <a:srgbClr val="000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4235761" y="3477976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3.7</a:t>
            </a:r>
            <a:r>
              <a:rPr lang="en-US" sz="1200" dirty="0" smtClean="0">
                <a:solidFill>
                  <a:srgbClr val="FF0000"/>
                </a:solidFill>
              </a:rPr>
              <a:t> GeV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936922" y="2442956"/>
            <a:ext cx="7117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10 GeV</a:t>
            </a:r>
            <a:endParaRPr lang="en-US" sz="1400" dirty="0"/>
          </a:p>
        </p:txBody>
      </p:sp>
      <p:cxnSp>
        <p:nvCxnSpPr>
          <p:cNvPr id="57" name="Straight Connector 56"/>
          <p:cNvCxnSpPr/>
          <p:nvPr/>
        </p:nvCxnSpPr>
        <p:spPr>
          <a:xfrm>
            <a:off x="2975356" y="2452512"/>
            <a:ext cx="0" cy="3837445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7575758" y="2452512"/>
            <a:ext cx="7559" cy="3816930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Arc 80"/>
          <p:cNvSpPr>
            <a:spLocks noChangeAspect="1"/>
          </p:cNvSpPr>
          <p:nvPr/>
        </p:nvSpPr>
        <p:spPr>
          <a:xfrm>
            <a:off x="-9197334" y="5913330"/>
            <a:ext cx="27432000" cy="27432000"/>
          </a:xfrm>
          <a:prstGeom prst="arc">
            <a:avLst>
              <a:gd name="adj1" fmla="val 15811869"/>
              <a:gd name="adj2" fmla="val 16590596"/>
            </a:avLst>
          </a:prstGeom>
          <a:ln w="6350" cmpd="sng">
            <a:solidFill>
              <a:srgbClr val="000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TextBox 83"/>
          <p:cNvSpPr txBox="1"/>
          <p:nvPr/>
        </p:nvSpPr>
        <p:spPr>
          <a:xfrm>
            <a:off x="3859689" y="5545220"/>
            <a:ext cx="15398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θ</a:t>
            </a:r>
            <a:r>
              <a:rPr lang="en-US" sz="1600" baseline="-25000" dirty="0" smtClean="0"/>
              <a:t>D</a:t>
            </a:r>
            <a:r>
              <a:rPr lang="en-US" sz="1600" dirty="0" smtClean="0"/>
              <a:t>=3.9243 mrad </a:t>
            </a:r>
            <a:endParaRPr lang="en-US" sz="1600" dirty="0"/>
          </a:p>
        </p:txBody>
      </p:sp>
      <p:sp>
        <p:nvSpPr>
          <p:cNvPr id="85" name="Arc 84"/>
          <p:cNvSpPr>
            <a:spLocks noChangeAspect="1"/>
          </p:cNvSpPr>
          <p:nvPr/>
        </p:nvSpPr>
        <p:spPr>
          <a:xfrm>
            <a:off x="-14760766" y="5999615"/>
            <a:ext cx="36576000" cy="36578453"/>
          </a:xfrm>
          <a:prstGeom prst="arc">
            <a:avLst>
              <a:gd name="adj1" fmla="val 15828132"/>
              <a:gd name="adj2" fmla="val 16060885"/>
            </a:avLst>
          </a:prstGeom>
          <a:ln w="6350" cmpd="sng">
            <a:solidFill>
              <a:srgbClr val="000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TextBox 85"/>
          <p:cNvSpPr txBox="1"/>
          <p:nvPr/>
        </p:nvSpPr>
        <p:spPr>
          <a:xfrm rot="265038">
            <a:off x="6271039" y="5788486"/>
            <a:ext cx="13105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θ</a:t>
            </a:r>
            <a:r>
              <a:rPr lang="en-US" sz="1600" baseline="-25000" dirty="0"/>
              <a:t>F</a:t>
            </a:r>
            <a:r>
              <a:rPr lang="en-US" sz="1600" dirty="0" smtClean="0"/>
              <a:t>=1.57 mrad</a:t>
            </a:r>
            <a:endParaRPr lang="en-US" sz="1600" dirty="0"/>
          </a:p>
        </p:txBody>
      </p:sp>
      <p:sp>
        <p:nvSpPr>
          <p:cNvPr id="54" name="TextBox 53"/>
          <p:cNvSpPr txBox="1"/>
          <p:nvPr/>
        </p:nvSpPr>
        <p:spPr>
          <a:xfrm>
            <a:off x="3425979" y="1196728"/>
            <a:ext cx="22563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B</a:t>
            </a:r>
            <a:r>
              <a:rPr lang="en-US" sz="1600" baseline="-25000" dirty="0" smtClean="0"/>
              <a:t>D</a:t>
            </a:r>
            <a:r>
              <a:rPr lang="en-US" sz="1600" dirty="0"/>
              <a:t>=</a:t>
            </a:r>
            <a:r>
              <a:rPr lang="en-US" sz="1600" dirty="0" smtClean="0"/>
              <a:t>0.10 T, G</a:t>
            </a:r>
            <a:r>
              <a:rPr lang="en-US" sz="1600" baseline="-25000" dirty="0" smtClean="0"/>
              <a:t>d</a:t>
            </a:r>
            <a:r>
              <a:rPr lang="en-US" sz="1600" dirty="0" smtClean="0"/>
              <a:t>= -17.9 T/m</a:t>
            </a:r>
            <a:endParaRPr lang="en-US" sz="1600" dirty="0"/>
          </a:p>
        </p:txBody>
      </p:sp>
      <p:sp>
        <p:nvSpPr>
          <p:cNvPr id="41" name="TextBox 40"/>
          <p:cNvSpPr txBox="1"/>
          <p:nvPr/>
        </p:nvSpPr>
        <p:spPr>
          <a:xfrm>
            <a:off x="3859689" y="1442950"/>
            <a:ext cx="13459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ρ</a:t>
            </a:r>
            <a:r>
              <a:rPr lang="en-US" sz="1600" baseline="-25000" dirty="0" smtClean="0"/>
              <a:t>D</a:t>
            </a:r>
            <a:r>
              <a:rPr lang="en-US" sz="1600" dirty="0" smtClean="0"/>
              <a:t>=318.529 m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118574" y="827396"/>
            <a:ext cx="793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x(mm)</a:t>
            </a:r>
            <a:endParaRPr lang="en-US" dirty="0"/>
          </a:p>
        </p:txBody>
      </p:sp>
      <p:sp>
        <p:nvSpPr>
          <p:cNvPr id="66" name="TextBox 65"/>
          <p:cNvSpPr txBox="1"/>
          <p:nvPr/>
        </p:nvSpPr>
        <p:spPr>
          <a:xfrm rot="21397922" flipH="1">
            <a:off x="1532361" y="5694937"/>
            <a:ext cx="13105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θ</a:t>
            </a:r>
            <a:r>
              <a:rPr lang="en-US" sz="1600" baseline="-25000" dirty="0"/>
              <a:t>F</a:t>
            </a:r>
            <a:r>
              <a:rPr lang="en-US" sz="1600" dirty="0" smtClean="0"/>
              <a:t>=1.57 mrad</a:t>
            </a:r>
            <a:endParaRPr lang="en-US" sz="1600" dirty="0"/>
          </a:p>
        </p:txBody>
      </p:sp>
      <p:sp>
        <p:nvSpPr>
          <p:cNvPr id="68" name="TextBox 67"/>
          <p:cNvSpPr txBox="1"/>
          <p:nvPr/>
        </p:nvSpPr>
        <p:spPr>
          <a:xfrm>
            <a:off x="1007575" y="4932096"/>
            <a:ext cx="8627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0.145 m</a:t>
            </a:r>
            <a:endParaRPr lang="en-US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8463185" y="4428875"/>
            <a:ext cx="7617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5.5 GeV</a:t>
            </a:r>
            <a:endParaRPr lang="en-US" sz="1400" dirty="0"/>
          </a:p>
        </p:txBody>
      </p:sp>
      <p:sp>
        <p:nvSpPr>
          <p:cNvPr id="49" name="TextBox 48"/>
          <p:cNvSpPr txBox="1"/>
          <p:nvPr/>
        </p:nvSpPr>
        <p:spPr>
          <a:xfrm>
            <a:off x="7940506" y="4183444"/>
            <a:ext cx="7617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6.4 GeV</a:t>
            </a:r>
            <a:endParaRPr lang="en-US" sz="1400" dirty="0"/>
          </a:p>
        </p:txBody>
      </p:sp>
      <p:sp>
        <p:nvSpPr>
          <p:cNvPr id="50" name="TextBox 49"/>
          <p:cNvSpPr txBox="1"/>
          <p:nvPr/>
        </p:nvSpPr>
        <p:spPr>
          <a:xfrm>
            <a:off x="7972827" y="3875667"/>
            <a:ext cx="8274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7.3 GeV</a:t>
            </a:r>
            <a:endParaRPr lang="en-US" sz="1400" dirty="0"/>
          </a:p>
        </p:txBody>
      </p:sp>
      <p:sp>
        <p:nvSpPr>
          <p:cNvPr id="51" name="TextBox 50"/>
          <p:cNvSpPr txBox="1"/>
          <p:nvPr/>
        </p:nvSpPr>
        <p:spPr>
          <a:xfrm>
            <a:off x="7940506" y="3489719"/>
            <a:ext cx="7617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8.2 GeV</a:t>
            </a:r>
            <a:endParaRPr lang="en-US" sz="1400" dirty="0"/>
          </a:p>
        </p:txBody>
      </p:sp>
      <p:cxnSp>
        <p:nvCxnSpPr>
          <p:cNvPr id="33" name="Straight Arrow Connector 32"/>
          <p:cNvCxnSpPr/>
          <p:nvPr/>
        </p:nvCxnSpPr>
        <p:spPr>
          <a:xfrm flipV="1">
            <a:off x="7576999" y="5451744"/>
            <a:ext cx="359923" cy="1"/>
          </a:xfrm>
          <a:prstGeom prst="straightConnector1">
            <a:avLst/>
          </a:prstGeom>
          <a:ln w="6350" cmpd="sng">
            <a:solidFill>
              <a:schemeClr val="tx1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 flipV="1">
            <a:off x="1130691" y="5303720"/>
            <a:ext cx="415502" cy="243"/>
          </a:xfrm>
          <a:prstGeom prst="straightConnector1">
            <a:avLst/>
          </a:prstGeom>
          <a:ln w="6350" cmpd="sng">
            <a:solidFill>
              <a:schemeClr val="tx1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712512" y="2436206"/>
            <a:ext cx="4187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0.0</a:t>
            </a:r>
            <a:endParaRPr lang="en-US" sz="1400" dirty="0"/>
          </a:p>
        </p:txBody>
      </p:sp>
      <p:sp>
        <p:nvSpPr>
          <p:cNvPr id="59" name="TextBox 58"/>
          <p:cNvSpPr txBox="1"/>
          <p:nvPr/>
        </p:nvSpPr>
        <p:spPr>
          <a:xfrm>
            <a:off x="4139040" y="3864810"/>
            <a:ext cx="7617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4.6 GeV</a:t>
            </a:r>
            <a:endParaRPr lang="en-US" sz="1400" dirty="0"/>
          </a:p>
        </p:txBody>
      </p:sp>
      <p:sp>
        <p:nvSpPr>
          <p:cNvPr id="61" name="TextBox 60"/>
          <p:cNvSpPr txBox="1"/>
          <p:nvPr/>
        </p:nvSpPr>
        <p:spPr>
          <a:xfrm>
            <a:off x="6297295" y="1196728"/>
            <a:ext cx="136173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</a:t>
            </a:r>
            <a:r>
              <a:rPr lang="en-US" sz="1600" baseline="-25000" dirty="0"/>
              <a:t>f</a:t>
            </a:r>
            <a:r>
              <a:rPr lang="en-US" sz="1600" dirty="0" smtClean="0"/>
              <a:t>=0.10 T, </a:t>
            </a:r>
          </a:p>
          <a:p>
            <a:r>
              <a:rPr lang="en-US" sz="1600" dirty="0" smtClean="0"/>
              <a:t>G</a:t>
            </a:r>
            <a:r>
              <a:rPr lang="en-US" sz="1600" baseline="-25000" dirty="0"/>
              <a:t>f</a:t>
            </a:r>
            <a:r>
              <a:rPr lang="en-US" sz="1600" dirty="0" smtClean="0"/>
              <a:t>= 23.67 T/m</a:t>
            </a:r>
            <a:endParaRPr lang="en-US" sz="1600" dirty="0"/>
          </a:p>
        </p:txBody>
      </p:sp>
      <p:sp>
        <p:nvSpPr>
          <p:cNvPr id="62" name="TextBox 61"/>
          <p:cNvSpPr txBox="1"/>
          <p:nvPr/>
        </p:nvSpPr>
        <p:spPr>
          <a:xfrm>
            <a:off x="1530714" y="1196728"/>
            <a:ext cx="136173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</a:t>
            </a:r>
            <a:r>
              <a:rPr lang="en-US" sz="1600" baseline="-25000" dirty="0"/>
              <a:t>f</a:t>
            </a:r>
            <a:r>
              <a:rPr lang="en-US" sz="1600" dirty="0" smtClean="0"/>
              <a:t>=0.10 T, </a:t>
            </a:r>
          </a:p>
          <a:p>
            <a:r>
              <a:rPr lang="en-US" sz="1600" dirty="0" smtClean="0"/>
              <a:t>G</a:t>
            </a:r>
            <a:r>
              <a:rPr lang="en-US" sz="1600" baseline="-25000" dirty="0"/>
              <a:t>f</a:t>
            </a:r>
            <a:r>
              <a:rPr lang="en-US" sz="1600" dirty="0" smtClean="0"/>
              <a:t>= 23.67 T/m</a:t>
            </a:r>
            <a:endParaRPr lang="en-US" sz="1600" dirty="0"/>
          </a:p>
        </p:txBody>
      </p:sp>
      <p:sp>
        <p:nvSpPr>
          <p:cNvPr id="56" name="Arc 55"/>
          <p:cNvSpPr>
            <a:spLocks noChangeAspect="1"/>
          </p:cNvSpPr>
          <p:nvPr/>
        </p:nvSpPr>
        <p:spPr>
          <a:xfrm>
            <a:off x="-12828961" y="6028983"/>
            <a:ext cx="36576000" cy="36578453"/>
          </a:xfrm>
          <a:prstGeom prst="arc">
            <a:avLst>
              <a:gd name="adj1" fmla="val 16359402"/>
              <a:gd name="adj2" fmla="val 16602437"/>
            </a:avLst>
          </a:prstGeom>
          <a:ln w="6350" cmpd="sng">
            <a:solidFill>
              <a:srgbClr val="000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/>
          <p:cNvSpPr txBox="1"/>
          <p:nvPr/>
        </p:nvSpPr>
        <p:spPr>
          <a:xfrm>
            <a:off x="705213" y="2937593"/>
            <a:ext cx="5631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-4.6</a:t>
            </a:r>
            <a:endParaRPr lang="en-US" sz="1400" dirty="0"/>
          </a:p>
        </p:txBody>
      </p:sp>
      <p:sp>
        <p:nvSpPr>
          <p:cNvPr id="64" name="TextBox 63"/>
          <p:cNvSpPr txBox="1"/>
          <p:nvPr/>
        </p:nvSpPr>
        <p:spPr>
          <a:xfrm>
            <a:off x="704901" y="3856015"/>
            <a:ext cx="6053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-8.6</a:t>
            </a:r>
            <a:endParaRPr lang="en-US" sz="1400" dirty="0"/>
          </a:p>
        </p:txBody>
      </p:sp>
      <p:sp>
        <p:nvSpPr>
          <p:cNvPr id="65" name="TextBox 64"/>
          <p:cNvSpPr txBox="1"/>
          <p:nvPr/>
        </p:nvSpPr>
        <p:spPr>
          <a:xfrm>
            <a:off x="645574" y="4163792"/>
            <a:ext cx="6053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-11.9</a:t>
            </a:r>
            <a:endParaRPr lang="en-US" sz="1400" dirty="0"/>
          </a:p>
        </p:txBody>
      </p:sp>
      <p:sp>
        <p:nvSpPr>
          <p:cNvPr id="75" name="TextBox 74"/>
          <p:cNvSpPr txBox="1"/>
          <p:nvPr/>
        </p:nvSpPr>
        <p:spPr>
          <a:xfrm>
            <a:off x="653699" y="4370760"/>
            <a:ext cx="6053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-14.7</a:t>
            </a:r>
            <a:endParaRPr lang="en-US" sz="1400" dirty="0"/>
          </a:p>
        </p:txBody>
      </p:sp>
      <p:sp>
        <p:nvSpPr>
          <p:cNvPr id="76" name="TextBox 75"/>
          <p:cNvSpPr txBox="1"/>
          <p:nvPr/>
        </p:nvSpPr>
        <p:spPr>
          <a:xfrm>
            <a:off x="43449" y="4414554"/>
            <a:ext cx="6053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-16.7</a:t>
            </a:r>
            <a:endParaRPr lang="en-US" sz="1400" dirty="0"/>
          </a:p>
        </p:txBody>
      </p:sp>
      <p:sp>
        <p:nvSpPr>
          <p:cNvPr id="52" name="TextBox 51"/>
          <p:cNvSpPr txBox="1"/>
          <p:nvPr/>
        </p:nvSpPr>
        <p:spPr>
          <a:xfrm>
            <a:off x="4249055" y="3181942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2.8</a:t>
            </a:r>
            <a:r>
              <a:rPr lang="en-US" sz="1200" dirty="0" smtClean="0"/>
              <a:t> GeV</a:t>
            </a:r>
            <a:endParaRPr lang="en-US" sz="1200" dirty="0"/>
          </a:p>
        </p:txBody>
      </p:sp>
      <p:sp>
        <p:nvSpPr>
          <p:cNvPr id="53" name="TextBox 52"/>
          <p:cNvSpPr txBox="1"/>
          <p:nvPr/>
        </p:nvSpPr>
        <p:spPr>
          <a:xfrm>
            <a:off x="7924523" y="3028053"/>
            <a:ext cx="7617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9.1 GeV</a:t>
            </a:r>
            <a:endParaRPr lang="en-US" sz="1400" dirty="0"/>
          </a:p>
        </p:txBody>
      </p:sp>
      <p:sp>
        <p:nvSpPr>
          <p:cNvPr id="69" name="TextBox 68"/>
          <p:cNvSpPr txBox="1"/>
          <p:nvPr/>
        </p:nvSpPr>
        <p:spPr>
          <a:xfrm>
            <a:off x="646108" y="4576597"/>
            <a:ext cx="6053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-17.8</a:t>
            </a:r>
            <a:endParaRPr lang="en-US" sz="1400" dirty="0"/>
          </a:p>
        </p:txBody>
      </p:sp>
      <p:sp>
        <p:nvSpPr>
          <p:cNvPr id="71" name="TextBox 70"/>
          <p:cNvSpPr txBox="1"/>
          <p:nvPr/>
        </p:nvSpPr>
        <p:spPr>
          <a:xfrm>
            <a:off x="40761" y="4553844"/>
            <a:ext cx="6053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-17.5</a:t>
            </a:r>
            <a:endParaRPr lang="en-US" sz="1400" dirty="0"/>
          </a:p>
        </p:txBody>
      </p:sp>
      <p:sp>
        <p:nvSpPr>
          <p:cNvPr id="72" name="TextBox 71"/>
          <p:cNvSpPr txBox="1"/>
          <p:nvPr/>
        </p:nvSpPr>
        <p:spPr>
          <a:xfrm>
            <a:off x="40761" y="4730486"/>
            <a:ext cx="6053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-18.1</a:t>
            </a:r>
            <a:endParaRPr lang="en-US" sz="1400" dirty="0"/>
          </a:p>
        </p:txBody>
      </p:sp>
      <p:sp>
        <p:nvSpPr>
          <p:cNvPr id="73" name="TextBox 72"/>
          <p:cNvSpPr txBox="1"/>
          <p:nvPr/>
        </p:nvSpPr>
        <p:spPr>
          <a:xfrm>
            <a:off x="1438943" y="6269442"/>
            <a:ext cx="13459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ρ</a:t>
            </a:r>
            <a:r>
              <a:rPr lang="en-US" sz="1600" baseline="-25000" dirty="0"/>
              <a:t>F</a:t>
            </a:r>
            <a:r>
              <a:rPr lang="en-US" sz="1600" dirty="0" smtClean="0"/>
              <a:t>=318.529 m</a:t>
            </a:r>
            <a:endParaRPr lang="en-US" sz="1600" dirty="0"/>
          </a:p>
        </p:txBody>
      </p:sp>
      <p:sp>
        <p:nvSpPr>
          <p:cNvPr id="74" name="TextBox 73"/>
          <p:cNvSpPr txBox="1"/>
          <p:nvPr/>
        </p:nvSpPr>
        <p:spPr>
          <a:xfrm>
            <a:off x="6246675" y="6218120"/>
            <a:ext cx="13459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ρ</a:t>
            </a:r>
            <a:r>
              <a:rPr lang="en-US" sz="1600" baseline="-25000" dirty="0"/>
              <a:t>F</a:t>
            </a:r>
            <a:r>
              <a:rPr lang="en-US" sz="1600" dirty="0" smtClean="0"/>
              <a:t>=318.529 m</a:t>
            </a:r>
            <a:endParaRPr lang="en-US" sz="1600" dirty="0"/>
          </a:p>
        </p:txBody>
      </p:sp>
      <p:sp>
        <p:nvSpPr>
          <p:cNvPr id="77" name="TextBox 76"/>
          <p:cNvSpPr txBox="1"/>
          <p:nvPr/>
        </p:nvSpPr>
        <p:spPr>
          <a:xfrm>
            <a:off x="7875725" y="4768947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3.7</a:t>
            </a:r>
            <a:r>
              <a:rPr lang="en-US" sz="1200" dirty="0" smtClean="0">
                <a:solidFill>
                  <a:srgbClr val="FF0000"/>
                </a:solidFill>
              </a:rPr>
              <a:t> GeV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886051" y="4636678"/>
            <a:ext cx="7617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4.6 GeV</a:t>
            </a:r>
            <a:endParaRPr lang="en-US" sz="1400" dirty="0"/>
          </a:p>
        </p:txBody>
      </p:sp>
      <p:sp>
        <p:nvSpPr>
          <p:cNvPr id="79" name="TextBox 78"/>
          <p:cNvSpPr txBox="1"/>
          <p:nvPr/>
        </p:nvSpPr>
        <p:spPr>
          <a:xfrm>
            <a:off x="7886051" y="4482789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2.8</a:t>
            </a:r>
            <a:r>
              <a:rPr lang="en-US" sz="1200" dirty="0" smtClean="0"/>
              <a:t> GeV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556689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3-09-12 at 3.14.0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"/>
            <a:ext cx="9144000" cy="631732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/>
                <a:cs typeface="Arial"/>
              </a:rPr>
              <a:t>Tunes per cell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0B433-1520-664B-8EA6-3E0011D339DF}" type="datetime1">
              <a:rPr lang="en-US" smtClean="0"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Dejan Trbojevic – September 12-1013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F2F56-B3BD-3044-832D-49A5B51FA3F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513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creen Shot 2013-09-12 at 3.45.0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8891"/>
            <a:ext cx="9144000" cy="64462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/>
                <a:cs typeface="Arial"/>
              </a:rPr>
              <a:t>Orbit Offsets per cell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A407B-9B76-CA4A-9EE9-6897AD717E9F}" type="datetime1">
              <a:rPr lang="en-US" smtClean="0"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Dejan Trbojevic – September 12-1013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F2F56-B3BD-3044-832D-49A5B51FA3F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599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creen Shot 2013-09-12 at 4.04.1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2394"/>
            <a:ext cx="9144000" cy="63828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/>
                <a:cs typeface="Arial"/>
              </a:rPr>
              <a:t>Path Length for 2.8 – 10 GeV lattice 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3A7A5-5DD8-994E-AED6-C9FC64E9B879}" type="datetime1">
              <a:rPr lang="en-US" smtClean="0"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Dejan Trbojevic – September 12-1013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F2F56-B3BD-3044-832D-49A5B51FA3F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408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creen Shot 2013-09-12 at 4.03.0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3484"/>
            <a:ext cx="9144000" cy="64100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/>
                <a:cs typeface="Arial"/>
              </a:rPr>
              <a:t>Path Length for 2.8 – 10 GeV lattice 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3A7A5-5DD8-994E-AED6-C9FC64E9B879}" type="datetime1">
              <a:rPr lang="en-US" smtClean="0"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Dejan Trbojevic – September 12-1013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F2F56-B3BD-3044-832D-49A5B51FA3F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25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59431</TotalTime>
  <Words>177</Words>
  <Application>Microsoft Office PowerPoint</Application>
  <PresentationFormat>On-screen Show (4:3)</PresentationFormat>
  <Paragraphs>65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eRHIC Non-Scaling FFAG Large 2.8 – 10 GeV ring</vt:lpstr>
      <vt:lpstr>Basic Cell:  2.8 - 10 GeV -72%&lt; Δp/p &gt;100%</vt:lpstr>
      <vt:lpstr>Tunes per cell</vt:lpstr>
      <vt:lpstr>Orbit Offsets per cell</vt:lpstr>
      <vt:lpstr>Path Length for 2.8 – 10 GeV lattice </vt:lpstr>
      <vt:lpstr>Path Length for 2.8 – 10 GeV lattice </vt:lpstr>
    </vt:vector>
  </TitlesOfParts>
  <Company>Brookhaven National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eRHIC Non-Scaling FFAG 3-10 GeV</dc:title>
  <dc:creator>Dejan  Trbojevic</dc:creator>
  <cp:lastModifiedBy>Stephen Brooks</cp:lastModifiedBy>
  <cp:revision>352</cp:revision>
  <dcterms:created xsi:type="dcterms:W3CDTF">2012-04-23T22:12:21Z</dcterms:created>
  <dcterms:modified xsi:type="dcterms:W3CDTF">2013-10-04T10:32:29Z</dcterms:modified>
</cp:coreProperties>
</file>