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" ContentType="image/ti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52"/>
  </p:notesMasterIdLst>
  <p:handoutMasterIdLst>
    <p:handoutMasterId r:id="rId53"/>
  </p:handoutMasterIdLst>
  <p:sldIdLst>
    <p:sldId id="259" r:id="rId2"/>
    <p:sldId id="432" r:id="rId3"/>
    <p:sldId id="427" r:id="rId4"/>
    <p:sldId id="421" r:id="rId5"/>
    <p:sldId id="386" r:id="rId6"/>
    <p:sldId id="601" r:id="rId7"/>
    <p:sldId id="514" r:id="rId8"/>
    <p:sldId id="381" r:id="rId9"/>
    <p:sldId id="480" r:id="rId10"/>
    <p:sldId id="602" r:id="rId11"/>
    <p:sldId id="603" r:id="rId12"/>
    <p:sldId id="450" r:id="rId13"/>
    <p:sldId id="351" r:id="rId14"/>
    <p:sldId id="500" r:id="rId15"/>
    <p:sldId id="417" r:id="rId16"/>
    <p:sldId id="542" r:id="rId17"/>
    <p:sldId id="543" r:id="rId18"/>
    <p:sldId id="604" r:id="rId19"/>
    <p:sldId id="436" r:id="rId20"/>
    <p:sldId id="437" r:id="rId21"/>
    <p:sldId id="605" r:id="rId22"/>
    <p:sldId id="439" r:id="rId23"/>
    <p:sldId id="350" r:id="rId24"/>
    <p:sldId id="440" r:id="rId25"/>
    <p:sldId id="441" r:id="rId26"/>
    <p:sldId id="494" r:id="rId27"/>
    <p:sldId id="495" r:id="rId28"/>
    <p:sldId id="611" r:id="rId29"/>
    <p:sldId id="612" r:id="rId30"/>
    <p:sldId id="619" r:id="rId31"/>
    <p:sldId id="613" r:id="rId32"/>
    <p:sldId id="442" r:id="rId33"/>
    <p:sldId id="444" r:id="rId34"/>
    <p:sldId id="608" r:id="rId35"/>
    <p:sldId id="445" r:id="rId36"/>
    <p:sldId id="446" r:id="rId37"/>
    <p:sldId id="609" r:id="rId38"/>
    <p:sldId id="433" r:id="rId39"/>
    <p:sldId id="438" r:id="rId40"/>
    <p:sldId id="614" r:id="rId41"/>
    <p:sldId id="610" r:id="rId42"/>
    <p:sldId id="618" r:id="rId43"/>
    <p:sldId id="617" r:id="rId44"/>
    <p:sldId id="616" r:id="rId45"/>
    <p:sldId id="391" r:id="rId46"/>
    <p:sldId id="573" r:id="rId47"/>
    <p:sldId id="615" r:id="rId48"/>
    <p:sldId id="493" r:id="rId49"/>
    <p:sldId id="575" r:id="rId50"/>
    <p:sldId id="576" r:id="rId51"/>
  </p:sldIdLst>
  <p:sldSz cx="9144000" cy="5143500" type="screen16x9"/>
  <p:notesSz cx="6858000" cy="9144000"/>
  <p:defaultTextStyle>
    <a:defPPr>
      <a:defRPr lang="de-DE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ADFBA"/>
    <a:srgbClr val="CEFFF1"/>
    <a:srgbClr val="FDBB63"/>
    <a:srgbClr val="0066CC"/>
    <a:srgbClr val="558ED5"/>
    <a:srgbClr val="D77841"/>
    <a:srgbClr val="D9D9D9"/>
    <a:srgbClr val="FBE7D8"/>
    <a:srgbClr val="FDE79D"/>
    <a:srgbClr val="B8D9F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2373" autoAdjust="0"/>
    <p:restoredTop sz="96395" autoAdjust="0"/>
  </p:normalViewPr>
  <p:slideViewPr>
    <p:cSldViewPr snapToGrid="0" snapToObjects="1">
      <p:cViewPr varScale="1">
        <p:scale>
          <a:sx n="88" d="100"/>
          <a:sy n="88" d="100"/>
        </p:scale>
        <p:origin x="784" y="64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-6739"/>
    </p:cViewPr>
  </p:sorterViewPr>
  <p:notesViewPr>
    <p:cSldViewPr snapToGrid="0" snapToObjects="1">
      <p:cViewPr varScale="1">
        <p:scale>
          <a:sx n="85" d="100"/>
          <a:sy n="85" d="100"/>
        </p:scale>
        <p:origin x="3804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851660-0934-124D-A4B3-496C7F320307}" type="datetimeFigureOut">
              <a:rPr lang="de-DE" smtClean="0"/>
              <a:t>04.03.2026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3A3EDE-7EBB-0F4A-80C2-34DB9D2E2ED3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0282155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C828EF-C252-394A-93BF-1C478CFA0896}" type="datetimeFigureOut">
              <a:rPr lang="de-DE" smtClean="0"/>
              <a:t>04.03.2026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E02386-BEE7-5D4D-B4E7-4BB579C47884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32901983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E02386-BEE7-5D4D-B4E7-4BB579C47884}" type="slidenum">
              <a:rPr lang="de-DE" smtClean="0"/>
              <a:t>8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8106417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2E00CA6-AFF3-4A3C-8E63-B13F2BAEB374}" type="slidenum">
              <a:rPr lang="de-DE" altLang="de-DE"/>
              <a:pPr eaLnBrk="1" hangingPunct="1">
                <a:spcBef>
                  <a:spcPct val="0"/>
                </a:spcBef>
              </a:pPr>
              <a:t>12</a:t>
            </a:fld>
            <a:endParaRPr lang="de-DE" altLang="de-DE"/>
          </a:p>
        </p:txBody>
      </p:sp>
      <p:sp>
        <p:nvSpPr>
          <p:cNvPr id="993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93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de-DE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14805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2151529" y="2738074"/>
            <a:ext cx="4303059" cy="584900"/>
          </a:xfrm>
        </p:spPr>
        <p:txBody>
          <a:bodyPr anchor="b" anchorCtr="0">
            <a:noAutofit/>
          </a:bodyPr>
          <a:lstStyle>
            <a:lvl1pPr algn="ctr">
              <a:defRPr sz="2400">
                <a:solidFill>
                  <a:srgbClr val="666666"/>
                </a:solidFill>
              </a:defRPr>
            </a:lvl1pPr>
          </a:lstStyle>
          <a:p>
            <a:r>
              <a:rPr lang="de-DE"/>
              <a:t>Titelmasterformat durch Klicken bearbeiten</a:t>
            </a:r>
            <a:endParaRPr lang="de-DE" dirty="0"/>
          </a:p>
        </p:txBody>
      </p:sp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>
          <a:xfrm>
            <a:off x="2151529" y="3322973"/>
            <a:ext cx="4303060" cy="531851"/>
          </a:xfrm>
        </p:spPr>
        <p:txBody>
          <a:bodyPr>
            <a:normAutofit/>
          </a:bodyPr>
          <a:lstStyle>
            <a:lvl1pPr marL="0" indent="0" algn="ctr">
              <a:buNone/>
              <a:defRPr sz="1500">
                <a:solidFill>
                  <a:schemeClr val="bg1">
                    <a:lumMod val="6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de-DE"/>
              <a:t>Formatvorlage des Untertitelmasters durch Klicken bearbeiten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4099368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20158" y="76782"/>
            <a:ext cx="6700979" cy="590668"/>
          </a:xfrm>
        </p:spPr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 dirty="0"/>
              <a:t>Formatvorlagen des Textmasters bearbeiten</a:t>
            </a:r>
          </a:p>
        </p:txBody>
      </p:sp>
    </p:spTree>
    <p:extLst>
      <p:ext uri="{BB962C8B-B14F-4D97-AF65-F5344CB8AC3E}">
        <p14:creationId xmlns:p14="http://schemas.microsoft.com/office/powerpoint/2010/main" val="9476649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</p:spTree>
    <p:extLst>
      <p:ext uri="{BB962C8B-B14F-4D97-AF65-F5344CB8AC3E}">
        <p14:creationId xmlns:p14="http://schemas.microsoft.com/office/powerpoint/2010/main" val="38897924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02109812"/>
      </p:ext>
    </p:extLst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Design Inhalt // Headline + Text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333F48"/>
                </a:solidFill>
              </a:defRPr>
            </a:lvl1pPr>
          </a:lstStyle>
          <a:p>
            <a:fld id="{6C8FC03C-C266-4645-ABC5-645062898383}" type="slidenum">
              <a:rPr lang="de-DE" sz="1199" smtClean="0">
                <a:latin typeface="Calibri" panose="020F0502020204030204" pitchFamily="34" charset="0"/>
                <a:cs typeface="Calibri" panose="020F0502020204030204" pitchFamily="34" charset="0"/>
              </a:rPr>
              <a:pPr/>
              <a:t>‹#›</a:t>
            </a:fld>
            <a:r>
              <a:rPr lang="de-DE" dirty="0"/>
              <a:t> </a:t>
            </a:r>
            <a:endParaRPr lang="de-DE" sz="1049" dirty="0"/>
          </a:p>
        </p:txBody>
      </p:sp>
      <p:sp>
        <p:nvSpPr>
          <p:cNvPr id="13" name="Titel 1"/>
          <p:cNvSpPr>
            <a:spLocks noGrp="1"/>
          </p:cNvSpPr>
          <p:nvPr>
            <p:ph type="title" hasCustomPrompt="1"/>
          </p:nvPr>
        </p:nvSpPr>
        <p:spPr>
          <a:xfrm>
            <a:off x="1710156" y="210192"/>
            <a:ext cx="8604955" cy="431497"/>
          </a:xfrm>
        </p:spPr>
        <p:txBody>
          <a:bodyPr/>
          <a:lstStyle>
            <a:lvl1pPr>
              <a:defRPr>
                <a:solidFill>
                  <a:srgbClr val="333F48"/>
                </a:solidFill>
              </a:defRPr>
            </a:lvl1pPr>
          </a:lstStyle>
          <a:p>
            <a:r>
              <a:rPr lang="de-DE" dirty="0"/>
              <a:t>Headline einfügen</a:t>
            </a:r>
          </a:p>
        </p:txBody>
      </p:sp>
      <p:sp>
        <p:nvSpPr>
          <p:cNvPr id="14" name="Vertikaler Textplatzhalter 2"/>
          <p:cNvSpPr>
            <a:spLocks noGrp="1"/>
          </p:cNvSpPr>
          <p:nvPr>
            <p:ph type="body" orient="vert" idx="1" hasCustomPrompt="1"/>
          </p:nvPr>
        </p:nvSpPr>
        <p:spPr>
          <a:xfrm>
            <a:off x="269720" y="793173"/>
            <a:ext cx="8604955" cy="2565797"/>
          </a:xfrm>
        </p:spPr>
        <p:txBody>
          <a:bodyPr vert="horz"/>
          <a:lstStyle>
            <a:lvl1pPr marL="256901" indent="-256901">
              <a:buClrTx/>
              <a:buFont typeface="Arial" panose="020B0604020202020204" pitchFamily="34" charset="0"/>
              <a:buChar char="•"/>
              <a:defRPr/>
            </a:lvl1pPr>
            <a:lvl2pPr marL="242720" indent="-107876">
              <a:buClrTx/>
              <a:buFont typeface="Arial" panose="020B0604020202020204" pitchFamily="34" charset="0"/>
              <a:buChar char="•"/>
              <a:defRPr/>
            </a:lvl2pPr>
            <a:lvl3pPr marL="377565" indent="-107876">
              <a:buClrTx/>
              <a:buFont typeface="Arial" panose="020B0604020202020204" pitchFamily="34" charset="0"/>
              <a:buChar char="•"/>
              <a:defRPr/>
            </a:lvl3pPr>
            <a:lvl4pPr marL="512409" indent="-107876">
              <a:buClrTx/>
              <a:buFont typeface="Arial" panose="020B0604020202020204" pitchFamily="34" charset="0"/>
              <a:buChar char="•"/>
              <a:defRPr/>
            </a:lvl4pPr>
            <a:lvl5pPr marL="647253" indent="-107876">
              <a:buClrTx/>
              <a:buFont typeface="Arial" panose="020B0604020202020204" pitchFamily="34" charset="0"/>
              <a:buChar char="•"/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de-DE" dirty="0"/>
              <a:t>Fließtext auf erster Ebene // für weitere Aufzählungen </a:t>
            </a:r>
            <a:br>
              <a:rPr lang="de-DE" dirty="0"/>
            </a:br>
            <a:r>
              <a:rPr lang="de-DE" dirty="0"/>
              <a:t>&gt;&gt; Menü &gt; Start &gt; Absatz &gt; Listenebene erhöhen</a:t>
            </a:r>
          </a:p>
          <a:p>
            <a:pPr lvl="0"/>
            <a:r>
              <a:rPr lang="de-DE" dirty="0"/>
              <a:t> 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377106646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orient="horz" pos="845">
          <p15:clr>
            <a:srgbClr val="FBAE40"/>
          </p15:clr>
        </p15:guide>
        <p15:guide id="3" orient="horz" pos="1457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" name="Gerade Verbindung 26">
            <a:extLst>
              <a:ext uri="{FF2B5EF4-FFF2-40B4-BE49-F238E27FC236}">
                <a16:creationId xmlns:a16="http://schemas.microsoft.com/office/drawing/2014/main" id="{943494DA-FA9D-1447-B70B-2896FD77F5D0}"/>
              </a:ext>
            </a:extLst>
          </p:cNvPr>
          <p:cNvCxnSpPr/>
          <p:nvPr userDrawn="1"/>
        </p:nvCxnSpPr>
        <p:spPr>
          <a:xfrm>
            <a:off x="0" y="5049583"/>
            <a:ext cx="9144000" cy="0"/>
          </a:xfrm>
          <a:prstGeom prst="line">
            <a:avLst/>
          </a:prstGeom>
          <a:ln w="203200">
            <a:solidFill>
              <a:srgbClr val="EAEAE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Gerade Verbindung 22">
            <a:extLst>
              <a:ext uri="{FF2B5EF4-FFF2-40B4-BE49-F238E27FC236}">
                <a16:creationId xmlns:a16="http://schemas.microsoft.com/office/drawing/2014/main" id="{2AC6B5F8-0827-6645-B5C9-ED4385971D8F}"/>
              </a:ext>
            </a:extLst>
          </p:cNvPr>
          <p:cNvCxnSpPr/>
          <p:nvPr userDrawn="1"/>
        </p:nvCxnSpPr>
        <p:spPr>
          <a:xfrm>
            <a:off x="0" y="665294"/>
            <a:ext cx="9144000" cy="0"/>
          </a:xfrm>
          <a:prstGeom prst="line">
            <a:avLst/>
          </a:prstGeom>
          <a:ln w="203200">
            <a:solidFill>
              <a:srgbClr val="EAEAE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Rechteck 23">
            <a:extLst>
              <a:ext uri="{FF2B5EF4-FFF2-40B4-BE49-F238E27FC236}">
                <a16:creationId xmlns:a16="http://schemas.microsoft.com/office/drawing/2014/main" id="{CC9BBC89-C94F-2342-BFB0-0C52DC04C485}"/>
              </a:ext>
            </a:extLst>
          </p:cNvPr>
          <p:cNvSpPr>
            <a:spLocks/>
          </p:cNvSpPr>
          <p:nvPr userDrawn="1"/>
        </p:nvSpPr>
        <p:spPr>
          <a:xfrm>
            <a:off x="-1" y="566144"/>
            <a:ext cx="201600" cy="201600"/>
          </a:xfrm>
          <a:prstGeom prst="rect">
            <a:avLst/>
          </a:prstGeom>
          <a:solidFill>
            <a:srgbClr val="FDBB6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25" name="Rechteck 24">
            <a:extLst>
              <a:ext uri="{FF2B5EF4-FFF2-40B4-BE49-F238E27FC236}">
                <a16:creationId xmlns:a16="http://schemas.microsoft.com/office/drawing/2014/main" id="{5E807027-043F-224A-B8A1-2EA6FD7AA9B7}"/>
              </a:ext>
            </a:extLst>
          </p:cNvPr>
          <p:cNvSpPr>
            <a:spLocks/>
          </p:cNvSpPr>
          <p:nvPr userDrawn="1"/>
        </p:nvSpPr>
        <p:spPr>
          <a:xfrm>
            <a:off x="-1" y="4949824"/>
            <a:ext cx="203277" cy="203277"/>
          </a:xfrm>
          <a:prstGeom prst="rect">
            <a:avLst/>
          </a:prstGeom>
          <a:solidFill>
            <a:srgbClr val="FDBB6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317635" y="1088015"/>
            <a:ext cx="8420176" cy="367768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1" name="Textfeld 10"/>
          <p:cNvSpPr txBox="1"/>
          <p:nvPr/>
        </p:nvSpPr>
        <p:spPr>
          <a:xfrm>
            <a:off x="435270" y="4947936"/>
            <a:ext cx="5727930" cy="20774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0" marR="0" indent="0" algn="l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750" dirty="0">
                <a:solidFill>
                  <a:srgbClr val="333333"/>
                </a:solidFill>
                <a:latin typeface="Arial"/>
                <a:cs typeface="Arial"/>
              </a:rPr>
              <a:t>FAIR GmbH | GSI Helmholtzzentrum für Schwerionenforschung GmbH, Darmstadt,</a:t>
            </a:r>
            <a:r>
              <a:rPr lang="de-DE" sz="750" baseline="0" dirty="0">
                <a:solidFill>
                  <a:srgbClr val="333333"/>
                </a:solidFill>
                <a:latin typeface="Arial"/>
                <a:cs typeface="Arial"/>
              </a:rPr>
              <a:t> Germany</a:t>
            </a:r>
            <a:endParaRPr lang="de-DE" sz="750" dirty="0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2" name="Titelplatzhalter 1"/>
          <p:cNvSpPr>
            <a:spLocks noGrp="1"/>
          </p:cNvSpPr>
          <p:nvPr>
            <p:ph type="title"/>
          </p:nvPr>
        </p:nvSpPr>
        <p:spPr>
          <a:xfrm>
            <a:off x="317638" y="70145"/>
            <a:ext cx="6129236" cy="59066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de-DE" dirty="0"/>
              <a:t>Mastertitelformat bearbeiten</a:t>
            </a:r>
          </a:p>
        </p:txBody>
      </p:sp>
    </p:spTree>
    <p:extLst>
      <p:ext uri="{BB962C8B-B14F-4D97-AF65-F5344CB8AC3E}">
        <p14:creationId xmlns:p14="http://schemas.microsoft.com/office/powerpoint/2010/main" val="2901886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4" r:id="rId3"/>
    <p:sldLayoutId id="2147483655" r:id="rId4"/>
    <p:sldLayoutId id="2147483656" r:id="rId5"/>
  </p:sldLayoutIdLst>
  <p:hf sldNum="0" hdr="0" ftr="0" dt="0"/>
  <p:txStyles>
    <p:titleStyle>
      <a:lvl1pPr algn="l" defTabSz="342900" rtl="0" eaLnBrk="1" latinLnBrk="0" hangingPunct="1">
        <a:spcBef>
          <a:spcPct val="0"/>
        </a:spcBef>
        <a:buNone/>
        <a:defRPr sz="1800" b="1" kern="1200">
          <a:solidFill>
            <a:srgbClr val="333333"/>
          </a:solidFill>
          <a:latin typeface="Arial"/>
          <a:ea typeface="+mj-ea"/>
          <a:cs typeface="Arial"/>
        </a:defRPr>
      </a:lvl1pPr>
    </p:titleStyle>
    <p:bodyStyle>
      <a:lvl1pPr marL="257175" indent="-257175" algn="l" defTabSz="342900" rtl="0" eaLnBrk="1" latinLnBrk="0" hangingPunct="1">
        <a:spcBef>
          <a:spcPct val="20000"/>
        </a:spcBef>
        <a:buClr>
          <a:srgbClr val="FDBB63"/>
        </a:buClr>
        <a:buFont typeface="Wingdings" charset="2"/>
        <a:buChar char="§"/>
        <a:defRPr sz="1800" kern="1200">
          <a:solidFill>
            <a:srgbClr val="333333"/>
          </a:solidFill>
          <a:latin typeface="Arial"/>
          <a:ea typeface="+mn-ea"/>
          <a:cs typeface="Arial"/>
        </a:defRPr>
      </a:lvl1pPr>
      <a:lvl2pPr marL="557213" indent="-214313" algn="l" defTabSz="342900" rtl="0" eaLnBrk="1" latinLnBrk="0" hangingPunct="1">
        <a:spcBef>
          <a:spcPct val="20000"/>
        </a:spcBef>
        <a:buClr>
          <a:srgbClr val="FDBB63"/>
        </a:buClr>
        <a:buFont typeface="Wingdings" charset="2"/>
        <a:buChar char="§"/>
        <a:defRPr sz="1500" kern="1200">
          <a:solidFill>
            <a:srgbClr val="333333"/>
          </a:solidFill>
          <a:latin typeface="Arial"/>
          <a:ea typeface="+mn-ea"/>
          <a:cs typeface="Arial"/>
        </a:defRPr>
      </a:lvl2pPr>
      <a:lvl3pPr marL="857250" indent="-171450" algn="l" defTabSz="342900" rtl="0" eaLnBrk="1" latinLnBrk="0" hangingPunct="1">
        <a:spcBef>
          <a:spcPct val="20000"/>
        </a:spcBef>
        <a:buClr>
          <a:srgbClr val="FDBB63"/>
        </a:buClr>
        <a:buFont typeface="Wingdings" charset="2"/>
        <a:buChar char="§"/>
        <a:defRPr sz="1350" kern="1200">
          <a:solidFill>
            <a:srgbClr val="333333"/>
          </a:solidFill>
          <a:latin typeface="Arial"/>
          <a:ea typeface="+mn-ea"/>
          <a:cs typeface="Arial"/>
        </a:defRPr>
      </a:lvl3pPr>
      <a:lvl4pPr marL="1200150" indent="-171450" algn="l" defTabSz="342900" rtl="0" eaLnBrk="1" latinLnBrk="0" hangingPunct="1">
        <a:spcBef>
          <a:spcPct val="20000"/>
        </a:spcBef>
        <a:buClr>
          <a:srgbClr val="FDBB63"/>
        </a:buClr>
        <a:buFont typeface="Wingdings" charset="2"/>
        <a:buChar char="§"/>
        <a:defRPr sz="1200" kern="1200">
          <a:solidFill>
            <a:srgbClr val="333333"/>
          </a:solidFill>
          <a:latin typeface="Arial"/>
          <a:ea typeface="+mn-ea"/>
          <a:cs typeface="Arial"/>
        </a:defRPr>
      </a:lvl4pPr>
      <a:lvl5pPr marL="1543050" indent="-171450" algn="l" defTabSz="342900" rtl="0" eaLnBrk="1" latinLnBrk="0" hangingPunct="1">
        <a:spcBef>
          <a:spcPct val="20000"/>
        </a:spcBef>
        <a:buClr>
          <a:srgbClr val="FDBB63"/>
        </a:buClr>
        <a:buFont typeface="Wingdings" charset="2"/>
        <a:buChar char="§"/>
        <a:defRPr sz="1050" kern="1200">
          <a:solidFill>
            <a:srgbClr val="333333"/>
          </a:solidFill>
          <a:latin typeface="Arial"/>
          <a:ea typeface="+mn-ea"/>
          <a:cs typeface="Arial"/>
        </a:defRPr>
      </a:lvl5pPr>
      <a:lvl6pPr marL="18859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jpg"/><Relationship Id="rId7" Type="http://schemas.openxmlformats.org/officeDocument/2006/relationships/image" Target="../media/image11.png"/><Relationship Id="rId12" Type="http://schemas.openxmlformats.org/officeDocument/2006/relationships/image" Target="../media/image15.gi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image" Target="../media/image14.png"/><Relationship Id="rId5" Type="http://schemas.openxmlformats.org/officeDocument/2006/relationships/image" Target="../media/image9.png"/><Relationship Id="rId10" Type="http://schemas.openxmlformats.org/officeDocument/2006/relationships/image" Target="../media/image2.jpe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7" Type="http://schemas.openxmlformats.org/officeDocument/2006/relationships/image" Target="../media/image25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0.png"/><Relationship Id="rId5" Type="http://schemas.openxmlformats.org/officeDocument/2006/relationships/image" Target="../media/image90.png"/><Relationship Id="rId4" Type="http://schemas.openxmlformats.org/officeDocument/2006/relationships/image" Target="../media/image8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4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1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33.png"/><Relationship Id="rId7" Type="http://schemas.openxmlformats.org/officeDocument/2006/relationships/image" Target="../media/image37.jpe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6.jpe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ti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g"/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jpg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g"/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5.jp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g"/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2.png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g"/><Relationship Id="rId2" Type="http://schemas.openxmlformats.org/officeDocument/2006/relationships/image" Target="../media/image66.jp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2.jpeg"/><Relationship Id="rId4" Type="http://schemas.openxmlformats.org/officeDocument/2006/relationships/image" Target="../media/image71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g"/><Relationship Id="rId2" Type="http://schemas.openxmlformats.org/officeDocument/2006/relationships/image" Target="../media/image73.jp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4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g"/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g"/><Relationship Id="rId1" Type="http://schemas.openxmlformats.org/officeDocument/2006/relationships/slideLayout" Target="../slideLayouts/slideLayout5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g"/><Relationship Id="rId2" Type="http://schemas.openxmlformats.org/officeDocument/2006/relationships/image" Target="../media/image83.jpg"/><Relationship Id="rId1" Type="http://schemas.openxmlformats.org/officeDocument/2006/relationships/slideLayout" Target="../slideLayouts/slideLayout5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85.jp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fik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1160" y="769053"/>
            <a:ext cx="7046175" cy="4177479"/>
          </a:xfrm>
          <a:prstGeom prst="rect">
            <a:avLst/>
          </a:prstGeom>
        </p:spPr>
      </p:pic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998694" y="1139353"/>
            <a:ext cx="7058641" cy="584900"/>
          </a:xfrm>
        </p:spPr>
        <p:txBody>
          <a:bodyPr/>
          <a:lstStyle/>
          <a:p>
            <a:r>
              <a:rPr lang="en-US" sz="3200" dirty="0">
                <a:solidFill>
                  <a:srgbClr val="0066CC"/>
                </a:solidFill>
              </a:rPr>
              <a:t>The SIS100 laser cooling facility</a:t>
            </a:r>
            <a:br>
              <a:rPr lang="en-US" sz="3200" dirty="0">
                <a:solidFill>
                  <a:srgbClr val="0066CC"/>
                </a:solidFill>
              </a:rPr>
            </a:br>
            <a:r>
              <a:rPr lang="en-US" sz="3200" dirty="0">
                <a:solidFill>
                  <a:srgbClr val="FFC000"/>
                </a:solidFill>
              </a:rPr>
              <a:t>@ FAIR</a:t>
            </a:r>
            <a:endParaRPr lang="de-DE" dirty="0">
              <a:solidFill>
                <a:srgbClr val="FFC000"/>
              </a:solidFill>
            </a:endParaRPr>
          </a:p>
        </p:txBody>
      </p:sp>
      <p:sp>
        <p:nvSpPr>
          <p:cNvPr id="4" name="Untertitel 2"/>
          <p:cNvSpPr>
            <a:spLocks noGrp="1"/>
          </p:cNvSpPr>
          <p:nvPr>
            <p:ph type="subTitle" idx="1"/>
          </p:nvPr>
        </p:nvSpPr>
        <p:spPr>
          <a:xfrm>
            <a:off x="4879391" y="2970173"/>
            <a:ext cx="2550223" cy="531851"/>
          </a:xfrm>
        </p:spPr>
        <p:txBody>
          <a:bodyPr>
            <a:noAutofit/>
          </a:bodyPr>
          <a:lstStyle/>
          <a:p>
            <a:r>
              <a:rPr lang="de-DE" sz="2000" dirty="0">
                <a:solidFill>
                  <a:schemeClr val="bg1"/>
                </a:solidFill>
              </a:rPr>
              <a:t>Danyal Winters</a:t>
            </a:r>
          </a:p>
        </p:txBody>
      </p:sp>
      <p:pic>
        <p:nvPicPr>
          <p:cNvPr id="5" name="Picture 9" descr="logo_blauer_leichtviolett_im_c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99" t="19600" r="22267" b="19600"/>
          <a:stretch>
            <a:fillRect/>
          </a:stretch>
        </p:blipFill>
        <p:spPr bwMode="auto">
          <a:xfrm>
            <a:off x="169478" y="13448"/>
            <a:ext cx="1659321" cy="5348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feld 2"/>
          <p:cNvSpPr txBox="1"/>
          <p:nvPr/>
        </p:nvSpPr>
        <p:spPr>
          <a:xfrm>
            <a:off x="2287977" y="4093281"/>
            <a:ext cx="5363199" cy="738664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ctr"/>
            <a:r>
              <a:rPr lang="en-US" sz="1400" dirty="0">
                <a:solidFill>
                  <a:schemeClr val="bg1">
                    <a:lumMod val="65000"/>
                  </a:schemeClr>
                </a:solidFill>
              </a:rPr>
              <a:t>15</a:t>
            </a:r>
            <a:r>
              <a:rPr lang="en-US" sz="1400" baseline="30000" dirty="0">
                <a:solidFill>
                  <a:schemeClr val="bg1">
                    <a:lumMod val="65000"/>
                  </a:schemeClr>
                </a:solidFill>
              </a:rPr>
              <a:t>th</a:t>
            </a:r>
            <a:r>
              <a:rPr lang="en-US" sz="1400" dirty="0">
                <a:solidFill>
                  <a:schemeClr val="bg1">
                    <a:lumMod val="65000"/>
                  </a:schemeClr>
                </a:solidFill>
              </a:rPr>
              <a:t> International Workshop on Beam Cooling and Related Topics</a:t>
            </a:r>
          </a:p>
          <a:p>
            <a:pPr algn="ctr"/>
            <a:r>
              <a:rPr lang="de-DE" sz="1400" dirty="0" err="1">
                <a:solidFill>
                  <a:schemeClr val="bg1">
                    <a:lumMod val="65000"/>
                  </a:schemeClr>
                </a:solidFill>
              </a:rPr>
              <a:t>Stony</a:t>
            </a:r>
            <a:r>
              <a:rPr lang="de-DE" sz="1400" dirty="0">
                <a:solidFill>
                  <a:schemeClr val="bg1">
                    <a:lumMod val="65000"/>
                  </a:schemeClr>
                </a:solidFill>
              </a:rPr>
              <a:t> Brook, USA</a:t>
            </a:r>
          </a:p>
          <a:p>
            <a:pPr algn="ctr"/>
            <a:r>
              <a:rPr lang="de-DE" sz="1400" dirty="0">
                <a:solidFill>
                  <a:schemeClr val="bg1">
                    <a:lumMod val="65000"/>
                  </a:schemeClr>
                </a:solidFill>
              </a:rPr>
              <a:t>27 – 31 </a:t>
            </a:r>
            <a:r>
              <a:rPr lang="de-DE" sz="1400" dirty="0" err="1">
                <a:solidFill>
                  <a:schemeClr val="bg1">
                    <a:lumMod val="65000"/>
                  </a:schemeClr>
                </a:solidFill>
              </a:rPr>
              <a:t>October</a:t>
            </a:r>
            <a:r>
              <a:rPr lang="de-DE" sz="1400" dirty="0">
                <a:solidFill>
                  <a:schemeClr val="bg1">
                    <a:lumMod val="65000"/>
                  </a:schemeClr>
                </a:solidFill>
              </a:rPr>
              <a:t> 2025</a:t>
            </a:r>
          </a:p>
        </p:txBody>
      </p:sp>
      <p:pic>
        <p:nvPicPr>
          <p:cNvPr id="7" name="Bild 12" descr="FAIR_Logo_rgb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5027" y="58532"/>
            <a:ext cx="741046" cy="617538"/>
          </a:xfrm>
          <a:prstGeom prst="rect">
            <a:avLst/>
          </a:prstGeom>
        </p:spPr>
      </p:pic>
      <p:pic>
        <p:nvPicPr>
          <p:cNvPr id="8" name="Picture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8686790" y="226409"/>
            <a:ext cx="658425" cy="240898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Grafik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59599" y="174762"/>
            <a:ext cx="1140031" cy="385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10087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9863" y="2655585"/>
            <a:ext cx="1363772" cy="545509"/>
          </a:xfrm>
          <a:prstGeom prst="rect">
            <a:avLst/>
          </a:prstGeom>
        </p:spPr>
      </p:pic>
      <p:sp>
        <p:nvSpPr>
          <p:cNvPr id="11" name="Titel 4"/>
          <p:cNvSpPr>
            <a:spLocks noGrp="1"/>
          </p:cNvSpPr>
          <p:nvPr>
            <p:ph type="title"/>
          </p:nvPr>
        </p:nvSpPr>
        <p:spPr>
          <a:xfrm>
            <a:off x="324216" y="81904"/>
            <a:ext cx="6129236" cy="398545"/>
          </a:xfrm>
        </p:spPr>
        <p:txBody>
          <a:bodyPr/>
          <a:lstStyle/>
          <a:p>
            <a:r>
              <a:rPr lang="de-DE" sz="2400" dirty="0">
                <a:solidFill>
                  <a:srgbClr val="0066CC"/>
                </a:solidFill>
              </a:rPr>
              <a:t>Laser </a:t>
            </a:r>
            <a:r>
              <a:rPr lang="de-DE" sz="2400" dirty="0" err="1">
                <a:solidFill>
                  <a:srgbClr val="0066CC"/>
                </a:solidFill>
              </a:rPr>
              <a:t>cooling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collaboration</a:t>
            </a:r>
            <a:endParaRPr lang="de-DE" sz="2400" dirty="0">
              <a:solidFill>
                <a:srgbClr val="0066CC"/>
              </a:solidFill>
            </a:endParaRPr>
          </a:p>
        </p:txBody>
      </p:sp>
      <p:sp>
        <p:nvSpPr>
          <p:cNvPr id="9" name="Inhaltsplatzhalter 2"/>
          <p:cNvSpPr txBox="1">
            <a:spLocks/>
          </p:cNvSpPr>
          <p:nvPr/>
        </p:nvSpPr>
        <p:spPr>
          <a:xfrm>
            <a:off x="185376" y="996941"/>
            <a:ext cx="6057542" cy="381804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Clr>
                <a:srgbClr val="FDBB63"/>
              </a:buClr>
              <a:buFont typeface="Wingdings" charset="2"/>
              <a:buChar char="§"/>
              <a:defRPr sz="2400" kern="1200">
                <a:solidFill>
                  <a:srgbClr val="333333"/>
                </a:solidFill>
                <a:latin typeface="Arial"/>
                <a:ea typeface="+mn-ea"/>
                <a:cs typeface="Arial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Clr>
                <a:srgbClr val="FDBB63"/>
              </a:buClr>
              <a:buFont typeface="Wingdings" charset="2"/>
              <a:buChar char="§"/>
              <a:defRPr sz="2000" kern="1200">
                <a:solidFill>
                  <a:srgbClr val="333333"/>
                </a:solidFill>
                <a:latin typeface="Arial"/>
                <a:ea typeface="+mn-ea"/>
                <a:cs typeface="Arial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Clr>
                <a:srgbClr val="FDBB63"/>
              </a:buClr>
              <a:buFont typeface="Wingdings" charset="2"/>
              <a:buChar char="§"/>
              <a:defRPr sz="1800" kern="1200">
                <a:solidFill>
                  <a:srgbClr val="333333"/>
                </a:solidFill>
                <a:latin typeface="Arial"/>
                <a:ea typeface="+mn-ea"/>
                <a:cs typeface="Arial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Clr>
                <a:srgbClr val="FDBB63"/>
              </a:buClr>
              <a:buFont typeface="Wingdings" charset="2"/>
              <a:buChar char="§"/>
              <a:defRPr sz="1600" kern="1200">
                <a:solidFill>
                  <a:srgbClr val="333333"/>
                </a:solidFill>
                <a:latin typeface="Arial"/>
                <a:ea typeface="+mn-ea"/>
                <a:cs typeface="Arial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Clr>
                <a:srgbClr val="FDBB63"/>
              </a:buClr>
              <a:buFont typeface="Wingdings" charset="2"/>
              <a:buChar char="§"/>
              <a:defRPr sz="1400" kern="1200">
                <a:solidFill>
                  <a:srgbClr val="333333"/>
                </a:solidFill>
                <a:latin typeface="Arial"/>
                <a:ea typeface="+mn-ea"/>
                <a:cs typeface="Arial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sz="1600" dirty="0">
                <a:latin typeface="+mn-lt"/>
              </a:rPr>
              <a:t>GSI Darmstadt</a:t>
            </a:r>
          </a:p>
          <a:p>
            <a:pPr marL="457200" lvl="1" indent="0">
              <a:buFont typeface="Wingdings" charset="2"/>
              <a:buNone/>
            </a:pPr>
            <a:r>
              <a:rPr lang="de-DE" sz="1100" dirty="0">
                <a:solidFill>
                  <a:schemeClr val="bg1">
                    <a:lumMod val="75000"/>
                  </a:schemeClr>
                </a:solidFill>
                <a:latin typeface="+mn-lt"/>
              </a:rPr>
              <a:t>Sebastian Klammes, Thomas Kühl, </a:t>
            </a:r>
            <a:r>
              <a:rPr lang="de-DE" sz="1100" dirty="0">
                <a:solidFill>
                  <a:schemeClr val="tx1"/>
                </a:solidFill>
                <a:latin typeface="+mn-lt"/>
              </a:rPr>
              <a:t>Peter Spiller, Thomas Stöhlker</a:t>
            </a:r>
            <a:r>
              <a:rPr lang="de-DE" sz="1100" baseline="30000" dirty="0">
                <a:solidFill>
                  <a:schemeClr val="tx1"/>
                </a:solidFill>
                <a:latin typeface="+mn-lt"/>
              </a:rPr>
              <a:t>1</a:t>
            </a:r>
            <a:r>
              <a:rPr lang="de-DE" sz="1100" dirty="0">
                <a:solidFill>
                  <a:schemeClr val="tx1"/>
                </a:solidFill>
                <a:latin typeface="+mn-lt"/>
              </a:rPr>
              <a:t>, </a:t>
            </a:r>
            <a:r>
              <a:rPr lang="de-DE" sz="1100" b="1" dirty="0">
                <a:solidFill>
                  <a:schemeClr val="tx1"/>
                </a:solidFill>
                <a:latin typeface="+mn-lt"/>
              </a:rPr>
              <a:t>Danyal Winters </a:t>
            </a:r>
            <a:r>
              <a:rPr lang="de-DE" sz="1100" dirty="0">
                <a:solidFill>
                  <a:schemeClr val="tx1"/>
                </a:solidFill>
                <a:latin typeface="+mn-lt"/>
              </a:rPr>
              <a:t>(</a:t>
            </a:r>
            <a:r>
              <a:rPr lang="de-DE" sz="1100" baseline="30000" dirty="0">
                <a:solidFill>
                  <a:schemeClr val="tx1"/>
                </a:solidFill>
                <a:latin typeface="+mn-lt"/>
              </a:rPr>
              <a:t>1</a:t>
            </a:r>
            <a:r>
              <a:rPr lang="de-DE" sz="1100" dirty="0">
                <a:solidFill>
                  <a:schemeClr val="tx1"/>
                </a:solidFill>
                <a:latin typeface="+mn-lt"/>
              </a:rPr>
              <a:t>also HI Jena &amp; Uni Jena)</a:t>
            </a:r>
          </a:p>
          <a:p>
            <a:pPr marL="457200" lvl="1" indent="0">
              <a:buFont typeface="Wingdings" charset="2"/>
              <a:buNone/>
            </a:pPr>
            <a:endParaRPr lang="de-DE" sz="900" dirty="0">
              <a:solidFill>
                <a:schemeClr val="tx1"/>
              </a:solidFill>
              <a:latin typeface="+mn-lt"/>
            </a:endParaRPr>
          </a:p>
          <a:p>
            <a:r>
              <a:rPr lang="de-DE" sz="1600" dirty="0">
                <a:solidFill>
                  <a:schemeClr val="tx1"/>
                </a:solidFill>
                <a:latin typeface="+mn-lt"/>
              </a:rPr>
              <a:t>HZDR, TU Dresden</a:t>
            </a:r>
          </a:p>
          <a:p>
            <a:pPr marL="457200" lvl="1" indent="0">
              <a:buFont typeface="Wingdings" charset="2"/>
              <a:buNone/>
            </a:pPr>
            <a:r>
              <a:rPr lang="de-DE" sz="1100" b="1" dirty="0">
                <a:solidFill>
                  <a:schemeClr val="tx1"/>
                </a:solidFill>
                <a:latin typeface="+mn-lt"/>
              </a:rPr>
              <a:t>Michael Bussmann</a:t>
            </a:r>
            <a:r>
              <a:rPr lang="de-DE" sz="1100" baseline="30000" dirty="0">
                <a:solidFill>
                  <a:schemeClr val="tx1"/>
                </a:solidFill>
                <a:latin typeface="+mn-lt"/>
              </a:rPr>
              <a:t>2</a:t>
            </a:r>
            <a:r>
              <a:rPr lang="de-DE" sz="1100" dirty="0">
                <a:solidFill>
                  <a:schemeClr val="tx1"/>
                </a:solidFill>
                <a:latin typeface="+mn-lt"/>
              </a:rPr>
              <a:t>, Mathias Siebold, Ulrich Schramm</a:t>
            </a:r>
          </a:p>
          <a:p>
            <a:pPr marL="0" indent="0">
              <a:buFont typeface="Wingdings" charset="2"/>
              <a:buNone/>
            </a:pPr>
            <a:r>
              <a:rPr lang="de-DE" sz="900" dirty="0">
                <a:solidFill>
                  <a:schemeClr val="tx1"/>
                </a:solidFill>
                <a:latin typeface="+mn-lt"/>
              </a:rPr>
              <a:t>	</a:t>
            </a:r>
            <a:r>
              <a:rPr lang="de-DE" sz="1100" dirty="0">
                <a:solidFill>
                  <a:schemeClr val="tx1"/>
                </a:solidFill>
                <a:latin typeface="+mn-lt"/>
              </a:rPr>
              <a:t>(</a:t>
            </a:r>
            <a:r>
              <a:rPr lang="de-DE" sz="1100" baseline="30000" dirty="0">
                <a:solidFill>
                  <a:schemeClr val="tx1"/>
                </a:solidFill>
                <a:latin typeface="+mn-lt"/>
              </a:rPr>
              <a:t>2</a:t>
            </a:r>
            <a:r>
              <a:rPr lang="de-DE" sz="1100" dirty="0">
                <a:solidFill>
                  <a:schemeClr val="tx1"/>
                </a:solidFill>
                <a:latin typeface="+mn-lt"/>
              </a:rPr>
              <a:t>also CASUS Görlitz)</a:t>
            </a:r>
          </a:p>
          <a:p>
            <a:endParaRPr lang="de-DE" sz="900" dirty="0">
              <a:solidFill>
                <a:schemeClr val="tx1"/>
              </a:solidFill>
              <a:latin typeface="+mn-lt"/>
            </a:endParaRPr>
          </a:p>
          <a:p>
            <a:r>
              <a:rPr lang="de-DE" sz="1600" dirty="0">
                <a:solidFill>
                  <a:schemeClr val="tx1"/>
                </a:solidFill>
                <a:latin typeface="+mn-lt"/>
              </a:rPr>
              <a:t>TU Darmstadt</a:t>
            </a:r>
          </a:p>
          <a:p>
            <a:pPr marL="457200" lvl="1" indent="0">
              <a:buFont typeface="Wingdings" charset="2"/>
              <a:buNone/>
            </a:pPr>
            <a:r>
              <a:rPr lang="de-DE" sz="1100" dirty="0">
                <a:solidFill>
                  <a:schemeClr val="bg1">
                    <a:lumMod val="75000"/>
                  </a:schemeClr>
                </a:solidFill>
                <a:latin typeface="+mn-lt"/>
              </a:rPr>
              <a:t>Aleksandar Dimitrov, Lewin Eidam, Jens Gumm</a:t>
            </a:r>
            <a:r>
              <a:rPr lang="de-DE" sz="1100" dirty="0">
                <a:solidFill>
                  <a:schemeClr val="tx1"/>
                </a:solidFill>
                <a:latin typeface="+mn-lt"/>
              </a:rPr>
              <a:t>, Tamina Grunwitz, </a:t>
            </a:r>
            <a:r>
              <a:rPr lang="de-DE" sz="1100" dirty="0">
                <a:solidFill>
                  <a:schemeClr val="bg1">
                    <a:lumMod val="75000"/>
                  </a:schemeClr>
                </a:solidFill>
                <a:latin typeface="+mn-lt"/>
              </a:rPr>
              <a:t>Benedikt Langfeld</a:t>
            </a:r>
            <a:r>
              <a:rPr lang="de-DE" sz="1100" dirty="0">
                <a:solidFill>
                  <a:schemeClr val="tx1"/>
                </a:solidFill>
                <a:latin typeface="+mn-lt"/>
              </a:rPr>
              <a:t>, Denise Schwarz, </a:t>
            </a:r>
            <a:r>
              <a:rPr lang="de-DE" sz="1100" b="1" dirty="0">
                <a:solidFill>
                  <a:schemeClr val="tx1"/>
                </a:solidFill>
                <a:latin typeface="+mn-lt"/>
              </a:rPr>
              <a:t>Thomas Walther</a:t>
            </a:r>
            <a:r>
              <a:rPr lang="de-DE" sz="1100" baseline="30000" dirty="0">
                <a:solidFill>
                  <a:schemeClr val="tx1"/>
                </a:solidFill>
                <a:latin typeface="+mn-lt"/>
              </a:rPr>
              <a:t>3</a:t>
            </a:r>
            <a:r>
              <a:rPr lang="de-DE" sz="1100" dirty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457200" lvl="1" indent="0">
              <a:buFont typeface="Wingdings" charset="2"/>
              <a:buNone/>
            </a:pPr>
            <a:r>
              <a:rPr lang="de-DE" sz="1100" dirty="0">
                <a:solidFill>
                  <a:schemeClr val="tx1"/>
                </a:solidFill>
                <a:latin typeface="+mn-lt"/>
              </a:rPr>
              <a:t>(</a:t>
            </a:r>
            <a:r>
              <a:rPr lang="de-DE" sz="1100" baseline="30000" dirty="0">
                <a:solidFill>
                  <a:schemeClr val="tx1"/>
                </a:solidFill>
                <a:latin typeface="+mn-lt"/>
              </a:rPr>
              <a:t>3</a:t>
            </a:r>
            <a:r>
              <a:rPr lang="de-DE" sz="1100" dirty="0">
                <a:solidFill>
                  <a:schemeClr val="tx1"/>
                </a:solidFill>
                <a:latin typeface="+mn-lt"/>
              </a:rPr>
              <a:t>also HFHF Campus Darmstadt)</a:t>
            </a:r>
          </a:p>
          <a:p>
            <a:endParaRPr lang="de-DE" sz="900" dirty="0">
              <a:solidFill>
                <a:schemeClr val="tx1"/>
              </a:solidFill>
              <a:latin typeface="+mn-lt"/>
            </a:endParaRPr>
          </a:p>
          <a:p>
            <a:r>
              <a:rPr lang="de-DE" sz="1600" dirty="0">
                <a:solidFill>
                  <a:schemeClr val="tx1"/>
                </a:solidFill>
                <a:latin typeface="+mn-lt"/>
              </a:rPr>
              <a:t>Uni Münster</a:t>
            </a:r>
          </a:p>
          <a:p>
            <a:pPr marL="457200" lvl="1" indent="0">
              <a:buNone/>
            </a:pPr>
            <a:r>
              <a:rPr lang="de-DE" sz="1100" b="1" dirty="0">
                <a:solidFill>
                  <a:schemeClr val="tx1"/>
                </a:solidFill>
                <a:latin typeface="+mn-lt"/>
              </a:rPr>
              <a:t>Volker Hannen</a:t>
            </a:r>
            <a:r>
              <a:rPr lang="de-DE" sz="1100" dirty="0">
                <a:solidFill>
                  <a:schemeClr val="tx1"/>
                </a:solidFill>
                <a:latin typeface="+mn-lt"/>
              </a:rPr>
              <a:t>, </a:t>
            </a:r>
            <a:r>
              <a:rPr lang="de-DE" sz="1100" dirty="0">
                <a:solidFill>
                  <a:schemeClr val="bg1">
                    <a:lumMod val="75000"/>
                  </a:schemeClr>
                </a:solidFill>
              </a:rPr>
              <a:t>Ken Ueberholz</a:t>
            </a:r>
            <a:r>
              <a:rPr lang="de-DE" sz="1100" dirty="0">
                <a:solidFill>
                  <a:schemeClr val="tx1"/>
                </a:solidFill>
              </a:rPr>
              <a:t>, Christian Weinheimer</a:t>
            </a:r>
            <a:endParaRPr lang="de-DE" sz="1100" dirty="0">
              <a:solidFill>
                <a:schemeClr val="tx1"/>
              </a:solidFill>
              <a:latin typeface="+mn-lt"/>
            </a:endParaRPr>
          </a:p>
          <a:p>
            <a:pPr marL="457200" lvl="1" indent="0">
              <a:buNone/>
            </a:pPr>
            <a:endParaRPr lang="de-DE" sz="1100" dirty="0">
              <a:solidFill>
                <a:schemeClr val="tx1"/>
              </a:solidFill>
              <a:latin typeface="+mn-lt"/>
            </a:endParaRPr>
          </a:p>
          <a:p>
            <a:r>
              <a:rPr lang="de-DE" sz="1600" dirty="0">
                <a:solidFill>
                  <a:schemeClr val="tx1"/>
                </a:solidFill>
              </a:rPr>
              <a:t>IMP-CAS, Lanzhou, China</a:t>
            </a:r>
          </a:p>
          <a:p>
            <a:pPr marL="0" indent="0">
              <a:buNone/>
            </a:pPr>
            <a:r>
              <a:rPr lang="de-DE" sz="1600" dirty="0">
                <a:solidFill>
                  <a:schemeClr val="tx1"/>
                </a:solidFill>
              </a:rPr>
              <a:t>	</a:t>
            </a:r>
            <a:r>
              <a:rPr lang="de-DE" sz="1100" dirty="0" err="1">
                <a:solidFill>
                  <a:schemeClr val="bg1">
                    <a:lumMod val="75000"/>
                  </a:schemeClr>
                </a:solidFill>
              </a:rPr>
              <a:t>Dongyang</a:t>
            </a:r>
            <a:r>
              <a:rPr lang="de-DE" sz="1100" dirty="0">
                <a:solidFill>
                  <a:schemeClr val="bg1">
                    <a:lumMod val="75000"/>
                  </a:schemeClr>
                </a:solidFill>
              </a:rPr>
              <a:t> Chen, </a:t>
            </a:r>
            <a:r>
              <a:rPr lang="de-DE" sz="1100" dirty="0" err="1">
                <a:solidFill>
                  <a:schemeClr val="bg1">
                    <a:lumMod val="75000"/>
                  </a:schemeClr>
                </a:solidFill>
              </a:rPr>
              <a:t>Zhongkui</a:t>
            </a:r>
            <a:r>
              <a:rPr lang="de-DE" sz="1100" dirty="0">
                <a:solidFill>
                  <a:schemeClr val="bg1">
                    <a:lumMod val="75000"/>
                  </a:schemeClr>
                </a:solidFill>
              </a:rPr>
              <a:t> Huang, </a:t>
            </a:r>
            <a:r>
              <a:rPr lang="de-DE" sz="1100" dirty="0">
                <a:solidFill>
                  <a:schemeClr val="tx1"/>
                </a:solidFill>
              </a:rPr>
              <a:t>Xinwen Ma, Hanbing Wang, </a:t>
            </a:r>
            <a:r>
              <a:rPr lang="de-DE" sz="1100" b="1" dirty="0" err="1">
                <a:solidFill>
                  <a:schemeClr val="tx1"/>
                </a:solidFill>
              </a:rPr>
              <a:t>Weiqiang</a:t>
            </a:r>
            <a:r>
              <a:rPr lang="de-DE" sz="1100" b="1" dirty="0">
                <a:solidFill>
                  <a:schemeClr val="tx1"/>
                </a:solidFill>
              </a:rPr>
              <a:t> Wen</a:t>
            </a:r>
          </a:p>
        </p:txBody>
      </p:sp>
      <p:pic>
        <p:nvPicPr>
          <p:cNvPr id="13" name="Grafik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8929" y="1252851"/>
            <a:ext cx="1304706" cy="538012"/>
          </a:xfrm>
          <a:prstGeom prst="rect">
            <a:avLst/>
          </a:prstGeom>
        </p:spPr>
      </p:pic>
      <p:pic>
        <p:nvPicPr>
          <p:cNvPr id="14" name="Grafik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1874" y="812970"/>
            <a:ext cx="1253220" cy="396018"/>
          </a:xfrm>
          <a:prstGeom prst="rect">
            <a:avLst/>
          </a:prstGeom>
        </p:spPr>
      </p:pic>
      <p:pic>
        <p:nvPicPr>
          <p:cNvPr id="7" name="Grafik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19636" y="1856543"/>
            <a:ext cx="1203256" cy="456407"/>
          </a:xfrm>
          <a:prstGeom prst="rect">
            <a:avLst/>
          </a:prstGeom>
        </p:spPr>
      </p:pic>
      <p:pic>
        <p:nvPicPr>
          <p:cNvPr id="8" name="Grafik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00984" y="1882467"/>
            <a:ext cx="1045890" cy="476882"/>
          </a:xfrm>
          <a:prstGeom prst="rect">
            <a:avLst/>
          </a:prstGeom>
        </p:spPr>
      </p:pic>
      <p:pic>
        <p:nvPicPr>
          <p:cNvPr id="10" name="Grafik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33635" y="1325950"/>
            <a:ext cx="996657" cy="371972"/>
          </a:xfrm>
          <a:prstGeom prst="rect">
            <a:avLst/>
          </a:prstGeom>
        </p:spPr>
      </p:pic>
      <p:pic>
        <p:nvPicPr>
          <p:cNvPr id="12" name="Grafik 1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933635" y="2683927"/>
            <a:ext cx="1056095" cy="468328"/>
          </a:xfrm>
          <a:prstGeom prst="rect">
            <a:avLst/>
          </a:prstGeom>
        </p:spPr>
      </p:pic>
      <p:pic>
        <p:nvPicPr>
          <p:cNvPr id="16" name="Grafik 1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518244" y="1882467"/>
            <a:ext cx="1301392" cy="443027"/>
          </a:xfrm>
          <a:prstGeom prst="rect">
            <a:avLst/>
          </a:prstGeom>
        </p:spPr>
      </p:pic>
      <p:pic>
        <p:nvPicPr>
          <p:cNvPr id="34" name="Picture 9" descr="logo_blauer_leichtviolett_im_c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99" t="19600" r="22267" b="19600"/>
          <a:stretch>
            <a:fillRect/>
          </a:stretch>
        </p:blipFill>
        <p:spPr bwMode="auto">
          <a:xfrm>
            <a:off x="7464508" y="143502"/>
            <a:ext cx="1045342" cy="3369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Grafik 16"/>
          <p:cNvPicPr>
            <a:picLocks noChangeAspect="1"/>
          </p:cNvPicPr>
          <p:nvPr/>
        </p:nvPicPr>
        <p:blipFill rotWithShape="1">
          <a:blip r:embed="rId11"/>
          <a:srcRect t="371"/>
          <a:stretch/>
        </p:blipFill>
        <p:spPr>
          <a:xfrm>
            <a:off x="7002495" y="3509113"/>
            <a:ext cx="1715259" cy="464243"/>
          </a:xfrm>
          <a:prstGeom prst="rect">
            <a:avLst/>
          </a:prstGeom>
        </p:spPr>
      </p:pic>
      <p:pic>
        <p:nvPicPr>
          <p:cNvPr id="18" name="Grafik 1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8365" y="4216977"/>
            <a:ext cx="1920830" cy="373054"/>
          </a:xfrm>
          <a:prstGeom prst="rect">
            <a:avLst/>
          </a:prstGeom>
        </p:spPr>
      </p:pic>
      <p:grpSp>
        <p:nvGrpSpPr>
          <p:cNvPr id="4" name="Gruppieren 3"/>
          <p:cNvGrpSpPr/>
          <p:nvPr/>
        </p:nvGrpSpPr>
        <p:grpSpPr>
          <a:xfrm>
            <a:off x="1995025" y="2437865"/>
            <a:ext cx="3750004" cy="1406779"/>
            <a:chOff x="1995025" y="2437865"/>
            <a:chExt cx="3750004" cy="1406779"/>
          </a:xfrm>
        </p:grpSpPr>
        <p:sp>
          <p:nvSpPr>
            <p:cNvPr id="2" name="Pfeil nach unten 1"/>
            <p:cNvSpPr/>
            <p:nvPr/>
          </p:nvSpPr>
          <p:spPr>
            <a:xfrm rot="2478303">
              <a:off x="3151909" y="2437865"/>
              <a:ext cx="447332" cy="465247"/>
            </a:xfrm>
            <a:prstGeom prst="downArrow">
              <a:avLst/>
            </a:prstGeom>
            <a:solidFill>
              <a:srgbClr val="FDBB63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de-DE"/>
            </a:p>
          </p:txBody>
        </p:sp>
        <p:sp>
          <p:nvSpPr>
            <p:cNvPr id="19" name="Pfeil nach unten 18"/>
            <p:cNvSpPr/>
            <p:nvPr/>
          </p:nvSpPr>
          <p:spPr>
            <a:xfrm rot="8043308">
              <a:off x="5279026" y="2928164"/>
              <a:ext cx="447332" cy="484674"/>
            </a:xfrm>
            <a:prstGeom prst="downArrow">
              <a:avLst/>
            </a:prstGeom>
            <a:solidFill>
              <a:srgbClr val="FDBB63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de-DE"/>
            </a:p>
          </p:txBody>
        </p:sp>
        <p:sp>
          <p:nvSpPr>
            <p:cNvPr id="20" name="Pfeil nach unten 19"/>
            <p:cNvSpPr/>
            <p:nvPr/>
          </p:nvSpPr>
          <p:spPr>
            <a:xfrm rot="2629730">
              <a:off x="1995025" y="3392909"/>
              <a:ext cx="447332" cy="451735"/>
            </a:xfrm>
            <a:prstGeom prst="downArrow">
              <a:avLst/>
            </a:prstGeom>
            <a:solidFill>
              <a:srgbClr val="FDBB63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de-DE"/>
            </a:p>
          </p:txBody>
        </p:sp>
        <p:sp>
          <p:nvSpPr>
            <p:cNvPr id="3" name="Textfeld 2"/>
            <p:cNvSpPr txBox="1"/>
            <p:nvPr/>
          </p:nvSpPr>
          <p:spPr>
            <a:xfrm>
              <a:off x="3332750" y="3183658"/>
              <a:ext cx="1492716" cy="369332"/>
            </a:xfrm>
            <a:prstGeom prst="rect">
              <a:avLst/>
            </a:prstGeom>
          </p:spPr>
          <p:txBody>
            <a:bodyPr vert="horz" wrap="none" lIns="91440" tIns="45720" rIns="91440" bIns="45720" rtlCol="0" anchor="t">
              <a:spAutoFit/>
            </a:bodyPr>
            <a:lstStyle/>
            <a:p>
              <a:pPr algn="l"/>
              <a:r>
                <a:rPr lang="de-DE" b="1" dirty="0" err="1">
                  <a:solidFill>
                    <a:srgbClr val="FDBB63"/>
                  </a:solidFill>
                </a:rPr>
                <a:t>PhD</a:t>
              </a:r>
              <a:r>
                <a:rPr lang="de-DE" b="1" dirty="0">
                  <a:solidFill>
                    <a:srgbClr val="FDBB63"/>
                  </a:solidFill>
                </a:rPr>
                <a:t> in 2025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325392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feld 1"/>
          <p:cNvSpPr txBox="1"/>
          <p:nvPr/>
        </p:nvSpPr>
        <p:spPr>
          <a:xfrm>
            <a:off x="1058467" y="59150"/>
            <a:ext cx="4347665" cy="230832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de-DE" sz="2400" b="1" dirty="0">
                <a:solidFill>
                  <a:srgbClr val="3366CC"/>
                </a:solidFill>
                <a:latin typeface="Arial" charset="0"/>
              </a:rPr>
              <a:t>Contents</a:t>
            </a:r>
          </a:p>
          <a:p>
            <a:pPr>
              <a:defRPr/>
            </a:pPr>
            <a:endParaRPr lang="de-DE" sz="2400" dirty="0">
              <a:solidFill>
                <a:srgbClr val="3366CC"/>
              </a:solidFill>
              <a:latin typeface="Arial" charset="0"/>
            </a:endParaRPr>
          </a:p>
          <a:p>
            <a:pPr>
              <a:defRPr/>
            </a:pPr>
            <a:endParaRPr lang="de-DE" sz="2400" dirty="0">
              <a:solidFill>
                <a:srgbClr val="3366CC"/>
              </a:solidFill>
              <a:latin typeface="Arial" charset="0"/>
            </a:endParaRPr>
          </a:p>
          <a:p>
            <a:pPr marL="257175" indent="-257175">
              <a:buFontTx/>
              <a:buAutoNum type="arabicPeriod"/>
              <a:defRPr/>
            </a:pP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Motivations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for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laser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cooling</a:t>
            </a:r>
            <a:endParaRPr lang="de-DE" sz="2400" dirty="0">
              <a:solidFill>
                <a:srgbClr val="3366CC"/>
              </a:solidFill>
              <a:latin typeface="Arial" charset="0"/>
            </a:endParaRPr>
          </a:p>
          <a:p>
            <a:pPr marL="257175" indent="-257175">
              <a:buFontTx/>
              <a:buAutoNum type="arabicPeriod"/>
              <a:defRPr/>
            </a:pP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The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principle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</a:p>
          <a:p>
            <a:pPr marL="257175" indent="-257175">
              <a:buFontTx/>
              <a:buAutoNum type="arabicPeriod"/>
              <a:defRPr/>
            </a:pP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SIS100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laser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cooling</a:t>
            </a:r>
            <a:endParaRPr lang="de-DE" sz="2400" dirty="0">
              <a:solidFill>
                <a:srgbClr val="3366CC"/>
              </a:solidFill>
              <a:latin typeface="Arial" charset="0"/>
            </a:endParaRPr>
          </a:p>
        </p:txBody>
      </p:sp>
      <p:sp>
        <p:nvSpPr>
          <p:cNvPr id="3" name="Rechteck 2"/>
          <p:cNvSpPr>
            <a:spLocks noChangeArrowheads="1"/>
          </p:cNvSpPr>
          <p:nvPr/>
        </p:nvSpPr>
        <p:spPr bwMode="auto">
          <a:xfrm>
            <a:off x="1058467" y="1225296"/>
            <a:ext cx="4982454" cy="370332"/>
          </a:xfrm>
          <a:prstGeom prst="rect">
            <a:avLst/>
          </a:prstGeom>
          <a:noFill/>
          <a:ln w="38100" algn="ctr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67500" tIns="35100" rIns="67500" bIns="35100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de-DE" altLang="de-DE" sz="1350"/>
          </a:p>
        </p:txBody>
      </p:sp>
    </p:spTree>
    <p:extLst>
      <p:ext uri="{BB962C8B-B14F-4D97-AF65-F5344CB8AC3E}">
        <p14:creationId xmlns:p14="http://schemas.microsoft.com/office/powerpoint/2010/main" val="2736475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317635" y="1027659"/>
            <a:ext cx="8420176" cy="3550341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laser cooling is frequently applied to atoms/ions in small traps (~cm)</a:t>
            </a:r>
          </a:p>
          <a:p>
            <a:r>
              <a:rPr lang="en-US" dirty="0">
                <a:solidFill>
                  <a:schemeClr val="tx1"/>
                </a:solidFill>
              </a:rPr>
              <a:t>normally, several laser beams are used coming from different directions </a:t>
            </a:r>
            <a:r>
              <a:rPr lang="en-US" dirty="0">
                <a:solidFill>
                  <a:schemeClr val="tx1"/>
                </a:solidFill>
                <a:sym typeface="Wingdings" panose="05000000000000000000" pitchFamily="2" charset="2"/>
              </a:rPr>
              <a:t> 3D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the laser light is mostly continuous (</a:t>
            </a:r>
            <a:r>
              <a:rPr lang="en-US" dirty="0" err="1">
                <a:solidFill>
                  <a:schemeClr val="tx1"/>
                </a:solidFill>
              </a:rPr>
              <a:t>cw</a:t>
            </a:r>
            <a:r>
              <a:rPr lang="en-US" dirty="0">
                <a:solidFill>
                  <a:schemeClr val="tx1"/>
                </a:solidFill>
              </a:rPr>
              <a:t>)</a:t>
            </a:r>
          </a:p>
          <a:p>
            <a:r>
              <a:rPr lang="en-US" dirty="0">
                <a:solidFill>
                  <a:schemeClr val="tx1"/>
                </a:solidFill>
              </a:rPr>
              <a:t>typically, light atoms/ions</a:t>
            </a:r>
            <a:r>
              <a:rPr lang="en-US" sz="1200" dirty="0">
                <a:solidFill>
                  <a:schemeClr val="tx1"/>
                </a:solidFill>
              </a:rPr>
              <a:t> (singly charged)</a:t>
            </a:r>
            <a:r>
              <a:rPr lang="en-US" dirty="0">
                <a:solidFill>
                  <a:schemeClr val="tx1"/>
                </a:solidFill>
              </a:rPr>
              <a:t> are used (Be, Na, Mg, Ca …)</a:t>
            </a:r>
          </a:p>
          <a:p>
            <a:r>
              <a:rPr lang="en-US" dirty="0">
                <a:solidFill>
                  <a:schemeClr val="tx1"/>
                </a:solidFill>
              </a:rPr>
              <a:t>the velocities of the atoms/ions is usually low</a:t>
            </a:r>
          </a:p>
          <a:p>
            <a:endParaRPr lang="en-US" dirty="0">
              <a:solidFill>
                <a:schemeClr val="tx1"/>
              </a:solidFill>
            </a:endParaRPr>
          </a:p>
          <a:p>
            <a:r>
              <a:rPr lang="en-US" dirty="0"/>
              <a:t>we want to apply it to a very large accelerator (~1.1 km)</a:t>
            </a:r>
          </a:p>
          <a:p>
            <a:r>
              <a:rPr lang="en-US" dirty="0"/>
              <a:t>our laser beams come from one direction only </a:t>
            </a:r>
            <a:r>
              <a:rPr lang="en-US" dirty="0">
                <a:sym typeface="Wingdings" panose="05000000000000000000" pitchFamily="2" charset="2"/>
              </a:rPr>
              <a:t> 1D</a:t>
            </a:r>
            <a:endParaRPr lang="en-US" dirty="0"/>
          </a:p>
          <a:p>
            <a:r>
              <a:rPr lang="en-US" dirty="0"/>
              <a:t>we will use </a:t>
            </a:r>
            <a:r>
              <a:rPr lang="en-US" dirty="0" err="1"/>
              <a:t>cw</a:t>
            </a:r>
            <a:r>
              <a:rPr lang="en-US" dirty="0"/>
              <a:t> and pulsed laser beams (MHz rep. rate)</a:t>
            </a:r>
          </a:p>
          <a:p>
            <a:r>
              <a:rPr lang="en-US" dirty="0"/>
              <a:t>we will use heavy ions in very high charge states</a:t>
            </a:r>
          </a:p>
          <a:p>
            <a:r>
              <a:rPr lang="en-US" dirty="0"/>
              <a:t>the ions have relativistic velocities (99% of c)</a:t>
            </a:r>
          </a:p>
          <a:p>
            <a:endParaRPr lang="en-US" dirty="0"/>
          </a:p>
        </p:txBody>
      </p:sp>
      <p:sp>
        <p:nvSpPr>
          <p:cNvPr id="5" name="Titel 4"/>
          <p:cNvSpPr>
            <a:spLocks noGrp="1"/>
          </p:cNvSpPr>
          <p:nvPr>
            <p:ph type="title"/>
          </p:nvPr>
        </p:nvSpPr>
        <p:spPr>
          <a:xfrm>
            <a:off x="317638" y="81904"/>
            <a:ext cx="6129236" cy="398545"/>
          </a:xfrm>
        </p:spPr>
        <p:txBody>
          <a:bodyPr/>
          <a:lstStyle/>
          <a:p>
            <a:r>
              <a:rPr lang="de-DE" sz="2400" dirty="0" err="1">
                <a:solidFill>
                  <a:srgbClr val="0066CC"/>
                </a:solidFill>
              </a:rPr>
              <a:t>Why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is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our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laser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cooling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interesting</a:t>
            </a:r>
            <a:r>
              <a:rPr lang="de-DE" sz="2400" dirty="0">
                <a:solidFill>
                  <a:srgbClr val="0066CC"/>
                </a:solidFill>
              </a:rPr>
              <a:t>?</a:t>
            </a:r>
          </a:p>
        </p:txBody>
      </p:sp>
      <p:sp>
        <p:nvSpPr>
          <p:cNvPr id="2" name="Gebogener Pfeil 1"/>
          <p:cNvSpPr/>
          <p:nvPr/>
        </p:nvSpPr>
        <p:spPr>
          <a:xfrm rot="5400000">
            <a:off x="6080123" y="1486722"/>
            <a:ext cx="2762935" cy="3183953"/>
          </a:xfrm>
          <a:prstGeom prst="circularArrow">
            <a:avLst>
              <a:gd name="adj1" fmla="val 12500"/>
              <a:gd name="adj2" fmla="val 1142319"/>
              <a:gd name="adj3" fmla="val 20457681"/>
              <a:gd name="adj4" fmla="val 10800000"/>
              <a:gd name="adj5" fmla="val 16309"/>
            </a:avLst>
          </a:prstGeom>
          <a:solidFill>
            <a:srgbClr val="FDBB6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de-DE">
              <a:solidFill>
                <a:schemeClr val="tx1"/>
              </a:solidFill>
            </a:endParaRPr>
          </a:p>
        </p:txBody>
      </p:sp>
      <p:sp>
        <p:nvSpPr>
          <p:cNvPr id="4" name="Textfeld 3"/>
          <p:cNvSpPr txBox="1"/>
          <p:nvPr/>
        </p:nvSpPr>
        <p:spPr>
          <a:xfrm>
            <a:off x="7362914" y="2886982"/>
            <a:ext cx="1069524" cy="369332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b="1" dirty="0">
                <a:solidFill>
                  <a:srgbClr val="FFC000"/>
                </a:solidFill>
              </a:rPr>
              <a:t>extreme</a:t>
            </a:r>
          </a:p>
        </p:txBody>
      </p:sp>
      <p:sp>
        <p:nvSpPr>
          <p:cNvPr id="6" name="Rechteck 5"/>
          <p:cNvSpPr/>
          <p:nvPr/>
        </p:nvSpPr>
        <p:spPr>
          <a:xfrm>
            <a:off x="283464" y="3012948"/>
            <a:ext cx="6355080" cy="176479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482452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317635" y="1027659"/>
            <a:ext cx="8420176" cy="3550341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create </a:t>
            </a:r>
            <a:r>
              <a:rPr lang="en-US" b="1" dirty="0">
                <a:solidFill>
                  <a:schemeClr val="tx1"/>
                </a:solidFill>
              </a:rPr>
              <a:t>worldwide unique </a:t>
            </a:r>
            <a:r>
              <a:rPr lang="en-US" dirty="0">
                <a:solidFill>
                  <a:schemeClr val="tx1"/>
                </a:solidFill>
              </a:rPr>
              <a:t>laser cooling facility @ FAIR SIS100</a:t>
            </a:r>
            <a:r>
              <a:rPr lang="en-US" b="1" dirty="0">
                <a:solidFill>
                  <a:schemeClr val="tx1"/>
                </a:solidFill>
              </a:rPr>
              <a:t> </a:t>
            </a:r>
          </a:p>
          <a:p>
            <a:r>
              <a:rPr lang="de-DE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first</a:t>
            </a:r>
            <a:r>
              <a:rPr lang="de-DE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de-DE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application</a:t>
            </a:r>
            <a:r>
              <a:rPr lang="de-DE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de-DE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de-DE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de-DE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laser</a:t>
            </a:r>
            <a:r>
              <a:rPr lang="de-DE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de-DE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cooling</a:t>
            </a:r>
            <a:r>
              <a:rPr lang="de-DE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a large </a:t>
            </a:r>
            <a:r>
              <a:rPr lang="de-DE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synchrotron</a:t>
            </a:r>
            <a:r>
              <a:rPr lang="de-DE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de-DE" dirty="0" err="1">
                <a:latin typeface="Arial" panose="020B0604020202020204" pitchFamily="34" charset="0"/>
                <a:cs typeface="Arial" panose="020B0604020202020204" pitchFamily="34" charset="0"/>
              </a:rPr>
              <a:t>using</a:t>
            </a:r>
            <a:r>
              <a:rPr lang="de-D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de-DE" dirty="0" err="1">
                <a:latin typeface="Arial" panose="020B0604020202020204" pitchFamily="34" charset="0"/>
                <a:cs typeface="Arial" panose="020B0604020202020204" pitchFamily="34" charset="0"/>
              </a:rPr>
              <a:t>novel</a:t>
            </a:r>
            <a:r>
              <a:rPr lang="de-D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de-DE" dirty="0" err="1">
                <a:latin typeface="Arial" panose="020B0604020202020204" pitchFamily="34" charset="0"/>
                <a:cs typeface="Arial" panose="020B0604020202020204" pitchFamily="34" charset="0"/>
              </a:rPr>
              <a:t>cw</a:t>
            </a:r>
            <a:r>
              <a:rPr lang="de-DE" dirty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de-DE" dirty="0" err="1">
                <a:latin typeface="Arial" panose="020B0604020202020204" pitchFamily="34" charset="0"/>
                <a:cs typeface="Arial" panose="020B0604020202020204" pitchFamily="34" charset="0"/>
              </a:rPr>
              <a:t>pulsed</a:t>
            </a:r>
            <a:r>
              <a:rPr lang="de-D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de-DE" dirty="0" err="1">
                <a:latin typeface="Arial" panose="020B0604020202020204" pitchFamily="34" charset="0"/>
                <a:cs typeface="Arial" panose="020B0604020202020204" pitchFamily="34" charset="0"/>
              </a:rPr>
              <a:t>laser</a:t>
            </a:r>
            <a:r>
              <a:rPr lang="de-D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de-DE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de-D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de-DE" dirty="0" err="1">
                <a:latin typeface="Arial" panose="020B0604020202020204" pitchFamily="34" charset="0"/>
                <a:cs typeface="Arial" panose="020B0604020202020204" pitchFamily="34" charset="0"/>
              </a:rPr>
              <a:t>detection</a:t>
            </a:r>
            <a:r>
              <a:rPr lang="de-D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de-DE" dirty="0" err="1">
                <a:latin typeface="Arial" panose="020B0604020202020204" pitchFamily="34" charset="0"/>
                <a:cs typeface="Arial" panose="020B0604020202020204" pitchFamily="34" charset="0"/>
              </a:rPr>
              <a:t>systems</a:t>
            </a:r>
            <a:endParaRPr lang="de-D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/>
              <a:t>possibility to </a:t>
            </a:r>
            <a:r>
              <a:rPr lang="en-US" b="1" dirty="0"/>
              <a:t>deliver very cold &amp;</a:t>
            </a:r>
            <a:r>
              <a:rPr lang="en-US" dirty="0"/>
              <a:t> </a:t>
            </a:r>
            <a:r>
              <a:rPr lang="en-US" b="1" dirty="0"/>
              <a:t>very short ion bunches </a:t>
            </a:r>
            <a:r>
              <a:rPr lang="en-US" dirty="0"/>
              <a:t>to FAIR experiments (</a:t>
            </a:r>
            <a:r>
              <a:rPr lang="en-US" i="1" dirty="0"/>
              <a:t>e.g.</a:t>
            </a:r>
            <a:r>
              <a:rPr lang="en-US" dirty="0"/>
              <a:t> plasma physics)</a:t>
            </a:r>
          </a:p>
          <a:p>
            <a:endParaRPr lang="en-US" dirty="0"/>
          </a:p>
          <a:p>
            <a:r>
              <a:rPr lang="en-US" dirty="0"/>
              <a:t>“efficiency” of laser cooling increases with ion beam energy (</a:t>
            </a:r>
            <a:r>
              <a:rPr lang="en-US" dirty="0">
                <a:sym typeface="Symbol" panose="05050102010706020507" pitchFamily="18" charset="2"/>
              </a:rPr>
              <a:t></a:t>
            </a:r>
            <a:r>
              <a:rPr lang="en-US" dirty="0"/>
              <a:t>)</a:t>
            </a:r>
          </a:p>
          <a:p>
            <a:r>
              <a:rPr lang="en-US" dirty="0"/>
              <a:t>highly relativistic ion energies of the SIS100 allow </a:t>
            </a:r>
            <a:r>
              <a:rPr lang="en-US" b="1" dirty="0"/>
              <a:t>cooling of many ion species </a:t>
            </a:r>
            <a:r>
              <a:rPr lang="en-US" dirty="0"/>
              <a:t>by exploiting the huge Doppler shift (</a:t>
            </a:r>
            <a:r>
              <a:rPr lang="en-US" dirty="0">
                <a:sym typeface="Symbol" panose="05050102010706020507" pitchFamily="18" charset="2"/>
              </a:rPr>
              <a:t></a:t>
            </a:r>
            <a:r>
              <a:rPr lang="en-US" dirty="0"/>
              <a:t> up to 13): Z = 10 – 54</a:t>
            </a:r>
            <a:endParaRPr lang="en-US" b="1" dirty="0"/>
          </a:p>
          <a:p>
            <a:endParaRPr lang="en-US" dirty="0"/>
          </a:p>
          <a:p>
            <a:r>
              <a:rPr lang="en-US" dirty="0"/>
              <a:t>laser spectroscopy of the electronic structure of heavy ions</a:t>
            </a:r>
          </a:p>
          <a:p>
            <a:endParaRPr lang="en-US" dirty="0"/>
          </a:p>
        </p:txBody>
      </p:sp>
      <p:sp>
        <p:nvSpPr>
          <p:cNvPr id="5" name="Titel 4"/>
          <p:cNvSpPr>
            <a:spLocks noGrp="1"/>
          </p:cNvSpPr>
          <p:nvPr>
            <p:ph type="title"/>
          </p:nvPr>
        </p:nvSpPr>
        <p:spPr>
          <a:xfrm>
            <a:off x="317638" y="81904"/>
            <a:ext cx="6129236" cy="398545"/>
          </a:xfrm>
        </p:spPr>
        <p:txBody>
          <a:bodyPr/>
          <a:lstStyle/>
          <a:p>
            <a:r>
              <a:rPr lang="de-DE" sz="2400" dirty="0" err="1">
                <a:solidFill>
                  <a:srgbClr val="0066CC"/>
                </a:solidFill>
              </a:rPr>
              <a:t>Motivations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for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the</a:t>
            </a:r>
            <a:r>
              <a:rPr lang="de-DE" sz="2400" dirty="0">
                <a:solidFill>
                  <a:srgbClr val="0066CC"/>
                </a:solidFill>
              </a:rPr>
              <a:t> FAIR SIS100</a:t>
            </a:r>
          </a:p>
        </p:txBody>
      </p:sp>
      <p:pic>
        <p:nvPicPr>
          <p:cNvPr id="4" name="Picture 9" descr="logo_blauer_leichtviolett_im_c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99" t="19600" r="22267" b="19600"/>
          <a:stretch>
            <a:fillRect/>
          </a:stretch>
        </p:blipFill>
        <p:spPr bwMode="auto">
          <a:xfrm>
            <a:off x="5372100" y="67501"/>
            <a:ext cx="1156715" cy="3728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450377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feld 1"/>
          <p:cNvSpPr txBox="1"/>
          <p:nvPr/>
        </p:nvSpPr>
        <p:spPr>
          <a:xfrm>
            <a:off x="1058467" y="59150"/>
            <a:ext cx="4347665" cy="230832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de-DE" sz="2400" b="1" dirty="0">
                <a:solidFill>
                  <a:srgbClr val="3366CC"/>
                </a:solidFill>
                <a:latin typeface="Arial" charset="0"/>
              </a:rPr>
              <a:t>Contents</a:t>
            </a:r>
          </a:p>
          <a:p>
            <a:pPr>
              <a:defRPr/>
            </a:pPr>
            <a:endParaRPr lang="de-DE" sz="2400" dirty="0">
              <a:solidFill>
                <a:srgbClr val="3366CC"/>
              </a:solidFill>
              <a:latin typeface="Arial" charset="0"/>
            </a:endParaRPr>
          </a:p>
          <a:p>
            <a:pPr>
              <a:defRPr/>
            </a:pPr>
            <a:endParaRPr lang="de-DE" sz="2400" dirty="0">
              <a:solidFill>
                <a:srgbClr val="3366CC"/>
              </a:solidFill>
              <a:latin typeface="Arial" charset="0"/>
            </a:endParaRPr>
          </a:p>
          <a:p>
            <a:pPr marL="257175" indent="-257175">
              <a:buFontTx/>
              <a:buAutoNum type="arabicPeriod"/>
              <a:defRPr/>
            </a:pP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Motivations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for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laser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cooling</a:t>
            </a:r>
            <a:endParaRPr lang="de-DE" sz="2400" dirty="0">
              <a:solidFill>
                <a:srgbClr val="3366CC"/>
              </a:solidFill>
              <a:latin typeface="Arial" charset="0"/>
            </a:endParaRPr>
          </a:p>
          <a:p>
            <a:pPr marL="257175" indent="-257175">
              <a:buFontTx/>
              <a:buAutoNum type="arabicPeriod"/>
              <a:defRPr/>
            </a:pP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The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principle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</a:p>
          <a:p>
            <a:pPr marL="257175" indent="-257175">
              <a:buFontTx/>
              <a:buAutoNum type="arabicPeriod"/>
              <a:defRPr/>
            </a:pP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SIS100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laser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cooling</a:t>
            </a:r>
            <a:endParaRPr lang="de-DE" sz="2400" dirty="0">
              <a:solidFill>
                <a:srgbClr val="3366CC"/>
              </a:solidFill>
              <a:latin typeface="Arial" charset="0"/>
            </a:endParaRPr>
          </a:p>
        </p:txBody>
      </p:sp>
      <p:sp>
        <p:nvSpPr>
          <p:cNvPr id="3" name="Rechteck 2"/>
          <p:cNvSpPr>
            <a:spLocks noChangeArrowheads="1"/>
          </p:cNvSpPr>
          <p:nvPr/>
        </p:nvSpPr>
        <p:spPr bwMode="auto">
          <a:xfrm>
            <a:off x="1058467" y="1591743"/>
            <a:ext cx="4982454" cy="370332"/>
          </a:xfrm>
          <a:prstGeom prst="rect">
            <a:avLst/>
          </a:prstGeom>
          <a:noFill/>
          <a:ln w="38100" algn="ctr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67500" tIns="35100" rIns="67500" bIns="35100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de-DE" altLang="de-DE" sz="1350"/>
          </a:p>
        </p:txBody>
      </p:sp>
    </p:spTree>
    <p:extLst>
      <p:ext uri="{BB962C8B-B14F-4D97-AF65-F5344CB8AC3E}">
        <p14:creationId xmlns:p14="http://schemas.microsoft.com/office/powerpoint/2010/main" val="1147120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Line 65"/>
          <p:cNvSpPr>
            <a:spLocks noChangeShapeType="1"/>
          </p:cNvSpPr>
          <p:nvPr/>
        </p:nvSpPr>
        <p:spPr bwMode="auto">
          <a:xfrm>
            <a:off x="4303461" y="2191425"/>
            <a:ext cx="1026319" cy="0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de-DE" sz="1350"/>
          </a:p>
        </p:txBody>
      </p:sp>
      <p:sp>
        <p:nvSpPr>
          <p:cNvPr id="9" name="Textfeld 8"/>
          <p:cNvSpPr txBox="1"/>
          <p:nvPr/>
        </p:nvSpPr>
        <p:spPr>
          <a:xfrm>
            <a:off x="4474166" y="1749267"/>
            <a:ext cx="630622" cy="300082"/>
          </a:xfrm>
          <a:prstGeom prst="rect">
            <a:avLst/>
          </a:prstGeom>
        </p:spPr>
        <p:txBody>
          <a:bodyPr vert="horz" wrap="none" lIns="68580" tIns="34290" rIns="68580" bIns="34290" rtlCol="0" anchor="t">
            <a:spAutoFit/>
          </a:bodyPr>
          <a:lstStyle/>
          <a:p>
            <a:pPr algn="l"/>
            <a:r>
              <a:rPr lang="de-DE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 = </a:t>
            </a:r>
            <a:r>
              <a:rPr lang="de-DE" sz="1500" dirty="0"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</a:t>
            </a:r>
            <a:r>
              <a:rPr lang="de-DE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feld 10"/>
              <p:cNvSpPr txBox="1"/>
              <p:nvPr/>
            </p:nvSpPr>
            <p:spPr>
              <a:xfrm>
                <a:off x="6095784" y="2187617"/>
                <a:ext cx="1302408" cy="430631"/>
              </a:xfrm>
              <a:prstGeom prst="rect">
                <a:avLst/>
              </a:prstGeom>
            </p:spPr>
            <p:txBody>
              <a:bodyPr vert="horz" wrap="none" lIns="0" tIns="0" rIns="0" bIns="0" rtlCol="0" anchor="t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de-DE" sz="1350" i="1" smtClean="0">
                              <a:solidFill>
                                <a:srgbClr val="558ED5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de-DE" sz="1350">
                              <a:solidFill>
                                <a:srgbClr val="558ED5"/>
                              </a:solidFill>
                              <a:latin typeface="Cambria Math" panose="02040503050406030204" pitchFamily="18" charset="0"/>
                              <a:sym typeface="Symbol" panose="05050102010706020507" pitchFamily="18" charset="2"/>
                            </a:rPr>
                            <m:t>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de-DE" sz="1350">
                              <a:solidFill>
                                <a:srgbClr val="558ED5"/>
                              </a:solidFill>
                              <a:latin typeface="Cambria Math" panose="02040503050406030204" pitchFamily="18" charset="0"/>
                            </a:rPr>
                            <m:t>a</m:t>
                          </m:r>
                          <m:r>
                            <a:rPr lang="de-DE" sz="1350">
                              <a:solidFill>
                                <a:srgbClr val="558ED5"/>
                              </a:solidFill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m:rPr>
                              <m:sty m:val="p"/>
                            </m:rPr>
                            <a:rPr lang="de-DE" sz="1350">
                              <a:solidFill>
                                <a:srgbClr val="558ED5"/>
                              </a:solidFill>
                              <a:latin typeface="Cambria Math" panose="02040503050406030204" pitchFamily="18" charset="0"/>
                            </a:rPr>
                            <m:t>coll</m:t>
                          </m:r>
                        </m:sub>
                      </m:sSub>
                      <m:r>
                        <a:rPr lang="de-DE" sz="1350">
                          <a:solidFill>
                            <a:srgbClr val="558ED5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de-DE" sz="1350" i="1">
                              <a:solidFill>
                                <a:srgbClr val="558ED5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de-DE" sz="1350" i="1">
                                  <a:solidFill>
                                    <a:srgbClr val="558ED5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de-DE" sz="1350">
                                  <a:solidFill>
                                    <a:srgbClr val="558ED5"/>
                                  </a:solidFill>
                                  <a:latin typeface="Cambria Math" panose="02040503050406030204" pitchFamily="18" charset="0"/>
                                  <a:sym typeface="Symbol" panose="05050102010706020507" pitchFamily="18" charset="2"/>
                                </a:rPr>
                                <m:t>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de-DE" sz="1350" b="0" i="0" smtClean="0">
                                  <a:solidFill>
                                    <a:srgbClr val="558ED5"/>
                                  </a:solidFill>
                                  <a:latin typeface="Cambria Math" panose="02040503050406030204" pitchFamily="18" charset="0"/>
                                  <a:sym typeface="Symbol" panose="05050102010706020507" pitchFamily="18" charset="2"/>
                                </a:rPr>
                                <m:t>i</m:t>
                              </m:r>
                              <m:r>
                                <m:rPr>
                                  <m:sty m:val="p"/>
                                </m:rPr>
                                <a:rPr lang="de-DE" sz="1350">
                                  <a:solidFill>
                                    <a:srgbClr val="558ED5"/>
                                  </a:solidFill>
                                  <a:latin typeface="Cambria Math" panose="02040503050406030204" pitchFamily="18" charset="0"/>
                                </a:rPr>
                                <m:t>on</m:t>
                              </m:r>
                            </m:sub>
                          </m:sSub>
                        </m:num>
                        <m:den>
                          <m:r>
                            <a:rPr lang="de-DE" sz="1350">
                              <a:solidFill>
                                <a:srgbClr val="558ED5"/>
                              </a:solidFill>
                              <a:latin typeface="Cambria Math" panose="02040503050406030204" pitchFamily="18" charset="0"/>
                              <a:sym typeface="Symbol" panose="05050102010706020507" pitchFamily="18" charset="2"/>
                            </a:rPr>
                            <m:t>(1−)</m:t>
                          </m:r>
                        </m:den>
                      </m:f>
                    </m:oMath>
                  </m:oMathPara>
                </a14:m>
                <a:endParaRPr lang="de-DE" sz="1350" dirty="0">
                  <a:solidFill>
                    <a:srgbClr val="558ED5"/>
                  </a:solidFill>
                </a:endParaRPr>
              </a:p>
            </p:txBody>
          </p:sp>
        </mc:Choice>
        <mc:Fallback xmlns="">
          <p:sp>
            <p:nvSpPr>
              <p:cNvPr id="11" name="Textfeld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5784" y="2187617"/>
                <a:ext cx="1302408" cy="430631"/>
              </a:xfrm>
              <a:prstGeom prst="rect">
                <a:avLst/>
              </a:prstGeom>
              <a:blipFill>
                <a:blip r:embed="rId2"/>
                <a:stretch>
                  <a:fillRect l="-2336" r="-4206" b="-16901"/>
                </a:stretch>
              </a:blipFill>
            </p:spPr>
            <p:txBody>
              <a:bodyPr/>
              <a:lstStyle/>
              <a:p>
                <a:r>
                  <a:rPr lang="de-D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Line 59"/>
          <p:cNvSpPr>
            <a:spLocks noChangeShapeType="1"/>
          </p:cNvSpPr>
          <p:nvPr/>
        </p:nvSpPr>
        <p:spPr bwMode="auto">
          <a:xfrm flipH="1" flipV="1">
            <a:off x="6035335" y="3063575"/>
            <a:ext cx="1425294" cy="5681"/>
          </a:xfrm>
          <a:prstGeom prst="line">
            <a:avLst/>
          </a:prstGeom>
          <a:noFill/>
          <a:ln w="76200">
            <a:solidFill>
              <a:schemeClr val="tx2">
                <a:lumMod val="60000"/>
                <a:lumOff val="40000"/>
              </a:schemeClr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de-DE" sz="135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feld 13"/>
              <p:cNvSpPr txBox="1"/>
              <p:nvPr/>
            </p:nvSpPr>
            <p:spPr>
              <a:xfrm>
                <a:off x="6493077" y="2780362"/>
                <a:ext cx="663643" cy="207749"/>
              </a:xfrm>
              <a:prstGeom prst="rect">
                <a:avLst/>
              </a:prstGeom>
            </p:spPr>
            <p:txBody>
              <a:bodyPr vert="horz" wrap="none" lIns="0" tIns="0" rIns="0" bIns="0" rtlCol="0" anchor="t">
                <a:spAutoFit/>
              </a:bodyPr>
              <a:lstStyle/>
              <a:p>
                <a:pPr algn="l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de-DE" sz="1350" b="1" i="0" smtClean="0">
                          <a:solidFill>
                            <a:srgbClr val="558ED5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𝟐𝟓</m:t>
                      </m:r>
                      <m:r>
                        <a:rPr lang="de-DE" sz="1350" b="1" i="1">
                          <a:solidFill>
                            <a:srgbClr val="558ED5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𝟕</m:t>
                      </m:r>
                      <m:r>
                        <a:rPr lang="de-DE" sz="1350" b="1">
                          <a:solidFill>
                            <a:srgbClr val="558ED5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a:rPr lang="de-DE" sz="1350" b="1" i="1">
                          <a:solidFill>
                            <a:srgbClr val="558ED5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𝐧𝐦</m:t>
                      </m:r>
                    </m:oMath>
                  </m:oMathPara>
                </a14:m>
                <a:endParaRPr lang="de-DE" sz="1200" b="1" dirty="0">
                  <a:solidFill>
                    <a:srgbClr val="558ED5"/>
                  </a:solidFill>
                </a:endParaRPr>
              </a:p>
            </p:txBody>
          </p:sp>
        </mc:Choice>
        <mc:Fallback xmlns="">
          <p:sp>
            <p:nvSpPr>
              <p:cNvPr id="14" name="Textfeld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93077" y="2780362"/>
                <a:ext cx="663643" cy="207749"/>
              </a:xfrm>
              <a:prstGeom prst="rect">
                <a:avLst/>
              </a:prstGeom>
              <a:blipFill>
                <a:blip r:embed="rId3"/>
                <a:stretch>
                  <a:fillRect l="-5505" r="-1835" b="-11765"/>
                </a:stretch>
              </a:blipFill>
            </p:spPr>
            <p:txBody>
              <a:bodyPr/>
              <a:lstStyle/>
              <a:p>
                <a:r>
                  <a:rPr lang="de-DE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5" name="Gruppieren 14"/>
          <p:cNvGrpSpPr/>
          <p:nvPr/>
        </p:nvGrpSpPr>
        <p:grpSpPr>
          <a:xfrm>
            <a:off x="4137573" y="2345853"/>
            <a:ext cx="1350169" cy="1350169"/>
            <a:chOff x="139065" y="2736850"/>
            <a:chExt cx="1800225" cy="1800225"/>
          </a:xfrm>
          <a:effectLst/>
        </p:grpSpPr>
        <p:sp>
          <p:nvSpPr>
            <p:cNvPr id="16" name="Line 2"/>
            <p:cNvSpPr>
              <a:spLocks noChangeShapeType="1"/>
            </p:cNvSpPr>
            <p:nvPr/>
          </p:nvSpPr>
          <p:spPr bwMode="auto">
            <a:xfrm>
              <a:off x="482904" y="3437997"/>
              <a:ext cx="792162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de-DE" sz="1350"/>
            </a:p>
          </p:txBody>
        </p:sp>
        <p:sp>
          <p:nvSpPr>
            <p:cNvPr id="17" name="Line 3"/>
            <p:cNvSpPr>
              <a:spLocks noChangeShapeType="1"/>
            </p:cNvSpPr>
            <p:nvPr/>
          </p:nvSpPr>
          <p:spPr bwMode="auto">
            <a:xfrm>
              <a:off x="482904" y="3942080"/>
              <a:ext cx="792162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de-DE" sz="1350"/>
            </a:p>
          </p:txBody>
        </p:sp>
        <p:sp>
          <p:nvSpPr>
            <p:cNvPr id="18" name="Text Box 8"/>
            <p:cNvSpPr txBox="1">
              <a:spLocks noChangeArrowheads="1"/>
            </p:cNvSpPr>
            <p:nvPr/>
          </p:nvSpPr>
          <p:spPr bwMode="auto">
            <a:xfrm>
              <a:off x="1324595" y="3758723"/>
              <a:ext cx="489877" cy="4001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de-DE" altLang="de-DE" sz="1350" dirty="0"/>
                <a:t>2s</a:t>
              </a:r>
              <a:endParaRPr lang="de-DE" altLang="de-DE" sz="1350" baseline="-25000" dirty="0"/>
            </a:p>
          </p:txBody>
        </p:sp>
        <p:sp>
          <p:nvSpPr>
            <p:cNvPr id="19" name="Text Box 9"/>
            <p:cNvSpPr txBox="1">
              <a:spLocks noChangeArrowheads="1"/>
            </p:cNvSpPr>
            <p:nvPr/>
          </p:nvSpPr>
          <p:spPr bwMode="auto">
            <a:xfrm>
              <a:off x="1324595" y="3254641"/>
              <a:ext cx="502701" cy="4001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de-DE" altLang="de-DE" sz="1350" dirty="0"/>
                <a:t>2p</a:t>
              </a:r>
              <a:endParaRPr lang="de-DE" altLang="de-DE" sz="1350" baseline="-25000" dirty="0"/>
            </a:p>
          </p:txBody>
        </p:sp>
        <p:sp>
          <p:nvSpPr>
            <p:cNvPr id="20" name="Oval 57"/>
            <p:cNvSpPr>
              <a:spLocks noChangeArrowheads="1"/>
            </p:cNvSpPr>
            <p:nvPr/>
          </p:nvSpPr>
          <p:spPr bwMode="auto">
            <a:xfrm>
              <a:off x="139065" y="2736850"/>
              <a:ext cx="1800225" cy="1800225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de-DE" altLang="de-DE" sz="1350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feld 23"/>
              <p:cNvSpPr txBox="1"/>
              <p:nvPr/>
            </p:nvSpPr>
            <p:spPr>
              <a:xfrm>
                <a:off x="1642992" y="1138016"/>
                <a:ext cx="1895327" cy="43858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  <a:effectLst/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vert="horz" wrap="none" lIns="68580" tIns="34290" rIns="68580" bIns="34290" rtlCol="0" anchor="t">
                <a:spAutoFit/>
              </a:bodyPr>
              <a:lstStyle/>
              <a:p>
                <a:pPr algn="l"/>
                <a:r>
                  <a:rPr lang="de-DE" sz="1200" dirty="0">
                    <a:ln w="0"/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ESR </a:t>
                </a:r>
                <a:r>
                  <a:rPr lang="de-DE" sz="1200" dirty="0" err="1">
                    <a:ln w="0"/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experiments</a:t>
                </a:r>
                <a:r>
                  <a:rPr lang="de-DE" sz="1200" dirty="0">
                    <a:ln w="0"/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:</a:t>
                </a:r>
              </a:p>
              <a:p>
                <a:r>
                  <a:rPr lang="de-DE" sz="1200" baseline="30000" dirty="0">
                    <a:ln w="0"/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12</a:t>
                </a:r>
                <a:r>
                  <a:rPr lang="de-DE" sz="1200" dirty="0">
                    <a:ln w="0"/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C</a:t>
                </a:r>
                <a:r>
                  <a:rPr lang="de-DE" sz="1200" baseline="30000" dirty="0">
                    <a:ln w="0"/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3+</a:t>
                </a:r>
                <a:r>
                  <a:rPr lang="de-DE" sz="1200" dirty="0">
                    <a:ln w="0"/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el-GR" sz="1200" i="1">
                        <a:ln w="0"/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→</m:t>
                    </m:r>
                    <m:r>
                      <m:rPr>
                        <m:sty m:val="p"/>
                      </m:rPr>
                      <a:rPr lang="el-GR" sz="1200" i="1">
                        <a:ln w="0"/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β</m:t>
                    </m:r>
                    <m:r>
                      <a:rPr lang="de-DE" sz="1200" i="1">
                        <a:ln w="0"/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≈0.47, </m:t>
                    </m:r>
                    <m:r>
                      <a:rPr lang="de-DE" sz="1200" i="1">
                        <a:ln w="0"/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𝛾</m:t>
                    </m:r>
                    <m:r>
                      <a:rPr lang="de-DE" sz="1200" i="1">
                        <a:ln w="0"/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≈1.13</m:t>
                    </m:r>
                  </m:oMath>
                </a14:m>
                <a:endParaRPr lang="de-DE" sz="1200" baseline="30000" dirty="0">
                  <a:ln w="0"/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4" name="Textfeld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42992" y="1138016"/>
                <a:ext cx="1895327" cy="438582"/>
              </a:xfrm>
              <a:prstGeom prst="rect">
                <a:avLst/>
              </a:prstGeom>
              <a:blipFill>
                <a:blip r:embed="rId4"/>
                <a:stretch>
                  <a:fillRect l="-955" t="-1316" b="-10526"/>
                </a:stretch>
              </a:blipFill>
              <a:ln>
                <a:solidFill>
                  <a:schemeClr val="tx1"/>
                </a:solidFill>
              </a:ln>
              <a:effectLst/>
            </p:spPr>
            <p:txBody>
              <a:bodyPr/>
              <a:lstStyle/>
              <a:p>
                <a:r>
                  <a:rPr lang="de-DE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feld 37"/>
              <p:cNvSpPr txBox="1"/>
              <p:nvPr/>
            </p:nvSpPr>
            <p:spPr>
              <a:xfrm>
                <a:off x="1210355" y="3124426"/>
                <a:ext cx="1061957" cy="207749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/>
              </a:fontRef>
            </p:style>
            <p:txBody>
              <a:bodyPr vert="horz" wrap="none" lIns="0" tIns="0" rIns="0" bIns="0" rtlCol="0" anchor="t">
                <a:spAutoFit/>
              </a:bodyPr>
              <a:lstStyle/>
              <a:p>
                <a:pPr algn="l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de-DE" sz="1350" i="1" smtClean="0">
                              <a:solidFill>
                                <a:srgbClr val="A305C3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de-DE" sz="1350">
                              <a:solidFill>
                                <a:srgbClr val="A305C3"/>
                              </a:solidFill>
                              <a:latin typeface="Cambria Math" panose="02040503050406030204" pitchFamily="18" charset="0"/>
                              <a:sym typeface="Symbol" panose="05050102010706020507" pitchFamily="18" charset="2"/>
                            </a:rPr>
                            <m:t>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de-DE" sz="1350">
                              <a:solidFill>
                                <a:srgbClr val="A305C3"/>
                              </a:solidFill>
                              <a:latin typeface="Cambria Math" panose="02040503050406030204" pitchFamily="18" charset="0"/>
                            </a:rPr>
                            <m:t>coll</m:t>
                          </m:r>
                        </m:sub>
                      </m:sSub>
                      <m:r>
                        <a:rPr lang="de-DE" sz="1350">
                          <a:solidFill>
                            <a:srgbClr val="A305C3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≈93 </m:t>
                      </m:r>
                      <m:r>
                        <m:rPr>
                          <m:sty m:val="p"/>
                        </m:rPr>
                        <a:rPr lang="de-DE" sz="1350">
                          <a:solidFill>
                            <a:srgbClr val="A305C3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nm</m:t>
                      </m:r>
                    </m:oMath>
                  </m:oMathPara>
                </a14:m>
                <a:endParaRPr lang="de-DE" sz="1200" dirty="0">
                  <a:solidFill>
                    <a:srgbClr val="A305C3"/>
                  </a:solidFill>
                </a:endParaRPr>
              </a:p>
            </p:txBody>
          </p:sp>
        </mc:Choice>
        <mc:Fallback xmlns="">
          <p:sp>
            <p:nvSpPr>
              <p:cNvPr id="38" name="Textfeld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10355" y="3124426"/>
                <a:ext cx="1061957" cy="207749"/>
              </a:xfrm>
              <a:prstGeom prst="rect">
                <a:avLst/>
              </a:prstGeom>
              <a:blipFill>
                <a:blip r:embed="rId5"/>
                <a:stretch>
                  <a:fillRect l="-2874" r="-1724" b="-1764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de-D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Line 59"/>
          <p:cNvSpPr>
            <a:spLocks noChangeShapeType="1"/>
          </p:cNvSpPr>
          <p:nvPr/>
        </p:nvSpPr>
        <p:spPr bwMode="auto">
          <a:xfrm flipV="1">
            <a:off x="1741334" y="3060734"/>
            <a:ext cx="1425294" cy="5681"/>
          </a:xfrm>
          <a:prstGeom prst="line">
            <a:avLst/>
          </a:prstGeom>
          <a:noFill/>
          <a:ln w="76200">
            <a:solidFill>
              <a:srgbClr val="A305C3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de-DE" sz="1350">
              <a:solidFill>
                <a:srgbClr val="0100C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0" name="Textfeld 39"/>
          <p:cNvSpPr txBox="1"/>
          <p:nvPr/>
        </p:nvSpPr>
        <p:spPr>
          <a:xfrm>
            <a:off x="1931141" y="4338331"/>
            <a:ext cx="1371935" cy="253916"/>
          </a:xfrm>
          <a:prstGeom prst="rect">
            <a:avLst/>
          </a:prstGeom>
        </p:spPr>
        <p:txBody>
          <a:bodyPr vert="horz" wrap="square" lIns="68580" tIns="34290" rIns="68580" bIns="34290" rtlCol="0" anchor="t">
            <a:spAutoFit/>
          </a:bodyPr>
          <a:lstStyle/>
          <a:p>
            <a:pPr algn="l"/>
            <a:r>
              <a:rPr lang="de-DE" sz="1200" b="1" u="sng" dirty="0">
                <a:solidFill>
                  <a:srgbClr val="A305C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not </a:t>
            </a:r>
            <a:r>
              <a:rPr lang="de-DE" sz="1200" b="1" u="sng" dirty="0" err="1">
                <a:solidFill>
                  <a:srgbClr val="A305C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feasible</a:t>
            </a:r>
            <a:r>
              <a:rPr lang="de-DE" sz="1200" b="1" u="sng" dirty="0">
                <a:solidFill>
                  <a:srgbClr val="A305C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de-DE" sz="1200" b="1" u="sng" dirty="0" err="1">
                <a:solidFill>
                  <a:srgbClr val="A305C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yet</a:t>
            </a:r>
            <a:r>
              <a:rPr lang="de-DE" sz="1200" b="1" u="sng" dirty="0">
                <a:solidFill>
                  <a:srgbClr val="A305C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cxnSp>
        <p:nvCxnSpPr>
          <p:cNvPr id="41" name="Gerader Verbinder 40"/>
          <p:cNvCxnSpPr/>
          <p:nvPr/>
        </p:nvCxnSpPr>
        <p:spPr>
          <a:xfrm>
            <a:off x="1691210" y="2099222"/>
            <a:ext cx="1656785" cy="2077223"/>
          </a:xfrm>
          <a:prstGeom prst="line">
            <a:avLst/>
          </a:prstGeom>
          <a:ln w="7620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2" name="Gerader Verbinder 41"/>
          <p:cNvCxnSpPr/>
          <p:nvPr/>
        </p:nvCxnSpPr>
        <p:spPr>
          <a:xfrm flipV="1">
            <a:off x="1697426" y="2077353"/>
            <a:ext cx="1656785" cy="2077223"/>
          </a:xfrm>
          <a:prstGeom prst="line">
            <a:avLst/>
          </a:prstGeom>
          <a:ln w="7620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feld 35"/>
              <p:cNvSpPr txBox="1"/>
              <p:nvPr/>
            </p:nvSpPr>
            <p:spPr>
              <a:xfrm>
                <a:off x="4238848" y="3837390"/>
                <a:ext cx="1137298" cy="207749"/>
              </a:xfrm>
              <a:prstGeom prst="rect">
                <a:avLst/>
              </a:prstGeom>
            </p:spPr>
            <p:txBody>
              <a:bodyPr vert="horz" wrap="none" lIns="0" tIns="0" rIns="0" bIns="0" rtlCol="0" anchor="t">
                <a:spAutoFit/>
              </a:bodyPr>
              <a:lstStyle/>
              <a:p>
                <a:pPr algn="l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de-DE" sz="135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de-DE" sz="1350">
                              <a:latin typeface="Cambria Math" panose="02040503050406030204" pitchFamily="18" charset="0"/>
                              <a:sym typeface="Symbol" panose="05050102010706020507" pitchFamily="18" charset="2"/>
                            </a:rPr>
                            <m:t>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de-DE" sz="1350" b="0" i="0" smtClean="0">
                              <a:latin typeface="Cambria Math" panose="02040503050406030204" pitchFamily="18" charset="0"/>
                              <a:sym typeface="Symbol" panose="05050102010706020507" pitchFamily="18" charset="2"/>
                            </a:rPr>
                            <m:t>i</m:t>
                          </m:r>
                          <m:r>
                            <m:rPr>
                              <m:sty m:val="p"/>
                            </m:rPr>
                            <a:rPr lang="de-DE" sz="1350">
                              <a:latin typeface="Cambria Math" panose="02040503050406030204" pitchFamily="18" charset="0"/>
                            </a:rPr>
                            <m:t>on</m:t>
                          </m:r>
                        </m:sub>
                      </m:sSub>
                      <m:r>
                        <a:rPr lang="de-DE" sz="135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≈155 </m:t>
                      </m:r>
                      <m:r>
                        <m:rPr>
                          <m:sty m:val="p"/>
                        </m:rPr>
                        <a:rPr lang="de-DE" sz="135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nm</m:t>
                      </m:r>
                    </m:oMath>
                  </m:oMathPara>
                </a14:m>
                <a:endParaRPr lang="de-DE" sz="1200" dirty="0"/>
              </a:p>
            </p:txBody>
          </p:sp>
        </mc:Choice>
        <mc:Fallback xmlns="">
          <p:sp>
            <p:nvSpPr>
              <p:cNvPr id="36" name="Textfeld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38848" y="3837390"/>
                <a:ext cx="1137298" cy="207749"/>
              </a:xfrm>
              <a:prstGeom prst="rect">
                <a:avLst/>
              </a:prstGeom>
              <a:blipFill>
                <a:blip r:embed="rId6"/>
                <a:stretch>
                  <a:fillRect l="-2674" r="-1070" b="-17143"/>
                </a:stretch>
              </a:blipFill>
            </p:spPr>
            <p:txBody>
              <a:bodyPr/>
              <a:lstStyle/>
              <a:p>
                <a:r>
                  <a:rPr lang="de-D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6" name="Line 6"/>
          <p:cNvSpPr>
            <a:spLocks noChangeShapeType="1"/>
          </p:cNvSpPr>
          <p:nvPr/>
        </p:nvSpPr>
        <p:spPr bwMode="auto">
          <a:xfrm flipV="1">
            <a:off x="4837482" y="2886964"/>
            <a:ext cx="0" cy="334445"/>
          </a:xfrm>
          <a:prstGeom prst="line">
            <a:avLst/>
          </a:prstGeom>
          <a:noFill/>
          <a:ln w="38100">
            <a:solidFill>
              <a:schemeClr val="tx1"/>
            </a:solidFill>
            <a:prstDash val="sysDot"/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de-DE" sz="1350"/>
          </a:p>
        </p:txBody>
      </p:sp>
      <p:sp>
        <p:nvSpPr>
          <p:cNvPr id="47" name="Line 6"/>
          <p:cNvSpPr>
            <a:spLocks noChangeShapeType="1"/>
          </p:cNvSpPr>
          <p:nvPr/>
        </p:nvSpPr>
        <p:spPr bwMode="auto">
          <a:xfrm>
            <a:off x="4576994" y="2892508"/>
            <a:ext cx="0" cy="334445"/>
          </a:xfrm>
          <a:prstGeom prst="line">
            <a:avLst/>
          </a:prstGeom>
          <a:ln w="38100">
            <a:prstDash val="sysDot"/>
            <a:headEnd/>
            <a:tailEnd type="triangle" w="med" len="med"/>
          </a:ln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/>
          <a:lstStyle/>
          <a:p>
            <a:endParaRPr lang="de-DE" sz="1350"/>
          </a:p>
        </p:txBody>
      </p:sp>
      <p:sp>
        <p:nvSpPr>
          <p:cNvPr id="48" name="Ellipse 47"/>
          <p:cNvSpPr/>
          <p:nvPr/>
        </p:nvSpPr>
        <p:spPr>
          <a:xfrm>
            <a:off x="4773892" y="3175976"/>
            <a:ext cx="142336" cy="1423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de-DE" sz="1350"/>
          </a:p>
        </p:txBody>
      </p:sp>
      <p:sp>
        <p:nvSpPr>
          <p:cNvPr id="31" name="Textfeld 30"/>
          <p:cNvSpPr txBox="1"/>
          <p:nvPr/>
        </p:nvSpPr>
        <p:spPr>
          <a:xfrm>
            <a:off x="4226299" y="4398677"/>
            <a:ext cx="4218679" cy="392415"/>
          </a:xfrm>
          <a:prstGeom prst="rect">
            <a:avLst/>
          </a:prstGeom>
        </p:spPr>
        <p:txBody>
          <a:bodyPr vert="horz" wrap="square" lIns="68580" tIns="34290" rIns="68580" bIns="34290" rtlCol="0" anchor="t">
            <a:spAutoFit/>
          </a:bodyPr>
          <a:lstStyle/>
          <a:p>
            <a:r>
              <a:rPr lang="en-US" altLang="de-DE" sz="1050" dirty="0">
                <a:latin typeface="+mj-lt"/>
                <a:cs typeface="Calibri" panose="020F0502020204030204" pitchFamily="34" charset="0"/>
              </a:rPr>
              <a:t>The ion absorbs many directional momenta from the photons and decays each time with a random recoil, averaging out to zero. </a:t>
            </a:r>
          </a:p>
        </p:txBody>
      </p:sp>
      <p:sp>
        <p:nvSpPr>
          <p:cNvPr id="32" name="Textfeld 31"/>
          <p:cNvSpPr txBox="1"/>
          <p:nvPr/>
        </p:nvSpPr>
        <p:spPr>
          <a:xfrm>
            <a:off x="5843736" y="1207075"/>
            <a:ext cx="1806504" cy="253916"/>
          </a:xfrm>
          <a:prstGeom prst="rect">
            <a:avLst/>
          </a:prstGeom>
          <a:ln w="19050">
            <a:solidFill>
              <a:srgbClr val="FF0000"/>
            </a:solidFill>
          </a:ln>
          <a:effec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68580" tIns="34290" rIns="68580" bIns="34290" rtlCol="0" anchor="t">
            <a:spAutoFit/>
          </a:bodyPr>
          <a:lstStyle/>
          <a:p>
            <a:r>
              <a:rPr lang="de-DE" sz="1200" b="1" dirty="0" err="1">
                <a:solidFill>
                  <a:srgbClr val="FF0000"/>
                </a:solidFill>
                <a:latin typeface="+mj-lt"/>
                <a:cs typeface="Calibri" panose="020F0502020204030204" pitchFamily="34" charset="0"/>
              </a:rPr>
              <a:t>only</a:t>
            </a:r>
            <a:r>
              <a:rPr lang="de-DE" sz="1200" b="1" dirty="0">
                <a:solidFill>
                  <a:srgbClr val="FF0000"/>
                </a:solidFill>
                <a:latin typeface="+mj-lt"/>
                <a:cs typeface="Calibri" panose="020F0502020204030204" pitchFamily="34" charset="0"/>
              </a:rPr>
              <a:t> 1D </a:t>
            </a:r>
            <a:r>
              <a:rPr lang="de-DE" sz="1200" b="1" dirty="0" err="1">
                <a:solidFill>
                  <a:srgbClr val="FF0000"/>
                </a:solidFill>
                <a:latin typeface="+mj-lt"/>
                <a:cs typeface="Calibri" panose="020F0502020204030204" pitchFamily="34" charset="0"/>
              </a:rPr>
              <a:t>laser</a:t>
            </a:r>
            <a:r>
              <a:rPr lang="de-DE" sz="1200" b="1" dirty="0">
                <a:solidFill>
                  <a:srgbClr val="FF0000"/>
                </a:solidFill>
                <a:latin typeface="+mj-lt"/>
                <a:cs typeface="Calibri" panose="020F0502020204030204" pitchFamily="34" charset="0"/>
              </a:rPr>
              <a:t> </a:t>
            </a:r>
            <a:r>
              <a:rPr lang="de-DE" sz="1200" b="1" dirty="0" err="1">
                <a:solidFill>
                  <a:srgbClr val="FF0000"/>
                </a:solidFill>
                <a:latin typeface="+mj-lt"/>
                <a:cs typeface="Calibri" panose="020F0502020204030204" pitchFamily="34" charset="0"/>
              </a:rPr>
              <a:t>cooling</a:t>
            </a:r>
            <a:endParaRPr lang="de-DE" sz="1200" b="1" dirty="0">
              <a:solidFill>
                <a:srgbClr val="FF0000"/>
              </a:solidFill>
              <a:latin typeface="+mj-lt"/>
              <a:cs typeface="Calibri" panose="020F0502020204030204" pitchFamily="34" charset="0"/>
            </a:endParaRPr>
          </a:p>
        </p:txBody>
      </p:sp>
      <p:sp>
        <p:nvSpPr>
          <p:cNvPr id="34" name="Titel 4"/>
          <p:cNvSpPr txBox="1">
            <a:spLocks/>
          </p:cNvSpPr>
          <p:nvPr/>
        </p:nvSpPr>
        <p:spPr>
          <a:xfrm>
            <a:off x="317638" y="81904"/>
            <a:ext cx="6129236" cy="398545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342900" rtl="0" eaLnBrk="1" latinLnBrk="0" hangingPunct="1">
              <a:spcBef>
                <a:spcPct val="0"/>
              </a:spcBef>
              <a:buNone/>
              <a:defRPr sz="1800" b="1" kern="1200">
                <a:solidFill>
                  <a:srgbClr val="333333"/>
                </a:solidFill>
                <a:latin typeface="Arial"/>
                <a:ea typeface="+mj-ea"/>
                <a:cs typeface="Arial"/>
              </a:defRPr>
            </a:lvl1pPr>
          </a:lstStyle>
          <a:p>
            <a:r>
              <a:rPr lang="de-DE" sz="2400" dirty="0" err="1">
                <a:solidFill>
                  <a:srgbClr val="0066CC"/>
                </a:solidFill>
              </a:rPr>
              <a:t>Principle</a:t>
            </a:r>
            <a:r>
              <a:rPr lang="de-DE" sz="2400" dirty="0">
                <a:solidFill>
                  <a:srgbClr val="0066CC"/>
                </a:solidFill>
              </a:rPr>
              <a:t>: </a:t>
            </a:r>
            <a:r>
              <a:rPr lang="de-DE" sz="2400" dirty="0" err="1">
                <a:solidFill>
                  <a:srgbClr val="0066CC"/>
                </a:solidFill>
              </a:rPr>
              <a:t>bunched</a:t>
            </a:r>
            <a:r>
              <a:rPr lang="de-DE" sz="2400" dirty="0">
                <a:solidFill>
                  <a:srgbClr val="0066CC"/>
                </a:solidFill>
              </a:rPr>
              <a:t> beam </a:t>
            </a:r>
            <a:r>
              <a:rPr lang="de-DE" sz="2400" dirty="0" err="1">
                <a:solidFill>
                  <a:srgbClr val="0066CC"/>
                </a:solidFill>
              </a:rPr>
              <a:t>laser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cooling</a:t>
            </a:r>
            <a:endParaRPr lang="de-DE" sz="2400" dirty="0">
              <a:solidFill>
                <a:srgbClr val="0066CC"/>
              </a:solidFill>
            </a:endParaRPr>
          </a:p>
        </p:txBody>
      </p:sp>
      <p:sp>
        <p:nvSpPr>
          <p:cNvPr id="43" name="Linien"/>
          <p:cNvSpPr/>
          <p:nvPr/>
        </p:nvSpPr>
        <p:spPr>
          <a:xfrm rot="9000000">
            <a:off x="3630439" y="3220617"/>
            <a:ext cx="881230" cy="16024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0806" extrusionOk="0">
                <a:moveTo>
                  <a:pt x="0" y="10962"/>
                </a:moveTo>
                <a:cubicBezTo>
                  <a:pt x="643" y="17271"/>
                  <a:pt x="1749" y="20844"/>
                  <a:pt x="2901" y="20341"/>
                </a:cubicBezTo>
                <a:cubicBezTo>
                  <a:pt x="4006" y="19859"/>
                  <a:pt x="4964" y="15738"/>
                  <a:pt x="5802" y="10962"/>
                </a:cubicBezTo>
                <a:cubicBezTo>
                  <a:pt x="6673" y="5990"/>
                  <a:pt x="7503" y="212"/>
                  <a:pt x="8651" y="6"/>
                </a:cubicBezTo>
                <a:cubicBezTo>
                  <a:pt x="9828" y="-205"/>
                  <a:pt x="10777" y="5572"/>
                  <a:pt x="11603" y="10962"/>
                </a:cubicBezTo>
                <a:cubicBezTo>
                  <a:pt x="12446" y="16457"/>
                  <a:pt x="13389" y="21395"/>
                  <a:pt x="14568" y="20749"/>
                </a:cubicBezTo>
                <a:cubicBezTo>
                  <a:pt x="15704" y="20127"/>
                  <a:pt x="16340" y="14321"/>
                  <a:pt x="17405" y="10962"/>
                </a:cubicBezTo>
                <a:cubicBezTo>
                  <a:pt x="18663" y="6992"/>
                  <a:pt x="20377" y="6617"/>
                  <a:pt x="21600" y="10093"/>
                </a:cubicBezTo>
              </a:path>
            </a:pathLst>
          </a:custGeom>
          <a:ln w="57150">
            <a:solidFill>
              <a:srgbClr val="00B050"/>
            </a:solidFill>
            <a:tailEnd type="triangle"/>
          </a:ln>
        </p:spPr>
        <p:txBody>
          <a:bodyPr lIns="34289" rIns="34289"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  <a:endParaRPr sz="135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feld 44"/>
              <p:cNvSpPr txBox="1"/>
              <p:nvPr/>
            </p:nvSpPr>
            <p:spPr>
              <a:xfrm>
                <a:off x="3655392" y="2981576"/>
                <a:ext cx="388696" cy="207749"/>
              </a:xfrm>
              <a:prstGeom prst="rect">
                <a:avLst/>
              </a:prstGeom>
            </p:spPr>
            <p:txBody>
              <a:bodyPr vert="horz" wrap="none" lIns="0" tIns="0" rIns="0" bIns="0" rtlCol="0" anchor="t">
                <a:spAutoFit/>
              </a:bodyPr>
              <a:lstStyle/>
              <a:p>
                <a:pPr algn="l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de-DE" sz="1350" i="1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de-DE" sz="135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  <a:sym typeface="Symbol" panose="05050102010706020507" pitchFamily="18" charset="2"/>
                            </a:rPr>
                            <m:t>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de-DE" sz="135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  <a:sym typeface="Symbol" panose="05050102010706020507" pitchFamily="18" charset="2"/>
                            </a:rPr>
                            <m:t>fluo</m:t>
                          </m:r>
                        </m:sub>
                      </m:sSub>
                    </m:oMath>
                  </m:oMathPara>
                </a14:m>
                <a:endParaRPr lang="de-DE" sz="1200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45" name="Textfeld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5392" y="2981576"/>
                <a:ext cx="388696" cy="207749"/>
              </a:xfrm>
              <a:prstGeom prst="rect">
                <a:avLst/>
              </a:prstGeom>
              <a:blipFill>
                <a:blip r:embed="rId7"/>
                <a:stretch>
                  <a:fillRect l="-9524" r="-1587" b="-20588"/>
                </a:stretch>
              </a:blipFill>
            </p:spPr>
            <p:txBody>
              <a:bodyPr/>
              <a:lstStyle/>
              <a:p>
                <a:r>
                  <a:rPr lang="de-D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Rechteck 1"/>
          <p:cNvSpPr/>
          <p:nvPr/>
        </p:nvSpPr>
        <p:spPr>
          <a:xfrm>
            <a:off x="1014984" y="1842516"/>
            <a:ext cx="2574036" cy="2866644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81388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" name="Grafik 7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9924" y="1828800"/>
            <a:ext cx="3268154" cy="244602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feld 24"/>
              <p:cNvSpPr txBox="1"/>
              <p:nvPr/>
            </p:nvSpPr>
            <p:spPr>
              <a:xfrm>
                <a:off x="1932653" y="1128123"/>
                <a:ext cx="2320764" cy="271421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/>
              </a:fontRef>
            </p:style>
            <p:txBody>
              <a:bodyPr vert="horz" wrap="none" lIns="68580" tIns="34290" rIns="68580" bIns="34290" rtlCol="0" anchor="t">
                <a:spAutoFit/>
              </a:bodyPr>
              <a:lstStyle/>
              <a:p>
                <a:pPr algn="l"/>
                <a14:m>
                  <m:oMath xmlns:m="http://schemas.openxmlformats.org/officeDocument/2006/math">
                    <m:sSub>
                      <m:sSubPr>
                        <m:ctrlPr>
                          <a:rPr lang="de-DE" sz="1200" i="1">
                            <a:ln w="0"/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de-DE" sz="1200">
                            <a:ln w="0"/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f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de-DE" sz="1200">
                            <a:ln w="0"/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bunching</m:t>
                        </m:r>
                      </m:sub>
                    </m:sSub>
                    <m:r>
                      <a:rPr lang="de-DE" sz="1200" i="1">
                        <a:ln w="0"/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m:rPr>
                        <m:sty m:val="p"/>
                      </m:rPr>
                      <a:rPr lang="de-DE" sz="1200">
                        <a:ln w="0"/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h</m:t>
                    </m:r>
                    <m:r>
                      <a:rPr lang="de-DE" sz="1200">
                        <a:ln w="0"/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∙</m:t>
                    </m:r>
                    <m:sSub>
                      <m:sSubPr>
                        <m:ctrlPr>
                          <a:rPr lang="de-DE" sz="1200" i="1">
                            <a:ln w="0"/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de-DE" sz="1200">
                            <a:ln w="0"/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f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de-DE" sz="1200">
                            <a:ln w="0"/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rev</m:t>
                        </m:r>
                      </m:sub>
                    </m:sSub>
                    <m:r>
                      <a:rPr lang="de-DE" sz="1200" i="1">
                        <a:ln w="0"/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→ </m:t>
                    </m:r>
                    <m:r>
                      <m:rPr>
                        <m:sty m:val="p"/>
                      </m:rPr>
                      <a:rPr lang="de-DE" sz="1200">
                        <a:ln w="0"/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h</m:t>
                    </m:r>
                    <m:r>
                      <a:rPr lang="de-DE" sz="1200">
                        <a:ln w="0"/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de-DE" sz="1200">
                        <a:ln w="0"/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bunches</m:t>
                    </m:r>
                  </m:oMath>
                </a14:m>
                <a:r>
                  <a:rPr lang="de-DE" sz="1200" dirty="0">
                    <a:ln w="0"/>
                    <a:solidFill>
                      <a:schemeClr val="tx1"/>
                    </a:solidFill>
                  </a:rPr>
                  <a:t> </a:t>
                </a:r>
              </a:p>
            </p:txBody>
          </p:sp>
        </mc:Choice>
        <mc:Fallback xmlns="">
          <p:sp>
            <p:nvSpPr>
              <p:cNvPr id="25" name="Textfeld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32653" y="1128123"/>
                <a:ext cx="2320764" cy="271421"/>
              </a:xfrm>
              <a:prstGeom prst="rect">
                <a:avLst/>
              </a:prstGeom>
              <a:blipFill>
                <a:blip r:embed="rId4"/>
                <a:stretch>
                  <a:fillRect b="-666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de-D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Freihandform 19"/>
          <p:cNvSpPr/>
          <p:nvPr/>
        </p:nvSpPr>
        <p:spPr>
          <a:xfrm>
            <a:off x="3581400" y="3097530"/>
            <a:ext cx="449580" cy="521970"/>
          </a:xfrm>
          <a:custGeom>
            <a:avLst/>
            <a:gdLst>
              <a:gd name="connsiteX0" fmla="*/ 599440 w 599440"/>
              <a:gd name="connsiteY0" fmla="*/ 0 h 695960"/>
              <a:gd name="connsiteX1" fmla="*/ 492760 w 599440"/>
              <a:gd name="connsiteY1" fmla="*/ 441960 h 695960"/>
              <a:gd name="connsiteX2" fmla="*/ 0 w 599440"/>
              <a:gd name="connsiteY2" fmla="*/ 695960 h 6959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99440" h="695960">
                <a:moveTo>
                  <a:pt x="599440" y="0"/>
                </a:moveTo>
                <a:cubicBezTo>
                  <a:pt x="596053" y="162983"/>
                  <a:pt x="592667" y="325967"/>
                  <a:pt x="492760" y="441960"/>
                </a:cubicBezTo>
                <a:cubicBezTo>
                  <a:pt x="392853" y="557953"/>
                  <a:pt x="196426" y="626956"/>
                  <a:pt x="0" y="695960"/>
                </a:cubicBezTo>
              </a:path>
            </a:pathLst>
          </a:custGeom>
          <a:noFill/>
          <a:ln w="57150">
            <a:solidFill>
              <a:srgbClr val="FF0000"/>
            </a:solidFill>
            <a:headEnd type="none" w="med" len="med"/>
            <a:tailEnd type="triangle" w="med" len="me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350"/>
          </a:p>
        </p:txBody>
      </p:sp>
      <p:sp>
        <p:nvSpPr>
          <p:cNvPr id="60" name="Freihandform 59"/>
          <p:cNvSpPr/>
          <p:nvPr/>
        </p:nvSpPr>
        <p:spPr>
          <a:xfrm rot="11241356">
            <a:off x="2186816" y="2219687"/>
            <a:ext cx="449580" cy="521970"/>
          </a:xfrm>
          <a:custGeom>
            <a:avLst/>
            <a:gdLst>
              <a:gd name="connsiteX0" fmla="*/ 599440 w 599440"/>
              <a:gd name="connsiteY0" fmla="*/ 0 h 695960"/>
              <a:gd name="connsiteX1" fmla="*/ 492760 w 599440"/>
              <a:gd name="connsiteY1" fmla="*/ 441960 h 695960"/>
              <a:gd name="connsiteX2" fmla="*/ 0 w 599440"/>
              <a:gd name="connsiteY2" fmla="*/ 695960 h 6959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99440" h="695960">
                <a:moveTo>
                  <a:pt x="599440" y="0"/>
                </a:moveTo>
                <a:cubicBezTo>
                  <a:pt x="596053" y="162983"/>
                  <a:pt x="592667" y="325967"/>
                  <a:pt x="492760" y="441960"/>
                </a:cubicBezTo>
                <a:cubicBezTo>
                  <a:pt x="392853" y="557953"/>
                  <a:pt x="196426" y="626956"/>
                  <a:pt x="0" y="695960"/>
                </a:cubicBezTo>
              </a:path>
            </a:pathLst>
          </a:custGeom>
          <a:noFill/>
          <a:ln w="57150">
            <a:solidFill>
              <a:srgbClr val="FF0000"/>
            </a:solidFill>
            <a:headEnd type="none" w="med" len="med"/>
            <a:tailEnd type="triangle" w="med" len="me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350"/>
          </a:p>
        </p:txBody>
      </p:sp>
      <p:pic>
        <p:nvPicPr>
          <p:cNvPr id="22" name="Grafik 21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354"/>
          <a:stretch/>
        </p:blipFill>
        <p:spPr>
          <a:xfrm>
            <a:off x="2790452" y="2180041"/>
            <a:ext cx="588204" cy="277046"/>
          </a:xfrm>
          <a:prstGeom prst="rect">
            <a:avLst/>
          </a:prstGeom>
        </p:spPr>
      </p:pic>
      <p:pic>
        <p:nvPicPr>
          <p:cNvPr id="24" name="Grafik 2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3891" y="2931964"/>
            <a:ext cx="588204" cy="277926"/>
          </a:xfrm>
          <a:prstGeom prst="rect">
            <a:avLst/>
          </a:prstGeom>
        </p:spPr>
      </p:pic>
      <p:pic>
        <p:nvPicPr>
          <p:cNvPr id="64" name="Grafik 6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0957" y="2773884"/>
            <a:ext cx="588204" cy="277926"/>
          </a:xfrm>
          <a:prstGeom prst="rect">
            <a:avLst/>
          </a:prstGeom>
        </p:spPr>
      </p:pic>
      <p:pic>
        <p:nvPicPr>
          <p:cNvPr id="65" name="Grafik 64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354"/>
          <a:stretch/>
        </p:blipFill>
        <p:spPr>
          <a:xfrm>
            <a:off x="2667961" y="3476386"/>
            <a:ext cx="588204" cy="277046"/>
          </a:xfrm>
          <a:prstGeom prst="rect">
            <a:avLst/>
          </a:prstGeom>
        </p:spPr>
      </p:pic>
      <p:pic>
        <p:nvPicPr>
          <p:cNvPr id="66" name="Grafik 6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8514" y="1878135"/>
            <a:ext cx="1251149" cy="591167"/>
          </a:xfrm>
          <a:prstGeom prst="rect">
            <a:avLst/>
          </a:prstGeom>
        </p:spPr>
      </p:pic>
      <p:cxnSp>
        <p:nvCxnSpPr>
          <p:cNvPr id="40" name="Gerade Verbindung mit Pfeil 39"/>
          <p:cNvCxnSpPr/>
          <p:nvPr/>
        </p:nvCxnSpPr>
        <p:spPr>
          <a:xfrm>
            <a:off x="5728563" y="1703674"/>
            <a:ext cx="1181100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0" name="Textfeld 69"/>
          <p:cNvSpPr txBox="1"/>
          <p:nvPr/>
        </p:nvSpPr>
        <p:spPr>
          <a:xfrm>
            <a:off x="6018271" y="1329243"/>
            <a:ext cx="532838" cy="253916"/>
          </a:xfrm>
          <a:prstGeom prst="rect">
            <a:avLst/>
          </a:prstGeom>
        </p:spPr>
        <p:txBody>
          <a:bodyPr vert="horz" wrap="none" lIns="68580" tIns="34290" rIns="68580" bIns="34290" rtlCol="0" anchor="t">
            <a:spAutoFit/>
          </a:bodyPr>
          <a:lstStyle/>
          <a:p>
            <a:pPr algn="l"/>
            <a:r>
              <a:rPr lang="de-DE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 = </a:t>
            </a:r>
            <a:r>
              <a:rPr lang="de-DE" sz="1200" dirty="0"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</a:t>
            </a:r>
            <a:r>
              <a:rPr lang="de-DE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</a:p>
        </p:txBody>
      </p:sp>
      <p:sp>
        <p:nvSpPr>
          <p:cNvPr id="71" name="Textfeld 70"/>
          <p:cNvSpPr txBox="1"/>
          <p:nvPr/>
        </p:nvSpPr>
        <p:spPr>
          <a:xfrm>
            <a:off x="5897444" y="2519599"/>
            <a:ext cx="760465" cy="392415"/>
          </a:xfrm>
          <a:prstGeom prst="rect">
            <a:avLst/>
          </a:prstGeom>
        </p:spPr>
        <p:txBody>
          <a:bodyPr vert="horz" wrap="none" lIns="68580" tIns="34290" rIns="68580" bIns="34290" rtlCol="0" anchor="t">
            <a:spAutoFit/>
          </a:bodyPr>
          <a:lstStyle/>
          <a:p>
            <a:pPr algn="l"/>
            <a:r>
              <a:rPr lang="de-DE" sz="1050" dirty="0"/>
              <a:t>RF-</a:t>
            </a:r>
            <a:r>
              <a:rPr lang="de-DE" sz="1050" dirty="0" err="1"/>
              <a:t>bucket</a:t>
            </a:r>
            <a:endParaRPr lang="de-DE" sz="1050" dirty="0"/>
          </a:p>
          <a:p>
            <a:pPr algn="l"/>
            <a:r>
              <a:rPr lang="de-DE" sz="1050" dirty="0"/>
              <a:t>potential</a:t>
            </a:r>
          </a:p>
        </p:txBody>
      </p:sp>
      <p:sp>
        <p:nvSpPr>
          <p:cNvPr id="72" name="Textfeld 71"/>
          <p:cNvSpPr txBox="1"/>
          <p:nvPr/>
        </p:nvSpPr>
        <p:spPr>
          <a:xfrm>
            <a:off x="7359628" y="1837345"/>
            <a:ext cx="1215717" cy="346249"/>
          </a:xfrm>
          <a:prstGeom prst="rect">
            <a:avLst/>
          </a:prstGeom>
        </p:spPr>
        <p:txBody>
          <a:bodyPr vert="horz" wrap="none" lIns="68580" tIns="34290" rIns="68580" bIns="34290" rtlCol="0" anchor="t">
            <a:spAutoFit/>
          </a:bodyPr>
          <a:lstStyle/>
          <a:p>
            <a:r>
              <a:rPr lang="de-DE" dirty="0">
                <a:solidFill>
                  <a:srgbClr val="558ED5"/>
                </a:solidFill>
              </a:rPr>
              <a:t>laser </a:t>
            </a:r>
            <a:r>
              <a:rPr lang="de-DE" dirty="0" err="1">
                <a:solidFill>
                  <a:srgbClr val="558ED5"/>
                </a:solidFill>
              </a:rPr>
              <a:t>force</a:t>
            </a:r>
            <a:endParaRPr lang="de-DE" dirty="0">
              <a:solidFill>
                <a:srgbClr val="558ED5"/>
              </a:solidFill>
            </a:endParaRPr>
          </a:p>
        </p:txBody>
      </p:sp>
      <p:cxnSp>
        <p:nvCxnSpPr>
          <p:cNvPr id="27" name="Gerade Verbindung mit Pfeil 26"/>
          <p:cNvCxnSpPr/>
          <p:nvPr/>
        </p:nvCxnSpPr>
        <p:spPr>
          <a:xfrm flipH="1">
            <a:off x="2005124" y="1540690"/>
            <a:ext cx="150127" cy="512270"/>
          </a:xfrm>
          <a:prstGeom prst="straightConnector1">
            <a:avLst/>
          </a:prstGeom>
          <a:ln w="57150">
            <a:solidFill>
              <a:srgbClr val="558ED5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Rechteck 7"/>
          <p:cNvSpPr/>
          <p:nvPr/>
        </p:nvSpPr>
        <p:spPr>
          <a:xfrm>
            <a:off x="1390123" y="1468013"/>
            <a:ext cx="6848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>
                <a:solidFill>
                  <a:srgbClr val="558ED5"/>
                </a:solidFill>
              </a:rPr>
              <a:t>laser</a:t>
            </a:r>
          </a:p>
        </p:txBody>
      </p:sp>
      <p:sp>
        <p:nvSpPr>
          <p:cNvPr id="29" name="Textfeld 28"/>
          <p:cNvSpPr txBox="1"/>
          <p:nvPr/>
        </p:nvSpPr>
        <p:spPr>
          <a:xfrm>
            <a:off x="5606485" y="3747575"/>
            <a:ext cx="3154205" cy="500137"/>
          </a:xfrm>
          <a:prstGeom prst="rect">
            <a:avLst/>
          </a:prstGeom>
          <a:ln w="127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68580" tIns="34290" rIns="68580" bIns="34290" rtlCol="0" anchor="t">
            <a:spAutoFit/>
          </a:bodyPr>
          <a:lstStyle/>
          <a:p>
            <a:pPr marL="214313" indent="-214313">
              <a:buFont typeface="Wingdings" panose="05000000000000000000" pitchFamily="2" charset="2"/>
              <a:buChar char="Ø"/>
            </a:pPr>
            <a:r>
              <a:rPr lang="de-DE" sz="1400" dirty="0" err="1"/>
              <a:t>the</a:t>
            </a:r>
            <a:r>
              <a:rPr lang="de-DE" sz="1400" dirty="0"/>
              <a:t> </a:t>
            </a:r>
            <a:r>
              <a:rPr lang="de-DE" sz="1400" dirty="0" err="1"/>
              <a:t>amplitudes</a:t>
            </a:r>
            <a:r>
              <a:rPr lang="de-DE" sz="1400" dirty="0"/>
              <a:t> </a:t>
            </a:r>
            <a:r>
              <a:rPr lang="de-DE" sz="1400" dirty="0" err="1"/>
              <a:t>of</a:t>
            </a:r>
            <a:r>
              <a:rPr lang="de-DE" sz="1400" dirty="0"/>
              <a:t> </a:t>
            </a:r>
            <a:r>
              <a:rPr lang="de-DE" sz="1400" dirty="0" err="1"/>
              <a:t>the</a:t>
            </a:r>
            <a:r>
              <a:rPr lang="de-DE" sz="1400" dirty="0"/>
              <a:t> </a:t>
            </a:r>
            <a:r>
              <a:rPr lang="de-DE" sz="1400" dirty="0" err="1"/>
              <a:t>synchrotron</a:t>
            </a:r>
            <a:r>
              <a:rPr lang="de-DE" sz="1400" dirty="0"/>
              <a:t> </a:t>
            </a:r>
            <a:r>
              <a:rPr lang="de-DE" sz="1400" dirty="0" err="1"/>
              <a:t>oscillations</a:t>
            </a:r>
            <a:r>
              <a:rPr lang="de-DE" sz="1400" dirty="0"/>
              <a:t> </a:t>
            </a:r>
            <a:r>
              <a:rPr lang="de-DE" sz="1400" dirty="0" err="1"/>
              <a:t>are</a:t>
            </a:r>
            <a:r>
              <a:rPr lang="de-DE" sz="1400" dirty="0"/>
              <a:t> </a:t>
            </a:r>
            <a:r>
              <a:rPr lang="de-DE" sz="1400" dirty="0" err="1"/>
              <a:t>damped</a:t>
            </a:r>
            <a:endParaRPr lang="de-DE" sz="1400" dirty="0"/>
          </a:p>
        </p:txBody>
      </p:sp>
      <p:sp>
        <p:nvSpPr>
          <p:cNvPr id="26" name="Titel 4"/>
          <p:cNvSpPr txBox="1">
            <a:spLocks/>
          </p:cNvSpPr>
          <p:nvPr/>
        </p:nvSpPr>
        <p:spPr>
          <a:xfrm>
            <a:off x="317638" y="81904"/>
            <a:ext cx="6129236" cy="398545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342900" rtl="0" eaLnBrk="1" latinLnBrk="0" hangingPunct="1">
              <a:spcBef>
                <a:spcPct val="0"/>
              </a:spcBef>
              <a:buNone/>
              <a:defRPr sz="1800" b="1" kern="1200">
                <a:solidFill>
                  <a:srgbClr val="333333"/>
                </a:solidFill>
                <a:latin typeface="Arial"/>
                <a:ea typeface="+mj-ea"/>
                <a:cs typeface="Arial"/>
              </a:defRPr>
            </a:lvl1pPr>
          </a:lstStyle>
          <a:p>
            <a:r>
              <a:rPr lang="de-DE" sz="2400" dirty="0" err="1">
                <a:solidFill>
                  <a:srgbClr val="0066CC"/>
                </a:solidFill>
              </a:rPr>
              <a:t>Principle</a:t>
            </a:r>
            <a:r>
              <a:rPr lang="de-DE" sz="2400" dirty="0">
                <a:solidFill>
                  <a:srgbClr val="0066CC"/>
                </a:solidFill>
              </a:rPr>
              <a:t>: </a:t>
            </a:r>
            <a:r>
              <a:rPr lang="de-DE" sz="2400" dirty="0" err="1">
                <a:solidFill>
                  <a:srgbClr val="0066CC"/>
                </a:solidFill>
              </a:rPr>
              <a:t>bunched</a:t>
            </a:r>
            <a:r>
              <a:rPr lang="de-DE" sz="2400" dirty="0">
                <a:solidFill>
                  <a:srgbClr val="0066CC"/>
                </a:solidFill>
              </a:rPr>
              <a:t> beam </a:t>
            </a:r>
            <a:r>
              <a:rPr lang="de-DE" sz="2400" dirty="0" err="1">
                <a:solidFill>
                  <a:srgbClr val="0066CC"/>
                </a:solidFill>
              </a:rPr>
              <a:t>laser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cooling</a:t>
            </a:r>
            <a:endParaRPr lang="de-DE" sz="2400" dirty="0">
              <a:solidFill>
                <a:srgbClr val="0066CC"/>
              </a:solidFill>
            </a:endParaRPr>
          </a:p>
        </p:txBody>
      </p:sp>
      <p:sp>
        <p:nvSpPr>
          <p:cNvPr id="21" name="Line 59"/>
          <p:cNvSpPr>
            <a:spLocks noChangeShapeType="1"/>
          </p:cNvSpPr>
          <p:nvPr/>
        </p:nvSpPr>
        <p:spPr bwMode="auto">
          <a:xfrm flipH="1" flipV="1">
            <a:off x="7128043" y="1703674"/>
            <a:ext cx="1425294" cy="5681"/>
          </a:xfrm>
          <a:prstGeom prst="line">
            <a:avLst/>
          </a:prstGeom>
          <a:noFill/>
          <a:ln w="76200">
            <a:solidFill>
              <a:schemeClr val="tx2">
                <a:lumMod val="60000"/>
                <a:lumOff val="40000"/>
              </a:schemeClr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de-DE" sz="135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79756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0" grpId="0" animBg="1"/>
      <p:bldP spid="60" grpId="0" animBg="1"/>
      <p:bldP spid="70" grpId="0"/>
      <p:bldP spid="71" grpId="0"/>
      <p:bldP spid="72" grpId="0"/>
      <p:bldP spid="8" grpId="0"/>
      <p:bldP spid="29" grpId="0" animBg="1"/>
      <p:bldP spid="2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154"/>
          <a:stretch/>
        </p:blipFill>
        <p:spPr bwMode="auto">
          <a:xfrm>
            <a:off x="1292494" y="1307592"/>
            <a:ext cx="6480572" cy="31288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1" name="Textfeld 3"/>
          <p:cNvSpPr txBox="1">
            <a:spLocks noChangeArrowheads="1"/>
          </p:cNvSpPr>
          <p:nvPr/>
        </p:nvSpPr>
        <p:spPr bwMode="auto">
          <a:xfrm rot="16200000">
            <a:off x="821524" y="2361272"/>
            <a:ext cx="1050288" cy="300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de-DE" sz="1350" dirty="0" err="1"/>
              <a:t>momentum</a:t>
            </a:r>
            <a:endParaRPr lang="de-DE" altLang="de-DE" sz="1350" dirty="0"/>
          </a:p>
        </p:txBody>
      </p:sp>
      <p:sp>
        <p:nvSpPr>
          <p:cNvPr id="12292" name="Textfeld 4"/>
          <p:cNvSpPr txBox="1">
            <a:spLocks noChangeArrowheads="1"/>
          </p:cNvSpPr>
          <p:nvPr/>
        </p:nvSpPr>
        <p:spPr bwMode="auto">
          <a:xfrm>
            <a:off x="3805399" y="3330687"/>
            <a:ext cx="780983" cy="300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de-DE" sz="1350" dirty="0" err="1"/>
              <a:t>position</a:t>
            </a:r>
            <a:endParaRPr lang="de-DE" altLang="de-DE" sz="1350" dirty="0"/>
          </a:p>
        </p:txBody>
      </p:sp>
      <p:sp>
        <p:nvSpPr>
          <p:cNvPr id="12293" name="Textfeld 5"/>
          <p:cNvSpPr txBox="1">
            <a:spLocks noChangeArrowheads="1"/>
          </p:cNvSpPr>
          <p:nvPr/>
        </p:nvSpPr>
        <p:spPr bwMode="auto">
          <a:xfrm>
            <a:off x="6540198" y="1342955"/>
            <a:ext cx="1281120" cy="300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de-DE" sz="1350" dirty="0">
                <a:solidFill>
                  <a:srgbClr val="FF0000"/>
                </a:solidFill>
              </a:rPr>
              <a:t>`</a:t>
            </a:r>
            <a:r>
              <a:rPr lang="de-DE" altLang="de-DE" sz="1350" dirty="0" err="1">
                <a:solidFill>
                  <a:srgbClr val="FF0000"/>
                </a:solidFill>
              </a:rPr>
              <a:t>phase</a:t>
            </a:r>
            <a:r>
              <a:rPr lang="de-DE" altLang="de-DE" sz="1350" dirty="0">
                <a:solidFill>
                  <a:srgbClr val="FF0000"/>
                </a:solidFill>
              </a:rPr>
              <a:t> </a:t>
            </a:r>
            <a:r>
              <a:rPr lang="de-DE" altLang="de-DE" sz="1350" dirty="0" err="1">
                <a:solidFill>
                  <a:srgbClr val="FF0000"/>
                </a:solidFill>
              </a:rPr>
              <a:t>space</a:t>
            </a:r>
            <a:r>
              <a:rPr lang="de-DE" altLang="de-DE" sz="1350" dirty="0">
                <a:solidFill>
                  <a:srgbClr val="FF0000"/>
                </a:solidFill>
              </a:rPr>
              <a:t>´</a:t>
            </a:r>
          </a:p>
        </p:txBody>
      </p:sp>
      <p:sp>
        <p:nvSpPr>
          <p:cNvPr id="8" name="Titel 4"/>
          <p:cNvSpPr txBox="1">
            <a:spLocks/>
          </p:cNvSpPr>
          <p:nvPr/>
        </p:nvSpPr>
        <p:spPr>
          <a:xfrm>
            <a:off x="317638" y="81904"/>
            <a:ext cx="6129236" cy="398545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342900" rtl="0" eaLnBrk="1" latinLnBrk="0" hangingPunct="1">
              <a:spcBef>
                <a:spcPct val="0"/>
              </a:spcBef>
              <a:buNone/>
              <a:defRPr sz="1800" b="1" kern="1200">
                <a:solidFill>
                  <a:srgbClr val="333333"/>
                </a:solidFill>
                <a:latin typeface="Arial"/>
                <a:ea typeface="+mj-ea"/>
                <a:cs typeface="Arial"/>
              </a:defRPr>
            </a:lvl1pPr>
          </a:lstStyle>
          <a:p>
            <a:r>
              <a:rPr lang="de-DE" sz="2400" dirty="0">
                <a:solidFill>
                  <a:srgbClr val="0066CC"/>
                </a:solidFill>
              </a:rPr>
              <a:t>… in </a:t>
            </a:r>
            <a:r>
              <a:rPr lang="de-DE" sz="2400" dirty="0" err="1">
                <a:solidFill>
                  <a:srgbClr val="0066CC"/>
                </a:solidFill>
              </a:rPr>
              <a:t>accelerator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physics</a:t>
            </a:r>
            <a:r>
              <a:rPr lang="de-DE" sz="2400" dirty="0">
                <a:solidFill>
                  <a:srgbClr val="0066CC"/>
                </a:solidFill>
              </a:rPr>
              <a:t>: </a:t>
            </a:r>
            <a:r>
              <a:rPr lang="de-DE" sz="2400" dirty="0" err="1">
                <a:solidFill>
                  <a:srgbClr val="0066CC"/>
                </a:solidFill>
              </a:rPr>
              <a:t>the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rf-bucket</a:t>
            </a:r>
            <a:endParaRPr lang="de-DE" sz="2400" dirty="0">
              <a:solidFill>
                <a:srgbClr val="0066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74856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feld 1"/>
          <p:cNvSpPr txBox="1"/>
          <p:nvPr/>
        </p:nvSpPr>
        <p:spPr>
          <a:xfrm>
            <a:off x="1058467" y="59150"/>
            <a:ext cx="4347665" cy="230832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de-DE" sz="2400" b="1" dirty="0">
                <a:solidFill>
                  <a:srgbClr val="3366CC"/>
                </a:solidFill>
                <a:latin typeface="Arial" charset="0"/>
              </a:rPr>
              <a:t>Contents</a:t>
            </a:r>
          </a:p>
          <a:p>
            <a:pPr>
              <a:defRPr/>
            </a:pPr>
            <a:endParaRPr lang="de-DE" sz="2400" dirty="0">
              <a:solidFill>
                <a:srgbClr val="3366CC"/>
              </a:solidFill>
              <a:latin typeface="Arial" charset="0"/>
            </a:endParaRPr>
          </a:p>
          <a:p>
            <a:pPr>
              <a:defRPr/>
            </a:pPr>
            <a:endParaRPr lang="de-DE" sz="2400" dirty="0">
              <a:solidFill>
                <a:srgbClr val="3366CC"/>
              </a:solidFill>
              <a:latin typeface="Arial" charset="0"/>
            </a:endParaRPr>
          </a:p>
          <a:p>
            <a:pPr marL="257175" indent="-257175">
              <a:buFontTx/>
              <a:buAutoNum type="arabicPeriod"/>
              <a:defRPr/>
            </a:pP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Motivations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for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laser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cooling</a:t>
            </a:r>
            <a:endParaRPr lang="de-DE" sz="2400" dirty="0">
              <a:solidFill>
                <a:srgbClr val="3366CC"/>
              </a:solidFill>
              <a:latin typeface="Arial" charset="0"/>
            </a:endParaRPr>
          </a:p>
          <a:p>
            <a:pPr marL="257175" indent="-257175">
              <a:buFontTx/>
              <a:buAutoNum type="arabicPeriod"/>
              <a:defRPr/>
            </a:pP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The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principle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</a:p>
          <a:p>
            <a:pPr marL="257175" indent="-257175">
              <a:buFontTx/>
              <a:buAutoNum type="arabicPeriod"/>
              <a:defRPr/>
            </a:pP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SIS100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laser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cooling</a:t>
            </a:r>
            <a:endParaRPr lang="de-DE" sz="2400" dirty="0">
              <a:solidFill>
                <a:srgbClr val="3366CC"/>
              </a:solidFill>
              <a:latin typeface="Arial" charset="0"/>
            </a:endParaRPr>
          </a:p>
        </p:txBody>
      </p:sp>
      <p:sp>
        <p:nvSpPr>
          <p:cNvPr id="3" name="Rechteck 2"/>
          <p:cNvSpPr>
            <a:spLocks noChangeArrowheads="1"/>
          </p:cNvSpPr>
          <p:nvPr/>
        </p:nvSpPr>
        <p:spPr bwMode="auto">
          <a:xfrm>
            <a:off x="1058467" y="1962699"/>
            <a:ext cx="4982454" cy="370332"/>
          </a:xfrm>
          <a:prstGeom prst="rect">
            <a:avLst/>
          </a:prstGeom>
          <a:noFill/>
          <a:ln w="38100" algn="ctr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67500" tIns="35100" rIns="67500" bIns="35100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de-DE" altLang="de-DE" sz="1350"/>
          </a:p>
        </p:txBody>
      </p:sp>
    </p:spTree>
    <p:extLst>
      <p:ext uri="{BB962C8B-B14F-4D97-AF65-F5344CB8AC3E}">
        <p14:creationId xmlns:p14="http://schemas.microsoft.com/office/powerpoint/2010/main" val="3403770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feld 1"/>
          <p:cNvSpPr txBox="1"/>
          <p:nvPr/>
        </p:nvSpPr>
        <p:spPr>
          <a:xfrm>
            <a:off x="1058467" y="59150"/>
            <a:ext cx="4519186" cy="3416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de-DE" sz="2400" b="1" dirty="0">
                <a:solidFill>
                  <a:srgbClr val="3366CC"/>
                </a:solidFill>
                <a:latin typeface="Arial" charset="0"/>
              </a:rPr>
              <a:t>Contents</a:t>
            </a:r>
          </a:p>
          <a:p>
            <a:pPr>
              <a:defRPr/>
            </a:pPr>
            <a:endParaRPr lang="de-DE" sz="2400" dirty="0">
              <a:solidFill>
                <a:srgbClr val="3366CC"/>
              </a:solidFill>
              <a:latin typeface="Arial" charset="0"/>
            </a:endParaRPr>
          </a:p>
          <a:p>
            <a:pPr>
              <a:defRPr/>
            </a:pPr>
            <a:endParaRPr lang="de-DE" sz="2400" dirty="0">
              <a:solidFill>
                <a:srgbClr val="3366CC"/>
              </a:solidFill>
              <a:latin typeface="Arial" charset="0"/>
            </a:endParaRPr>
          </a:p>
          <a:p>
            <a:pPr marL="257175" indent="-257175">
              <a:buFontTx/>
              <a:buAutoNum type="arabicPeriod"/>
              <a:defRPr/>
            </a:pP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Motivations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for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laser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cooling</a:t>
            </a:r>
            <a:endParaRPr lang="de-DE" sz="2400" dirty="0">
              <a:solidFill>
                <a:srgbClr val="3366CC"/>
              </a:solidFill>
              <a:latin typeface="Arial" charset="0"/>
            </a:endParaRPr>
          </a:p>
          <a:p>
            <a:pPr marL="257175" indent="-257175">
              <a:buFontTx/>
              <a:buAutoNum type="arabicPeriod"/>
              <a:defRPr/>
            </a:pP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The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principle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</a:p>
          <a:p>
            <a:pPr marL="257175" indent="-257175">
              <a:buFontTx/>
              <a:buAutoNum type="arabicPeriod"/>
              <a:defRPr/>
            </a:pP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SIS100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laser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cooling</a:t>
            </a:r>
            <a:endParaRPr lang="de-DE" sz="2400" dirty="0">
              <a:solidFill>
                <a:srgbClr val="3366CC"/>
              </a:solidFill>
              <a:latin typeface="Arial" charset="0"/>
            </a:endParaRPr>
          </a:p>
          <a:p>
            <a:pPr marL="714375" lvl="1" indent="-257175">
              <a:buFontTx/>
              <a:buAutoNum type="arabicPeriod"/>
              <a:defRPr/>
            </a:pP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calculations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&amp;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simulations</a:t>
            </a:r>
            <a:endParaRPr lang="de-DE" sz="2400" dirty="0">
              <a:solidFill>
                <a:srgbClr val="3366CC"/>
              </a:solidFill>
              <a:latin typeface="Arial" charset="0"/>
            </a:endParaRPr>
          </a:p>
          <a:p>
            <a:pPr marL="714375" lvl="1" indent="-257175">
              <a:buFontTx/>
              <a:buAutoNum type="arabicPeriod"/>
              <a:defRPr/>
            </a:pP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laser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systems</a:t>
            </a:r>
            <a:endParaRPr lang="de-DE" sz="2400" dirty="0">
              <a:solidFill>
                <a:srgbClr val="3366CC"/>
              </a:solidFill>
              <a:latin typeface="Arial" charset="0"/>
            </a:endParaRPr>
          </a:p>
          <a:p>
            <a:pPr marL="714375" lvl="1" indent="-257175">
              <a:buFontTx/>
              <a:buAutoNum type="arabicPeriod"/>
              <a:defRPr/>
            </a:pP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the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SIS100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facility</a:t>
            </a:r>
            <a:endParaRPr lang="de-DE" sz="2400" dirty="0">
              <a:solidFill>
                <a:srgbClr val="3366CC"/>
              </a:solidFill>
              <a:latin typeface="Arial" charset="0"/>
            </a:endParaRPr>
          </a:p>
        </p:txBody>
      </p:sp>
      <p:sp>
        <p:nvSpPr>
          <p:cNvPr id="3" name="Rechteck 2"/>
          <p:cNvSpPr>
            <a:spLocks noChangeArrowheads="1"/>
          </p:cNvSpPr>
          <p:nvPr/>
        </p:nvSpPr>
        <p:spPr bwMode="auto">
          <a:xfrm>
            <a:off x="1058467" y="2320497"/>
            <a:ext cx="4982454" cy="370332"/>
          </a:xfrm>
          <a:prstGeom prst="rect">
            <a:avLst/>
          </a:prstGeom>
          <a:noFill/>
          <a:ln w="38100" algn="ctr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67500" tIns="35100" rIns="67500" bIns="35100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de-DE" altLang="de-DE" sz="1350"/>
          </a:p>
        </p:txBody>
      </p:sp>
    </p:spTree>
    <p:extLst>
      <p:ext uri="{BB962C8B-B14F-4D97-AF65-F5344CB8AC3E}">
        <p14:creationId xmlns:p14="http://schemas.microsoft.com/office/powerpoint/2010/main" val="774698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7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6660" y="1573007"/>
            <a:ext cx="5457825" cy="28503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59" name="Textfeld 1"/>
          <p:cNvSpPr txBox="1">
            <a:spLocks noChangeArrowheads="1"/>
          </p:cNvSpPr>
          <p:nvPr/>
        </p:nvSpPr>
        <p:spPr bwMode="auto">
          <a:xfrm>
            <a:off x="2262712" y="952834"/>
            <a:ext cx="4525598" cy="415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de-DE" sz="2100">
                <a:latin typeface="Symbol" panose="05050102010706020507" pitchFamily="18" charset="2"/>
              </a:rPr>
              <a:t>l</a:t>
            </a:r>
            <a:r>
              <a:rPr lang="de-DE" altLang="de-DE" sz="2100" baseline="-25000"/>
              <a:t>laser</a:t>
            </a:r>
            <a:r>
              <a:rPr lang="de-DE" altLang="de-DE" sz="2100"/>
              <a:t> = f(B</a:t>
            </a:r>
            <a:r>
              <a:rPr lang="de-DE" altLang="de-DE" sz="2100">
                <a:latin typeface="Symbol" panose="05050102010706020507" pitchFamily="18" charset="2"/>
              </a:rPr>
              <a:t>r</a:t>
            </a:r>
            <a:r>
              <a:rPr lang="de-DE" altLang="de-DE" sz="2100"/>
              <a:t>, Q, M, </a:t>
            </a:r>
            <a:r>
              <a:rPr lang="de-DE" altLang="de-DE" sz="2100">
                <a:latin typeface="Symbol" panose="05050102010706020507" pitchFamily="18" charset="2"/>
              </a:rPr>
              <a:t>l </a:t>
            </a:r>
            <a:r>
              <a:rPr lang="de-DE" altLang="de-DE" sz="2100"/>
              <a:t>)  </a:t>
            </a:r>
            <a:r>
              <a:rPr lang="de-DE" altLang="de-DE" sz="1350"/>
              <a:t>for a fixed accelerator</a:t>
            </a:r>
          </a:p>
        </p:txBody>
      </p:sp>
      <p:cxnSp>
        <p:nvCxnSpPr>
          <p:cNvPr id="19460" name="Gerade Verbindung mit Pfeil 3"/>
          <p:cNvCxnSpPr>
            <a:cxnSpLocks noChangeShapeType="1"/>
          </p:cNvCxnSpPr>
          <p:nvPr/>
        </p:nvCxnSpPr>
        <p:spPr bwMode="auto">
          <a:xfrm>
            <a:off x="1494235" y="1788509"/>
            <a:ext cx="485775" cy="0"/>
          </a:xfrm>
          <a:prstGeom prst="straightConnector1">
            <a:avLst/>
          </a:prstGeom>
          <a:noFill/>
          <a:ln w="38100" algn="ctr">
            <a:solidFill>
              <a:srgbClr val="FF0000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9461" name="Gerade Verbindung mit Pfeil 5"/>
          <p:cNvCxnSpPr>
            <a:cxnSpLocks noChangeShapeType="1"/>
          </p:cNvCxnSpPr>
          <p:nvPr/>
        </p:nvCxnSpPr>
        <p:spPr bwMode="auto">
          <a:xfrm>
            <a:off x="1494235" y="1950434"/>
            <a:ext cx="485775" cy="0"/>
          </a:xfrm>
          <a:prstGeom prst="straightConnector1">
            <a:avLst/>
          </a:prstGeom>
          <a:noFill/>
          <a:ln w="38100" algn="ctr">
            <a:solidFill>
              <a:srgbClr val="FF0000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9462" name="Gerade Verbindung mit Pfeil 6"/>
          <p:cNvCxnSpPr>
            <a:cxnSpLocks noChangeShapeType="1"/>
          </p:cNvCxnSpPr>
          <p:nvPr/>
        </p:nvCxnSpPr>
        <p:spPr bwMode="auto">
          <a:xfrm>
            <a:off x="1494235" y="2220707"/>
            <a:ext cx="485775" cy="0"/>
          </a:xfrm>
          <a:prstGeom prst="straightConnector1">
            <a:avLst/>
          </a:prstGeom>
          <a:noFill/>
          <a:ln w="38100" algn="ctr">
            <a:solidFill>
              <a:srgbClr val="FF0000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9463" name="Gerade Verbindung mit Pfeil 7"/>
          <p:cNvCxnSpPr>
            <a:cxnSpLocks noChangeShapeType="1"/>
          </p:cNvCxnSpPr>
          <p:nvPr/>
        </p:nvCxnSpPr>
        <p:spPr bwMode="auto">
          <a:xfrm>
            <a:off x="1494235" y="3786378"/>
            <a:ext cx="485775" cy="0"/>
          </a:xfrm>
          <a:prstGeom prst="straightConnector1">
            <a:avLst/>
          </a:prstGeom>
          <a:noFill/>
          <a:ln w="38100" algn="ctr">
            <a:solidFill>
              <a:srgbClr val="FF0000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9464" name="Ellipse 4"/>
          <p:cNvSpPr>
            <a:spLocks noChangeArrowheads="1"/>
          </p:cNvSpPr>
          <p:nvPr/>
        </p:nvSpPr>
        <p:spPr bwMode="auto">
          <a:xfrm>
            <a:off x="2911079" y="2706481"/>
            <a:ext cx="581025" cy="185738"/>
          </a:xfrm>
          <a:prstGeom prst="ellipse">
            <a:avLst/>
          </a:prstGeom>
          <a:noFill/>
          <a:ln w="38100" algn="ctr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67500" tIns="35100" rIns="67500" bIns="35100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de-DE" altLang="de-DE" sz="1350"/>
          </a:p>
        </p:txBody>
      </p:sp>
      <p:sp>
        <p:nvSpPr>
          <p:cNvPr id="19466" name="Rechteck 9"/>
          <p:cNvSpPr>
            <a:spLocks noChangeArrowheads="1"/>
          </p:cNvSpPr>
          <p:nvPr/>
        </p:nvSpPr>
        <p:spPr bwMode="auto">
          <a:xfrm>
            <a:off x="3799808" y="1005840"/>
            <a:ext cx="941355" cy="338709"/>
          </a:xfrm>
          <a:prstGeom prst="rect">
            <a:avLst/>
          </a:prstGeom>
          <a:noFill/>
          <a:ln w="38100" algn="ctr">
            <a:solidFill>
              <a:srgbClr val="0066CC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67500" tIns="35100" rIns="67500" bIns="35100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de-DE" altLang="de-DE" sz="1350"/>
          </a:p>
        </p:txBody>
      </p:sp>
      <p:sp>
        <p:nvSpPr>
          <p:cNvPr id="19467" name="Textfeld 11"/>
          <p:cNvSpPr txBox="1">
            <a:spLocks noChangeArrowheads="1"/>
          </p:cNvSpPr>
          <p:nvPr/>
        </p:nvSpPr>
        <p:spPr bwMode="auto">
          <a:xfrm>
            <a:off x="4054603" y="682562"/>
            <a:ext cx="492443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de-DE" dirty="0" err="1">
                <a:solidFill>
                  <a:srgbClr val="3366CC"/>
                </a:solidFill>
              </a:rPr>
              <a:t>ion</a:t>
            </a:r>
            <a:endParaRPr lang="de-DE" altLang="de-DE" dirty="0">
              <a:solidFill>
                <a:srgbClr val="3366CC"/>
              </a:solidFill>
            </a:endParaRPr>
          </a:p>
        </p:txBody>
      </p:sp>
      <p:cxnSp>
        <p:nvCxnSpPr>
          <p:cNvPr id="14" name="Gerade Verbindung mit Pfeil 13"/>
          <p:cNvCxnSpPr>
            <a:cxnSpLocks noChangeShapeType="1"/>
          </p:cNvCxnSpPr>
          <p:nvPr/>
        </p:nvCxnSpPr>
        <p:spPr bwMode="auto">
          <a:xfrm flipH="1" flipV="1">
            <a:off x="6128148" y="4003072"/>
            <a:ext cx="482964" cy="541496"/>
          </a:xfrm>
          <a:prstGeom prst="straightConnector1">
            <a:avLst/>
          </a:prstGeom>
          <a:noFill/>
          <a:ln w="38100" algn="ctr">
            <a:solidFill>
              <a:srgbClr val="3366CC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5" name="Textfeld 14"/>
          <p:cNvSpPr txBox="1">
            <a:spLocks noChangeArrowheads="1"/>
          </p:cNvSpPr>
          <p:nvPr/>
        </p:nvSpPr>
        <p:spPr bwMode="auto">
          <a:xfrm>
            <a:off x="6128148" y="4528262"/>
            <a:ext cx="1088760" cy="300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de-DE" sz="1350" dirty="0" err="1">
                <a:solidFill>
                  <a:srgbClr val="3366CC"/>
                </a:solidFill>
              </a:rPr>
              <a:t>visible</a:t>
            </a:r>
            <a:r>
              <a:rPr lang="de-DE" altLang="de-DE" sz="1350" dirty="0">
                <a:solidFill>
                  <a:srgbClr val="3366CC"/>
                </a:solidFill>
              </a:rPr>
              <a:t> </a:t>
            </a:r>
            <a:r>
              <a:rPr lang="de-DE" altLang="de-DE" sz="1350" dirty="0" err="1">
                <a:solidFill>
                  <a:srgbClr val="3366CC"/>
                </a:solidFill>
              </a:rPr>
              <a:t>laser</a:t>
            </a:r>
            <a:endParaRPr lang="de-DE" altLang="de-DE" sz="1350" dirty="0">
              <a:solidFill>
                <a:srgbClr val="3366CC"/>
              </a:solidFill>
            </a:endParaRPr>
          </a:p>
        </p:txBody>
      </p:sp>
      <p:cxnSp>
        <p:nvCxnSpPr>
          <p:cNvPr id="17" name="Gerade Verbindung mit Pfeil 16"/>
          <p:cNvCxnSpPr>
            <a:cxnSpLocks noChangeShapeType="1"/>
          </p:cNvCxnSpPr>
          <p:nvPr/>
        </p:nvCxnSpPr>
        <p:spPr bwMode="auto">
          <a:xfrm flipH="1" flipV="1">
            <a:off x="3123010" y="4006646"/>
            <a:ext cx="461438" cy="569926"/>
          </a:xfrm>
          <a:prstGeom prst="straightConnector1">
            <a:avLst/>
          </a:prstGeom>
          <a:noFill/>
          <a:ln w="38100" algn="ctr">
            <a:solidFill>
              <a:srgbClr val="3366CC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8" name="Textfeld 17"/>
          <p:cNvSpPr txBox="1">
            <a:spLocks noChangeArrowheads="1"/>
          </p:cNvSpPr>
          <p:nvPr/>
        </p:nvSpPr>
        <p:spPr bwMode="auto">
          <a:xfrm>
            <a:off x="3251237" y="4528262"/>
            <a:ext cx="848309" cy="300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de-DE" sz="1350" dirty="0">
                <a:solidFill>
                  <a:srgbClr val="3366CC"/>
                </a:solidFill>
              </a:rPr>
              <a:t>UV </a:t>
            </a:r>
            <a:r>
              <a:rPr lang="de-DE" altLang="de-DE" sz="1350" dirty="0" err="1">
                <a:solidFill>
                  <a:srgbClr val="3366CC"/>
                </a:solidFill>
              </a:rPr>
              <a:t>laser</a:t>
            </a:r>
            <a:endParaRPr lang="de-DE" altLang="de-DE" sz="1350" dirty="0">
              <a:solidFill>
                <a:srgbClr val="3366CC"/>
              </a:solidFill>
            </a:endParaRPr>
          </a:p>
        </p:txBody>
      </p:sp>
      <p:sp>
        <p:nvSpPr>
          <p:cNvPr id="2" name="Rechteck 1"/>
          <p:cNvSpPr/>
          <p:nvPr/>
        </p:nvSpPr>
        <p:spPr>
          <a:xfrm>
            <a:off x="4384548" y="1453896"/>
            <a:ext cx="3223260" cy="341071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965687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8" grpId="0"/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feld 6"/>
          <p:cNvSpPr txBox="1"/>
          <p:nvPr/>
        </p:nvSpPr>
        <p:spPr>
          <a:xfrm>
            <a:off x="2204398" y="2399608"/>
            <a:ext cx="389145" cy="338554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Xe</a:t>
            </a:r>
            <a:endParaRPr lang="de-DE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3" name="Gruppieren 2"/>
          <p:cNvGrpSpPr>
            <a:grpSpLocks noChangeAspect="1"/>
          </p:cNvGrpSpPr>
          <p:nvPr/>
        </p:nvGrpSpPr>
        <p:grpSpPr>
          <a:xfrm>
            <a:off x="1513593" y="720523"/>
            <a:ext cx="5664139" cy="4164110"/>
            <a:chOff x="429586" y="1502487"/>
            <a:chExt cx="3469097" cy="2550372"/>
          </a:xfrm>
        </p:grpSpPr>
        <p:pic>
          <p:nvPicPr>
            <p:cNvPr id="6" name="Grafik 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29586" y="1798076"/>
              <a:ext cx="3241061" cy="2254783"/>
            </a:xfrm>
            <a:prstGeom prst="rect">
              <a:avLst/>
            </a:prstGeom>
          </p:spPr>
        </p:pic>
        <p:sp>
          <p:nvSpPr>
            <p:cNvPr id="11" name="Rechteck 10"/>
            <p:cNvSpPr/>
            <p:nvPr/>
          </p:nvSpPr>
          <p:spPr>
            <a:xfrm>
              <a:off x="1331966" y="1632997"/>
              <a:ext cx="2052522" cy="18850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de-DE" sz="1400" dirty="0">
                  <a:latin typeface="Calibri" panose="020F0502020204030204" pitchFamily="34" charset="0"/>
                  <a:cs typeface="Calibri" panose="020F0502020204030204" pitchFamily="34" charset="0"/>
                </a:rPr>
                <a:t>(</a:t>
              </a:r>
              <a:r>
                <a:rPr lang="de-DE" sz="1400" dirty="0" err="1">
                  <a:latin typeface="Calibri" panose="020F0502020204030204" pitchFamily="34" charset="0"/>
                  <a:cs typeface="Calibri" panose="020F0502020204030204" pitchFamily="34" charset="0"/>
                </a:rPr>
                <a:t>example</a:t>
              </a:r>
              <a:r>
                <a:rPr lang="de-DE" sz="1400" dirty="0">
                  <a:latin typeface="Calibri" panose="020F0502020204030204" pitchFamily="34" charset="0"/>
                  <a:cs typeface="Calibri" panose="020F0502020204030204" pitchFamily="34" charset="0"/>
                </a:rPr>
                <a:t>: 2s – 2p </a:t>
              </a:r>
              <a:r>
                <a:rPr lang="de-DE" sz="1400" dirty="0" err="1">
                  <a:latin typeface="Calibri" panose="020F0502020204030204" pitchFamily="34" charset="0"/>
                  <a:cs typeface="Calibri" panose="020F0502020204030204" pitchFamily="34" charset="0"/>
                </a:rPr>
                <a:t>transitions</a:t>
              </a:r>
              <a:r>
                <a:rPr lang="de-DE" sz="1400" dirty="0">
                  <a:latin typeface="Calibri" panose="020F0502020204030204" pitchFamily="34" charset="0"/>
                  <a:cs typeface="Calibri" panose="020F0502020204030204" pitchFamily="34" charset="0"/>
                </a:rPr>
                <a:t> in Li-like </a:t>
              </a:r>
              <a:r>
                <a:rPr lang="de-DE" sz="1400" dirty="0" err="1">
                  <a:latin typeface="Calibri" panose="020F0502020204030204" pitchFamily="34" charset="0"/>
                  <a:cs typeface="Calibri" panose="020F0502020204030204" pitchFamily="34" charset="0"/>
                </a:rPr>
                <a:t>ions</a:t>
              </a:r>
              <a:r>
                <a:rPr lang="de-DE" sz="1400" dirty="0">
                  <a:latin typeface="Calibri" panose="020F0502020204030204" pitchFamily="34" charset="0"/>
                  <a:cs typeface="Calibri" panose="020F0502020204030204" pitchFamily="34" charset="0"/>
                </a:rPr>
                <a:t>) </a:t>
              </a:r>
            </a:p>
          </p:txBody>
        </p:sp>
        <p:sp>
          <p:nvSpPr>
            <p:cNvPr id="13" name="T. Beck, „Lasersystem zur Kühlung relativistischer C3+-Ionenstrahlen in Speicherringen“, Dissertation, 2015"/>
            <p:cNvSpPr txBox="1"/>
            <p:nvPr/>
          </p:nvSpPr>
          <p:spPr>
            <a:xfrm rot="16200000">
              <a:off x="2661776" y="2462395"/>
              <a:ext cx="2196816" cy="276999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45719" rIns="45719">
              <a:spAutoFit/>
            </a:bodyPr>
            <a:lstStyle/>
            <a:p>
              <a:pPr>
                <a:defRPr sz="800">
                  <a:solidFill>
                    <a:schemeClr val="accent4"/>
                  </a:solidFill>
                </a:defRPr>
              </a:pPr>
              <a:r>
                <a:rPr lang="de-DE" sz="600" dirty="0">
                  <a:solidFill>
                    <a:schemeClr val="bg1">
                      <a:lumMod val="50000"/>
                    </a:schemeClr>
                  </a:solidFill>
                </a:rPr>
                <a:t>L</a:t>
              </a:r>
              <a:r>
                <a:rPr sz="600" dirty="0">
                  <a:solidFill>
                    <a:schemeClr val="bg1">
                      <a:lumMod val="50000"/>
                    </a:schemeClr>
                  </a:solidFill>
                </a:rPr>
                <a:t>. </a:t>
              </a:r>
              <a:r>
                <a:rPr lang="de-DE" sz="600" dirty="0">
                  <a:solidFill>
                    <a:schemeClr val="bg1">
                      <a:lumMod val="50000"/>
                    </a:schemeClr>
                  </a:solidFill>
                </a:rPr>
                <a:t>Eidam</a:t>
              </a:r>
              <a:r>
                <a:rPr sz="600" dirty="0">
                  <a:solidFill>
                    <a:schemeClr val="bg1">
                      <a:lumMod val="50000"/>
                    </a:schemeClr>
                  </a:solidFill>
                </a:rPr>
                <a:t>, „</a:t>
              </a:r>
              <a:r>
                <a:rPr lang="en-US" sz="600" dirty="0">
                  <a:solidFill>
                    <a:schemeClr val="bg1">
                      <a:lumMod val="50000"/>
                    </a:schemeClr>
                  </a:solidFill>
                </a:rPr>
                <a:t>Laser Cooling of Intense Relativistic Ion Beams</a:t>
              </a:r>
              <a:r>
                <a:rPr sz="600" dirty="0">
                  <a:solidFill>
                    <a:schemeClr val="bg1">
                      <a:lumMod val="50000"/>
                    </a:schemeClr>
                  </a:solidFill>
                </a:rPr>
                <a:t>“, Dissertation, 201</a:t>
              </a:r>
              <a:r>
                <a:rPr lang="de-DE" sz="600" dirty="0">
                  <a:solidFill>
                    <a:schemeClr val="bg1">
                      <a:lumMod val="50000"/>
                    </a:schemeClr>
                  </a:solidFill>
                </a:rPr>
                <a:t>7</a:t>
              </a:r>
              <a:endParaRPr sz="600" dirty="0">
                <a:solidFill>
                  <a:schemeClr val="bg1">
                    <a:lumMod val="50000"/>
                  </a:schemeClr>
                </a:solidFill>
              </a:endParaRPr>
            </a:p>
          </p:txBody>
        </p:sp>
      </p:grpSp>
      <p:sp>
        <p:nvSpPr>
          <p:cNvPr id="15" name="Titel 4"/>
          <p:cNvSpPr txBox="1">
            <a:spLocks/>
          </p:cNvSpPr>
          <p:nvPr/>
        </p:nvSpPr>
        <p:spPr>
          <a:xfrm>
            <a:off x="317638" y="81904"/>
            <a:ext cx="6129236" cy="398545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342900" rtl="0" eaLnBrk="1" latinLnBrk="0" hangingPunct="1">
              <a:spcBef>
                <a:spcPct val="0"/>
              </a:spcBef>
              <a:buNone/>
              <a:defRPr sz="1800" b="1" kern="1200">
                <a:solidFill>
                  <a:srgbClr val="333333"/>
                </a:solidFill>
                <a:latin typeface="Arial"/>
                <a:ea typeface="+mj-ea"/>
                <a:cs typeface="Arial"/>
              </a:defRPr>
            </a:lvl1pPr>
          </a:lstStyle>
          <a:p>
            <a:r>
              <a:rPr lang="de-DE" sz="2400" dirty="0">
                <a:solidFill>
                  <a:srgbClr val="0066CC"/>
                </a:solidFill>
              </a:rPr>
              <a:t>Laser </a:t>
            </a:r>
            <a:r>
              <a:rPr lang="de-DE" sz="2400" dirty="0" err="1">
                <a:solidFill>
                  <a:srgbClr val="0066CC"/>
                </a:solidFill>
              </a:rPr>
              <a:t>cooling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of</a:t>
            </a:r>
            <a:r>
              <a:rPr lang="de-DE" sz="2400" dirty="0">
                <a:solidFill>
                  <a:srgbClr val="0066CC"/>
                </a:solidFill>
              </a:rPr>
              <a:t> a large </a:t>
            </a:r>
            <a:r>
              <a:rPr lang="de-DE" sz="2400" dirty="0" err="1">
                <a:solidFill>
                  <a:srgbClr val="0066CC"/>
                </a:solidFill>
              </a:rPr>
              <a:t>range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of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ions</a:t>
            </a:r>
            <a:endParaRPr lang="de-DE" sz="2400" dirty="0">
              <a:solidFill>
                <a:srgbClr val="0066CC"/>
              </a:solidFill>
            </a:endParaRPr>
          </a:p>
        </p:txBody>
      </p:sp>
      <p:sp>
        <p:nvSpPr>
          <p:cNvPr id="2" name="Textfeld 1"/>
          <p:cNvSpPr txBox="1"/>
          <p:nvPr/>
        </p:nvSpPr>
        <p:spPr>
          <a:xfrm>
            <a:off x="7356331" y="4694213"/>
            <a:ext cx="1787669" cy="246221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sz="1000" dirty="0" err="1"/>
              <a:t>calculations</a:t>
            </a:r>
            <a:r>
              <a:rPr lang="de-DE" sz="1000" dirty="0"/>
              <a:t> </a:t>
            </a:r>
            <a:r>
              <a:rPr lang="de-DE" sz="1000" dirty="0" err="1"/>
              <a:t>by</a:t>
            </a:r>
            <a:r>
              <a:rPr lang="de-DE" sz="1000" dirty="0"/>
              <a:t> Lewin Eidam</a:t>
            </a:r>
          </a:p>
        </p:txBody>
      </p:sp>
    </p:spTree>
    <p:extLst>
      <p:ext uri="{BB962C8B-B14F-4D97-AF65-F5344CB8AC3E}">
        <p14:creationId xmlns:p14="http://schemas.microsoft.com/office/powerpoint/2010/main" val="31633761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3628" y="1246833"/>
            <a:ext cx="3240000" cy="2268603"/>
          </a:xfrm>
          <a:prstGeom prst="rect">
            <a:avLst/>
          </a:prstGeom>
        </p:spPr>
      </p:pic>
      <p:sp>
        <p:nvSpPr>
          <p:cNvPr id="3" name="Textfeld 2"/>
          <p:cNvSpPr txBox="1"/>
          <p:nvPr/>
        </p:nvSpPr>
        <p:spPr>
          <a:xfrm>
            <a:off x="2519772" y="3814636"/>
            <a:ext cx="1069524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350" dirty="0" err="1">
                <a:solidFill>
                  <a:srgbClr val="FFC000"/>
                </a:solidFill>
              </a:rPr>
              <a:t>for</a:t>
            </a:r>
            <a:r>
              <a:rPr lang="de-DE" sz="1350" dirty="0">
                <a:solidFill>
                  <a:srgbClr val="FFC000"/>
                </a:solidFill>
              </a:rPr>
              <a:t> </a:t>
            </a:r>
            <a:r>
              <a:rPr lang="de-DE" sz="1350" dirty="0" err="1">
                <a:solidFill>
                  <a:srgbClr val="FFC000"/>
                </a:solidFill>
              </a:rPr>
              <a:t>cw</a:t>
            </a:r>
            <a:r>
              <a:rPr lang="de-DE" sz="1350" dirty="0">
                <a:solidFill>
                  <a:srgbClr val="FFC000"/>
                </a:solidFill>
              </a:rPr>
              <a:t> </a:t>
            </a:r>
            <a:r>
              <a:rPr lang="de-DE" sz="1350" dirty="0" err="1">
                <a:solidFill>
                  <a:srgbClr val="FFC000"/>
                </a:solidFill>
              </a:rPr>
              <a:t>laser</a:t>
            </a:r>
            <a:endParaRPr lang="de-DE" sz="1350" dirty="0">
              <a:solidFill>
                <a:srgbClr val="FFC000"/>
              </a:solidFill>
            </a:endParaRPr>
          </a:p>
        </p:txBody>
      </p:sp>
      <p:sp>
        <p:nvSpPr>
          <p:cNvPr id="4" name="Textfeld 3"/>
          <p:cNvSpPr txBox="1"/>
          <p:nvPr/>
        </p:nvSpPr>
        <p:spPr>
          <a:xfrm>
            <a:off x="5868144" y="3813888"/>
            <a:ext cx="1367682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350" dirty="0" err="1">
                <a:solidFill>
                  <a:srgbClr val="FFC000"/>
                </a:solidFill>
              </a:rPr>
              <a:t>for</a:t>
            </a:r>
            <a:r>
              <a:rPr lang="de-DE" sz="1350" dirty="0">
                <a:solidFill>
                  <a:srgbClr val="FFC000"/>
                </a:solidFill>
              </a:rPr>
              <a:t> </a:t>
            </a:r>
            <a:r>
              <a:rPr lang="de-DE" sz="1350" dirty="0" err="1">
                <a:solidFill>
                  <a:srgbClr val="FFC000"/>
                </a:solidFill>
              </a:rPr>
              <a:t>pulsed</a:t>
            </a:r>
            <a:r>
              <a:rPr lang="de-DE" sz="1350" dirty="0">
                <a:solidFill>
                  <a:srgbClr val="FFC000"/>
                </a:solidFill>
              </a:rPr>
              <a:t> </a:t>
            </a:r>
            <a:r>
              <a:rPr lang="de-DE" sz="1350" dirty="0" err="1">
                <a:solidFill>
                  <a:srgbClr val="FFC000"/>
                </a:solidFill>
              </a:rPr>
              <a:t>laser</a:t>
            </a:r>
            <a:endParaRPr lang="de-DE" sz="1350" dirty="0">
              <a:solidFill>
                <a:srgbClr val="FFC000"/>
              </a:solidFill>
            </a:endParaRPr>
          </a:p>
        </p:txBody>
      </p:sp>
      <p:pic>
        <p:nvPicPr>
          <p:cNvPr id="5" name="Grafi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2" y="1253164"/>
            <a:ext cx="3240000" cy="2250571"/>
          </a:xfrm>
          <a:prstGeom prst="rect">
            <a:avLst/>
          </a:prstGeom>
        </p:spPr>
      </p:pic>
      <p:sp>
        <p:nvSpPr>
          <p:cNvPr id="9" name="Textfeld 8"/>
          <p:cNvSpPr txBox="1"/>
          <p:nvPr/>
        </p:nvSpPr>
        <p:spPr>
          <a:xfrm>
            <a:off x="2160231" y="-33363"/>
            <a:ext cx="44550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de-DE" dirty="0">
                <a:solidFill>
                  <a:srgbClr val="0066CC"/>
                </a:solidFill>
              </a:rPr>
              <a:t>in </a:t>
            </a:r>
            <a:r>
              <a:rPr lang="de-DE" dirty="0" err="1">
                <a:solidFill>
                  <a:srgbClr val="0066CC"/>
                </a:solidFill>
              </a:rPr>
              <a:t>order</a:t>
            </a:r>
            <a:r>
              <a:rPr lang="de-DE" dirty="0">
                <a:solidFill>
                  <a:srgbClr val="0066CC"/>
                </a:solidFill>
              </a:rPr>
              <a:t> </a:t>
            </a:r>
            <a:r>
              <a:rPr lang="de-DE" dirty="0" err="1">
                <a:solidFill>
                  <a:srgbClr val="0066CC"/>
                </a:solidFill>
              </a:rPr>
              <a:t>to</a:t>
            </a:r>
            <a:r>
              <a:rPr lang="de-DE" dirty="0">
                <a:solidFill>
                  <a:srgbClr val="0066CC"/>
                </a:solidFill>
              </a:rPr>
              <a:t> </a:t>
            </a:r>
            <a:r>
              <a:rPr lang="de-DE" dirty="0" err="1">
                <a:solidFill>
                  <a:srgbClr val="0066CC"/>
                </a:solidFill>
              </a:rPr>
              <a:t>saturate</a:t>
            </a:r>
            <a:r>
              <a:rPr lang="de-DE" dirty="0">
                <a:solidFill>
                  <a:srgbClr val="0066CC"/>
                </a:solidFill>
              </a:rPr>
              <a:t> </a:t>
            </a:r>
            <a:r>
              <a:rPr lang="de-DE" dirty="0" err="1">
                <a:solidFill>
                  <a:srgbClr val="0066CC"/>
                </a:solidFill>
              </a:rPr>
              <a:t>the</a:t>
            </a:r>
            <a:r>
              <a:rPr lang="de-DE" dirty="0">
                <a:solidFill>
                  <a:srgbClr val="0066CC"/>
                </a:solidFill>
              </a:rPr>
              <a:t> </a:t>
            </a:r>
            <a:r>
              <a:rPr lang="de-DE" dirty="0" err="1">
                <a:solidFill>
                  <a:srgbClr val="0066CC"/>
                </a:solidFill>
              </a:rPr>
              <a:t>transitions</a:t>
            </a:r>
            <a:r>
              <a:rPr lang="de-DE" dirty="0">
                <a:solidFill>
                  <a:srgbClr val="0066CC"/>
                </a:solidFill>
              </a:rPr>
              <a:t> in HCI, </a:t>
            </a:r>
          </a:p>
          <a:p>
            <a:pPr algn="ctr"/>
            <a:r>
              <a:rPr lang="de-DE" dirty="0">
                <a:solidFill>
                  <a:srgbClr val="0066CC"/>
                </a:solidFill>
              </a:rPr>
              <a:t>high </a:t>
            </a:r>
            <a:r>
              <a:rPr lang="de-DE" dirty="0" err="1">
                <a:solidFill>
                  <a:srgbClr val="0066CC"/>
                </a:solidFill>
              </a:rPr>
              <a:t>laser</a:t>
            </a:r>
            <a:r>
              <a:rPr lang="de-DE" dirty="0">
                <a:solidFill>
                  <a:srgbClr val="0066CC"/>
                </a:solidFill>
              </a:rPr>
              <a:t> </a:t>
            </a:r>
            <a:r>
              <a:rPr lang="de-DE" dirty="0" err="1">
                <a:solidFill>
                  <a:srgbClr val="0066CC"/>
                </a:solidFill>
              </a:rPr>
              <a:t>intensities</a:t>
            </a:r>
            <a:r>
              <a:rPr lang="de-DE" dirty="0">
                <a:solidFill>
                  <a:srgbClr val="0066CC"/>
                </a:solidFill>
              </a:rPr>
              <a:t> </a:t>
            </a:r>
            <a:r>
              <a:rPr lang="de-DE" dirty="0" err="1">
                <a:solidFill>
                  <a:srgbClr val="0066CC"/>
                </a:solidFill>
              </a:rPr>
              <a:t>are</a:t>
            </a:r>
            <a:r>
              <a:rPr lang="de-DE" dirty="0">
                <a:solidFill>
                  <a:srgbClr val="0066CC"/>
                </a:solidFill>
              </a:rPr>
              <a:t> </a:t>
            </a:r>
            <a:r>
              <a:rPr lang="de-DE" dirty="0" err="1">
                <a:solidFill>
                  <a:srgbClr val="0066CC"/>
                </a:solidFill>
              </a:rPr>
              <a:t>required</a:t>
            </a:r>
            <a:endParaRPr lang="de-DE" dirty="0">
              <a:solidFill>
                <a:srgbClr val="0066CC"/>
              </a:solidFill>
            </a:endParaRPr>
          </a:p>
        </p:txBody>
      </p:sp>
      <p:cxnSp>
        <p:nvCxnSpPr>
          <p:cNvPr id="11" name="Gerader Verbinder 10"/>
          <p:cNvCxnSpPr/>
          <p:nvPr/>
        </p:nvCxnSpPr>
        <p:spPr bwMode="auto">
          <a:xfrm flipV="1">
            <a:off x="4864013" y="2310513"/>
            <a:ext cx="0" cy="486054"/>
          </a:xfrm>
          <a:prstGeom prst="line">
            <a:avLst/>
          </a:prstGeom>
          <a:solidFill>
            <a:srgbClr val="003E89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10" name="Textfeld 9"/>
          <p:cNvSpPr txBox="1"/>
          <p:nvPr/>
        </p:nvSpPr>
        <p:spPr>
          <a:xfrm>
            <a:off x="7356331" y="4695562"/>
            <a:ext cx="1787669" cy="246221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sz="1000" dirty="0" err="1"/>
              <a:t>calculations</a:t>
            </a:r>
            <a:r>
              <a:rPr lang="de-DE" sz="1000" dirty="0"/>
              <a:t> </a:t>
            </a:r>
            <a:r>
              <a:rPr lang="de-DE" sz="1000" dirty="0" err="1"/>
              <a:t>by</a:t>
            </a:r>
            <a:r>
              <a:rPr lang="de-DE" sz="1000" dirty="0"/>
              <a:t> Lewin Eidam</a:t>
            </a:r>
          </a:p>
        </p:txBody>
      </p:sp>
    </p:spTree>
    <p:extLst>
      <p:ext uri="{BB962C8B-B14F-4D97-AF65-F5344CB8AC3E}">
        <p14:creationId xmlns:p14="http://schemas.microsoft.com/office/powerpoint/2010/main" val="676380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Expected</a:t>
            </a:r>
            <a:r>
              <a:rPr lang="de-DE" dirty="0"/>
              <a:t> </a:t>
            </a:r>
            <a:r>
              <a:rPr lang="de-DE" dirty="0" err="1"/>
              <a:t>cooling</a:t>
            </a:r>
            <a:r>
              <a:rPr lang="de-DE" dirty="0"/>
              <a:t> </a:t>
            </a:r>
            <a:r>
              <a:rPr lang="de-DE" dirty="0" err="1"/>
              <a:t>times</a:t>
            </a:r>
            <a:r>
              <a:rPr lang="de-DE" dirty="0"/>
              <a:t> </a:t>
            </a:r>
            <a:r>
              <a:rPr lang="de-DE" dirty="0" err="1"/>
              <a:t>and</a:t>
            </a:r>
            <a:r>
              <a:rPr lang="de-DE" dirty="0"/>
              <a:t> </a:t>
            </a:r>
            <a:r>
              <a:rPr lang="de-DE" dirty="0" err="1"/>
              <a:t>momentum</a:t>
            </a:r>
            <a:r>
              <a:rPr lang="de-DE" dirty="0"/>
              <a:t> </a:t>
            </a:r>
            <a:r>
              <a:rPr lang="de-DE" dirty="0" err="1"/>
              <a:t>spreads</a:t>
            </a:r>
            <a:endParaRPr lang="de-DE" dirty="0"/>
          </a:p>
        </p:txBody>
      </p:sp>
      <p:pic>
        <p:nvPicPr>
          <p:cNvPr id="4" name="Grafi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158" y="1220425"/>
            <a:ext cx="3956808" cy="2824043"/>
          </a:xfrm>
          <a:prstGeom prst="rect">
            <a:avLst/>
          </a:prstGeom>
        </p:spPr>
      </p:pic>
      <p:pic>
        <p:nvPicPr>
          <p:cNvPr id="5" name="Grafi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6626" y="1220426"/>
            <a:ext cx="3956808" cy="2813310"/>
          </a:xfrm>
          <a:prstGeom prst="rect">
            <a:avLst/>
          </a:prstGeom>
        </p:spPr>
      </p:pic>
      <p:sp>
        <p:nvSpPr>
          <p:cNvPr id="6" name="Textfeld 5"/>
          <p:cNvSpPr txBox="1"/>
          <p:nvPr/>
        </p:nvSpPr>
        <p:spPr>
          <a:xfrm>
            <a:off x="1206300" y="4117556"/>
            <a:ext cx="8130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600" dirty="0">
                <a:solidFill>
                  <a:srgbClr val="FFC000"/>
                </a:solidFill>
              </a:rPr>
              <a:t>@ESR</a:t>
            </a:r>
          </a:p>
        </p:txBody>
      </p:sp>
      <p:sp>
        <p:nvSpPr>
          <p:cNvPr id="7" name="Textfeld 6"/>
          <p:cNvSpPr txBox="1"/>
          <p:nvPr/>
        </p:nvSpPr>
        <p:spPr>
          <a:xfrm>
            <a:off x="2862484" y="4117556"/>
            <a:ext cx="106471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600" dirty="0">
                <a:solidFill>
                  <a:srgbClr val="FFC000"/>
                </a:solidFill>
              </a:rPr>
              <a:t>@SIS100</a:t>
            </a:r>
          </a:p>
        </p:txBody>
      </p:sp>
      <p:sp>
        <p:nvSpPr>
          <p:cNvPr id="8" name="Textfeld 7"/>
          <p:cNvSpPr txBox="1"/>
          <p:nvPr/>
        </p:nvSpPr>
        <p:spPr>
          <a:xfrm>
            <a:off x="6366910" y="4117556"/>
            <a:ext cx="106471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600" dirty="0">
                <a:solidFill>
                  <a:srgbClr val="FFC000"/>
                </a:solidFill>
              </a:rPr>
              <a:t>@SIS100</a:t>
            </a:r>
          </a:p>
        </p:txBody>
      </p:sp>
      <p:sp>
        <p:nvSpPr>
          <p:cNvPr id="10" name="T. Beck, „Lasersystem zur Kühlung relativistischer C3+-Ionenstrahlen in Speicherringen“, Dissertation, 2015"/>
          <p:cNvSpPr txBox="1"/>
          <p:nvPr/>
        </p:nvSpPr>
        <p:spPr>
          <a:xfrm rot="16200000">
            <a:off x="7594501" y="2319911"/>
            <a:ext cx="2158383" cy="27699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>
              <a:defRPr sz="800">
                <a:solidFill>
                  <a:schemeClr val="accent4"/>
                </a:solidFill>
              </a:defRPr>
            </a:pPr>
            <a:r>
              <a:rPr lang="de-DE" sz="600" dirty="0">
                <a:solidFill>
                  <a:schemeClr val="bg1">
                    <a:lumMod val="50000"/>
                  </a:schemeClr>
                </a:solidFill>
              </a:rPr>
              <a:t>L</a:t>
            </a:r>
            <a:r>
              <a:rPr sz="600" dirty="0">
                <a:solidFill>
                  <a:schemeClr val="bg1">
                    <a:lumMod val="50000"/>
                  </a:schemeClr>
                </a:solidFill>
              </a:rPr>
              <a:t>. </a:t>
            </a:r>
            <a:r>
              <a:rPr lang="de-DE" sz="600" dirty="0">
                <a:solidFill>
                  <a:schemeClr val="bg1">
                    <a:lumMod val="50000"/>
                  </a:schemeClr>
                </a:solidFill>
              </a:rPr>
              <a:t>Eidam</a:t>
            </a:r>
            <a:r>
              <a:rPr sz="600" dirty="0">
                <a:solidFill>
                  <a:schemeClr val="bg1">
                    <a:lumMod val="50000"/>
                  </a:schemeClr>
                </a:solidFill>
              </a:rPr>
              <a:t>, „</a:t>
            </a:r>
            <a:r>
              <a:rPr lang="en-US" sz="600" dirty="0">
                <a:solidFill>
                  <a:schemeClr val="bg1">
                    <a:lumMod val="50000"/>
                  </a:schemeClr>
                </a:solidFill>
              </a:rPr>
              <a:t>Laser Cooling of Intense Relativistic Ion Beams</a:t>
            </a:r>
            <a:r>
              <a:rPr sz="600" dirty="0">
                <a:solidFill>
                  <a:schemeClr val="bg1">
                    <a:lumMod val="50000"/>
                  </a:schemeClr>
                </a:solidFill>
              </a:rPr>
              <a:t>“, Dissertation, 201</a:t>
            </a:r>
            <a:r>
              <a:rPr lang="de-DE" sz="600" dirty="0">
                <a:solidFill>
                  <a:schemeClr val="bg1">
                    <a:lumMod val="50000"/>
                  </a:schemeClr>
                </a:solidFill>
              </a:rPr>
              <a:t>7</a:t>
            </a:r>
            <a:endParaRPr sz="6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9" name="Textfeld 8"/>
          <p:cNvSpPr txBox="1"/>
          <p:nvPr/>
        </p:nvSpPr>
        <p:spPr>
          <a:xfrm>
            <a:off x="7362743" y="4695562"/>
            <a:ext cx="1781257" cy="246221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sz="1000" dirty="0" err="1"/>
              <a:t>Simulations</a:t>
            </a:r>
            <a:r>
              <a:rPr lang="de-DE" sz="1000" dirty="0"/>
              <a:t> </a:t>
            </a:r>
            <a:r>
              <a:rPr lang="de-DE" sz="1000" dirty="0" err="1"/>
              <a:t>by</a:t>
            </a:r>
            <a:r>
              <a:rPr lang="de-DE" sz="1000" dirty="0"/>
              <a:t> Lewin Eidam</a:t>
            </a:r>
          </a:p>
        </p:txBody>
      </p:sp>
      <p:sp>
        <p:nvSpPr>
          <p:cNvPr id="13" name="Rechteck 12"/>
          <p:cNvSpPr/>
          <p:nvPr/>
        </p:nvSpPr>
        <p:spPr bwMode="auto">
          <a:xfrm>
            <a:off x="7126924" y="1355622"/>
            <a:ext cx="732343" cy="344511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7500" tIns="35100" rIns="67500" bIns="35100" numCol="1" rtlCol="0" anchor="t" anchorCtr="0" compatLnSpc="1">
            <a:prstTxWarp prst="textNoShape">
              <a:avLst/>
            </a:prstTxWarp>
          </a:bodyPr>
          <a:lstStyle/>
          <a:p>
            <a:pPr defTabSz="685800" fontAlgn="base">
              <a:spcBef>
                <a:spcPct val="0"/>
              </a:spcBef>
              <a:spcAft>
                <a:spcPct val="0"/>
              </a:spcAft>
            </a:pPr>
            <a:endParaRPr lang="de-DE" sz="1350">
              <a:latin typeface="Arial" charset="0"/>
            </a:endParaRPr>
          </a:p>
        </p:txBody>
      </p:sp>
      <p:sp>
        <p:nvSpPr>
          <p:cNvPr id="12" name="Textfeld 11"/>
          <p:cNvSpPr txBox="1"/>
          <p:nvPr/>
        </p:nvSpPr>
        <p:spPr>
          <a:xfrm>
            <a:off x="6917943" y="1329276"/>
            <a:ext cx="97494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750" dirty="0" err="1"/>
              <a:t>single</a:t>
            </a:r>
            <a:r>
              <a:rPr lang="de-DE" sz="750" dirty="0"/>
              <a:t> </a:t>
            </a:r>
            <a:r>
              <a:rPr lang="de-DE" sz="750" dirty="0" err="1"/>
              <a:t>pulsed</a:t>
            </a:r>
            <a:r>
              <a:rPr lang="de-DE" sz="750" dirty="0"/>
              <a:t> </a:t>
            </a:r>
            <a:r>
              <a:rPr lang="de-DE" sz="750" dirty="0" err="1"/>
              <a:t>laser</a:t>
            </a:r>
            <a:endParaRPr lang="de-DE" sz="750" dirty="0"/>
          </a:p>
          <a:p>
            <a:r>
              <a:rPr lang="de-DE" sz="750" dirty="0" err="1"/>
              <a:t>two</a:t>
            </a:r>
            <a:r>
              <a:rPr lang="de-DE" sz="750" dirty="0"/>
              <a:t> </a:t>
            </a:r>
            <a:r>
              <a:rPr lang="de-DE" sz="750" dirty="0" err="1"/>
              <a:t>pulsed</a:t>
            </a:r>
            <a:r>
              <a:rPr lang="de-DE" sz="750" dirty="0"/>
              <a:t> </a:t>
            </a:r>
            <a:r>
              <a:rPr lang="de-DE" sz="750" dirty="0" err="1"/>
              <a:t>lasers</a:t>
            </a:r>
            <a:endParaRPr lang="de-DE" sz="750" dirty="0"/>
          </a:p>
          <a:p>
            <a:endParaRPr lang="de-DE" sz="750" dirty="0"/>
          </a:p>
          <a:p>
            <a:r>
              <a:rPr lang="de-DE" sz="750" dirty="0"/>
              <a:t>(</a:t>
            </a:r>
            <a:r>
              <a:rPr lang="de-DE" sz="750" dirty="0" err="1"/>
              <a:t>for</a:t>
            </a:r>
            <a:r>
              <a:rPr lang="de-DE" sz="750" dirty="0"/>
              <a:t> Ti</a:t>
            </a:r>
            <a:r>
              <a:rPr lang="de-DE" sz="750" baseline="30000" dirty="0"/>
              <a:t>19+</a:t>
            </a:r>
            <a:r>
              <a:rPr lang="de-DE" sz="75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4548024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feld 5"/>
          <p:cNvSpPr txBox="1"/>
          <p:nvPr/>
        </p:nvSpPr>
        <p:spPr>
          <a:xfrm>
            <a:off x="6991889" y="4695562"/>
            <a:ext cx="2194832" cy="246221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sz="1000" dirty="0" err="1"/>
              <a:t>Simulations</a:t>
            </a:r>
            <a:r>
              <a:rPr lang="de-DE" sz="1000" dirty="0"/>
              <a:t> </a:t>
            </a:r>
            <a:r>
              <a:rPr lang="de-DE" sz="1000" dirty="0" err="1"/>
              <a:t>by</a:t>
            </a:r>
            <a:r>
              <a:rPr lang="de-DE" sz="1000" dirty="0"/>
              <a:t> Aleksandar Dimitrov</a:t>
            </a:r>
          </a:p>
        </p:txBody>
      </p:sp>
      <p:pic>
        <p:nvPicPr>
          <p:cNvPr id="3" name="Grafi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7572" y="972763"/>
            <a:ext cx="5760000" cy="3500761"/>
          </a:xfrm>
          <a:prstGeom prst="rect">
            <a:avLst/>
          </a:prstGeom>
        </p:spPr>
      </p:pic>
      <p:sp>
        <p:nvSpPr>
          <p:cNvPr id="5" name="Textfeld 4"/>
          <p:cNvSpPr txBox="1"/>
          <p:nvPr/>
        </p:nvSpPr>
        <p:spPr>
          <a:xfrm>
            <a:off x="4326964" y="1763057"/>
            <a:ext cx="1766253" cy="369332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b="1" dirty="0">
                <a:solidFill>
                  <a:srgbClr val="FFC000"/>
                </a:solidFill>
              </a:rPr>
              <a:t>PRELIMINARY</a:t>
            </a:r>
          </a:p>
        </p:txBody>
      </p:sp>
      <p:sp>
        <p:nvSpPr>
          <p:cNvPr id="7" name="Textfeld 6"/>
          <p:cNvSpPr txBox="1"/>
          <p:nvPr/>
        </p:nvSpPr>
        <p:spPr>
          <a:xfrm>
            <a:off x="6991889" y="1626035"/>
            <a:ext cx="1467068" cy="1477328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dirty="0"/>
              <a:t>2 </a:t>
            </a:r>
            <a:r>
              <a:rPr lang="de-DE" dirty="0" err="1"/>
              <a:t>pulsed</a:t>
            </a:r>
            <a:endParaRPr lang="de-DE" dirty="0"/>
          </a:p>
          <a:p>
            <a:pPr algn="l"/>
            <a:r>
              <a:rPr lang="de-DE" dirty="0" err="1"/>
              <a:t>lasers</a:t>
            </a:r>
            <a:endParaRPr lang="de-DE" dirty="0"/>
          </a:p>
          <a:p>
            <a:pPr algn="l"/>
            <a:endParaRPr lang="de-DE" dirty="0"/>
          </a:p>
          <a:p>
            <a:pPr algn="l"/>
            <a:r>
              <a:rPr lang="de-DE" dirty="0" err="1"/>
              <a:t>with</a:t>
            </a:r>
            <a:r>
              <a:rPr lang="de-DE" dirty="0"/>
              <a:t> </a:t>
            </a:r>
            <a:r>
              <a:rPr lang="de-DE" dirty="0" err="1"/>
              <a:t>particle</a:t>
            </a:r>
            <a:r>
              <a:rPr lang="de-DE" dirty="0"/>
              <a:t> </a:t>
            </a:r>
          </a:p>
          <a:p>
            <a:pPr algn="l"/>
            <a:r>
              <a:rPr lang="de-DE" dirty="0" err="1"/>
              <a:t>interactions</a:t>
            </a:r>
            <a:endParaRPr lang="de-DE" dirty="0"/>
          </a:p>
        </p:txBody>
      </p:sp>
      <p:sp>
        <p:nvSpPr>
          <p:cNvPr id="8" name="Textfeld 7"/>
          <p:cNvSpPr txBox="1"/>
          <p:nvPr/>
        </p:nvSpPr>
        <p:spPr>
          <a:xfrm>
            <a:off x="3001939" y="71793"/>
            <a:ext cx="23006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de-DE" dirty="0" err="1">
                <a:solidFill>
                  <a:srgbClr val="0066CC"/>
                </a:solidFill>
              </a:rPr>
              <a:t>and</a:t>
            </a:r>
            <a:r>
              <a:rPr lang="de-DE" dirty="0">
                <a:solidFill>
                  <a:srgbClr val="0066CC"/>
                </a:solidFill>
              </a:rPr>
              <a:t> </a:t>
            </a:r>
            <a:r>
              <a:rPr lang="de-DE" dirty="0" err="1">
                <a:solidFill>
                  <a:srgbClr val="0066CC"/>
                </a:solidFill>
              </a:rPr>
              <a:t>for</a:t>
            </a:r>
            <a:r>
              <a:rPr lang="de-DE" dirty="0">
                <a:solidFill>
                  <a:srgbClr val="0066CC"/>
                </a:solidFill>
              </a:rPr>
              <a:t> </a:t>
            </a:r>
            <a:r>
              <a:rPr lang="de-DE" dirty="0" err="1">
                <a:solidFill>
                  <a:srgbClr val="0066CC"/>
                </a:solidFill>
              </a:rPr>
              <a:t>the</a:t>
            </a:r>
            <a:r>
              <a:rPr lang="de-DE" dirty="0">
                <a:solidFill>
                  <a:srgbClr val="0066CC"/>
                </a:solidFill>
              </a:rPr>
              <a:t> SIS100 : </a:t>
            </a:r>
          </a:p>
        </p:txBody>
      </p:sp>
    </p:spTree>
    <p:extLst>
      <p:ext uri="{BB962C8B-B14F-4D97-AF65-F5344CB8AC3E}">
        <p14:creationId xmlns:p14="http://schemas.microsoft.com/office/powerpoint/2010/main" val="5913686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feld 5"/>
          <p:cNvSpPr txBox="1"/>
          <p:nvPr/>
        </p:nvSpPr>
        <p:spPr>
          <a:xfrm>
            <a:off x="6991889" y="4695562"/>
            <a:ext cx="2194832" cy="246221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sz="1000" dirty="0" err="1"/>
              <a:t>Simulations</a:t>
            </a:r>
            <a:r>
              <a:rPr lang="de-DE" sz="1000" dirty="0"/>
              <a:t> </a:t>
            </a:r>
            <a:r>
              <a:rPr lang="de-DE" sz="1000" dirty="0" err="1"/>
              <a:t>by</a:t>
            </a:r>
            <a:r>
              <a:rPr lang="de-DE" sz="1000" dirty="0"/>
              <a:t> Aleksandar Dimitrov</a:t>
            </a:r>
          </a:p>
        </p:txBody>
      </p:sp>
      <p:pic>
        <p:nvPicPr>
          <p:cNvPr id="2" name="Grafik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1808" y="961932"/>
            <a:ext cx="5760000" cy="3463425"/>
          </a:xfrm>
          <a:prstGeom prst="rect">
            <a:avLst/>
          </a:prstGeom>
        </p:spPr>
      </p:pic>
      <p:sp>
        <p:nvSpPr>
          <p:cNvPr id="5" name="Textfeld 4"/>
          <p:cNvSpPr txBox="1"/>
          <p:nvPr/>
        </p:nvSpPr>
        <p:spPr>
          <a:xfrm>
            <a:off x="2934446" y="2755152"/>
            <a:ext cx="1766253" cy="369332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b="1" dirty="0">
                <a:solidFill>
                  <a:srgbClr val="FFC000"/>
                </a:solidFill>
              </a:rPr>
              <a:t>PRELIMINARY</a:t>
            </a:r>
          </a:p>
        </p:txBody>
      </p:sp>
      <p:sp>
        <p:nvSpPr>
          <p:cNvPr id="7" name="Textfeld 6"/>
          <p:cNvSpPr txBox="1"/>
          <p:nvPr/>
        </p:nvSpPr>
        <p:spPr>
          <a:xfrm>
            <a:off x="7079414" y="1243540"/>
            <a:ext cx="1402948" cy="2585323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dirty="0"/>
              <a:t>1 </a:t>
            </a:r>
            <a:r>
              <a:rPr lang="de-DE" dirty="0" err="1"/>
              <a:t>scanning</a:t>
            </a:r>
            <a:endParaRPr lang="de-DE" dirty="0"/>
          </a:p>
          <a:p>
            <a:pPr algn="l"/>
            <a:r>
              <a:rPr lang="de-DE" dirty="0"/>
              <a:t>CW </a:t>
            </a:r>
            <a:r>
              <a:rPr lang="de-DE" dirty="0" err="1"/>
              <a:t>laser</a:t>
            </a:r>
            <a:endParaRPr lang="de-DE" dirty="0"/>
          </a:p>
          <a:p>
            <a:pPr algn="l"/>
            <a:endParaRPr lang="de-DE" dirty="0"/>
          </a:p>
          <a:p>
            <a:pPr algn="l"/>
            <a:r>
              <a:rPr lang="de-DE" dirty="0"/>
              <a:t>after 2 </a:t>
            </a:r>
          </a:p>
          <a:p>
            <a:pPr algn="l"/>
            <a:r>
              <a:rPr lang="de-DE" dirty="0" err="1"/>
              <a:t>pulsed</a:t>
            </a:r>
            <a:r>
              <a:rPr lang="de-DE" dirty="0"/>
              <a:t> </a:t>
            </a:r>
          </a:p>
          <a:p>
            <a:pPr algn="l"/>
            <a:r>
              <a:rPr lang="de-DE" dirty="0" err="1"/>
              <a:t>lasers</a:t>
            </a:r>
            <a:endParaRPr lang="de-DE" dirty="0"/>
          </a:p>
          <a:p>
            <a:pPr algn="l"/>
            <a:endParaRPr lang="de-DE" dirty="0"/>
          </a:p>
          <a:p>
            <a:pPr algn="l"/>
            <a:r>
              <a:rPr lang="de-DE" dirty="0" err="1"/>
              <a:t>with</a:t>
            </a:r>
            <a:r>
              <a:rPr lang="de-DE" dirty="0"/>
              <a:t> </a:t>
            </a:r>
            <a:r>
              <a:rPr lang="de-DE" dirty="0" err="1"/>
              <a:t>particle</a:t>
            </a:r>
            <a:endParaRPr lang="de-DE" dirty="0"/>
          </a:p>
          <a:p>
            <a:pPr algn="l"/>
            <a:r>
              <a:rPr lang="de-DE" dirty="0" err="1"/>
              <a:t>interactions</a:t>
            </a:r>
            <a:endParaRPr lang="de-DE" dirty="0"/>
          </a:p>
        </p:txBody>
      </p:sp>
      <p:sp>
        <p:nvSpPr>
          <p:cNvPr id="9" name="Textfeld 8"/>
          <p:cNvSpPr txBox="1"/>
          <p:nvPr/>
        </p:nvSpPr>
        <p:spPr>
          <a:xfrm>
            <a:off x="3001939" y="71793"/>
            <a:ext cx="23006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de-DE" dirty="0" err="1">
                <a:solidFill>
                  <a:srgbClr val="0066CC"/>
                </a:solidFill>
              </a:rPr>
              <a:t>and</a:t>
            </a:r>
            <a:r>
              <a:rPr lang="de-DE" dirty="0">
                <a:solidFill>
                  <a:srgbClr val="0066CC"/>
                </a:solidFill>
              </a:rPr>
              <a:t> </a:t>
            </a:r>
            <a:r>
              <a:rPr lang="de-DE" dirty="0" err="1">
                <a:solidFill>
                  <a:srgbClr val="0066CC"/>
                </a:solidFill>
              </a:rPr>
              <a:t>for</a:t>
            </a:r>
            <a:r>
              <a:rPr lang="de-DE" dirty="0">
                <a:solidFill>
                  <a:srgbClr val="0066CC"/>
                </a:solidFill>
              </a:rPr>
              <a:t> </a:t>
            </a:r>
            <a:r>
              <a:rPr lang="de-DE" dirty="0" err="1">
                <a:solidFill>
                  <a:srgbClr val="0066CC"/>
                </a:solidFill>
              </a:rPr>
              <a:t>the</a:t>
            </a:r>
            <a:r>
              <a:rPr lang="de-DE" dirty="0">
                <a:solidFill>
                  <a:srgbClr val="0066CC"/>
                </a:solidFill>
              </a:rPr>
              <a:t> SIS100 : </a:t>
            </a:r>
          </a:p>
        </p:txBody>
      </p:sp>
    </p:spTree>
    <p:extLst>
      <p:ext uri="{BB962C8B-B14F-4D97-AF65-F5344CB8AC3E}">
        <p14:creationId xmlns:p14="http://schemas.microsoft.com/office/powerpoint/2010/main" val="26057616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feld 1"/>
          <p:cNvSpPr txBox="1"/>
          <p:nvPr/>
        </p:nvSpPr>
        <p:spPr>
          <a:xfrm>
            <a:off x="1058467" y="59150"/>
            <a:ext cx="4519186" cy="3416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de-DE" sz="2400" b="1" dirty="0">
                <a:solidFill>
                  <a:srgbClr val="3366CC"/>
                </a:solidFill>
                <a:latin typeface="Arial" charset="0"/>
              </a:rPr>
              <a:t>Contents</a:t>
            </a:r>
          </a:p>
          <a:p>
            <a:pPr>
              <a:defRPr/>
            </a:pPr>
            <a:endParaRPr lang="de-DE" sz="2400" dirty="0">
              <a:solidFill>
                <a:srgbClr val="3366CC"/>
              </a:solidFill>
              <a:latin typeface="Arial" charset="0"/>
            </a:endParaRPr>
          </a:p>
          <a:p>
            <a:pPr>
              <a:defRPr/>
            </a:pPr>
            <a:endParaRPr lang="de-DE" sz="2400" dirty="0">
              <a:solidFill>
                <a:srgbClr val="3366CC"/>
              </a:solidFill>
              <a:latin typeface="Arial" charset="0"/>
            </a:endParaRPr>
          </a:p>
          <a:p>
            <a:pPr marL="257175" indent="-257175">
              <a:buFontTx/>
              <a:buAutoNum type="arabicPeriod"/>
              <a:defRPr/>
            </a:pP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Motivations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for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laser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cooling</a:t>
            </a:r>
            <a:endParaRPr lang="de-DE" sz="2400" dirty="0">
              <a:solidFill>
                <a:srgbClr val="3366CC"/>
              </a:solidFill>
              <a:latin typeface="Arial" charset="0"/>
            </a:endParaRPr>
          </a:p>
          <a:p>
            <a:pPr marL="257175" indent="-257175">
              <a:buFontTx/>
              <a:buAutoNum type="arabicPeriod"/>
              <a:defRPr/>
            </a:pP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The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principle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</a:p>
          <a:p>
            <a:pPr marL="257175" indent="-257175">
              <a:buFontTx/>
              <a:buAutoNum type="arabicPeriod"/>
              <a:defRPr/>
            </a:pP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SIS100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laser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cooling</a:t>
            </a:r>
            <a:endParaRPr lang="de-DE" sz="2400" dirty="0">
              <a:solidFill>
                <a:srgbClr val="3366CC"/>
              </a:solidFill>
              <a:latin typeface="Arial" charset="0"/>
            </a:endParaRPr>
          </a:p>
          <a:p>
            <a:pPr marL="714375" lvl="1" indent="-257175">
              <a:buFontTx/>
              <a:buAutoNum type="arabicPeriod"/>
              <a:defRPr/>
            </a:pP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calculations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&amp;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simulations</a:t>
            </a:r>
            <a:endParaRPr lang="de-DE" sz="2400" dirty="0">
              <a:solidFill>
                <a:srgbClr val="3366CC"/>
              </a:solidFill>
              <a:latin typeface="Arial" charset="0"/>
            </a:endParaRPr>
          </a:p>
          <a:p>
            <a:pPr marL="714375" lvl="1" indent="-257175">
              <a:buFontTx/>
              <a:buAutoNum type="arabicPeriod"/>
              <a:defRPr/>
            </a:pP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laser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systems</a:t>
            </a:r>
            <a:endParaRPr lang="de-DE" sz="2400" dirty="0">
              <a:solidFill>
                <a:srgbClr val="3366CC"/>
              </a:solidFill>
              <a:latin typeface="Arial" charset="0"/>
            </a:endParaRPr>
          </a:p>
          <a:p>
            <a:pPr marL="714375" lvl="1" indent="-257175">
              <a:buFontTx/>
              <a:buAutoNum type="arabicPeriod"/>
              <a:defRPr/>
            </a:pP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the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SIS100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facility</a:t>
            </a:r>
            <a:endParaRPr lang="de-DE" sz="2400" dirty="0">
              <a:solidFill>
                <a:srgbClr val="3366CC"/>
              </a:solidFill>
              <a:latin typeface="Arial" charset="0"/>
            </a:endParaRPr>
          </a:p>
        </p:txBody>
      </p:sp>
      <p:sp>
        <p:nvSpPr>
          <p:cNvPr id="3" name="Rechteck 2"/>
          <p:cNvSpPr>
            <a:spLocks noChangeArrowheads="1"/>
          </p:cNvSpPr>
          <p:nvPr/>
        </p:nvSpPr>
        <p:spPr bwMode="auto">
          <a:xfrm>
            <a:off x="1058467" y="2692897"/>
            <a:ext cx="4982454" cy="370332"/>
          </a:xfrm>
          <a:prstGeom prst="rect">
            <a:avLst/>
          </a:prstGeom>
          <a:noFill/>
          <a:ln w="38100" algn="ctr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67500" tIns="35100" rIns="67500" bIns="35100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de-DE" altLang="de-DE" sz="1350"/>
          </a:p>
        </p:txBody>
      </p:sp>
    </p:spTree>
    <p:extLst>
      <p:ext uri="{BB962C8B-B14F-4D97-AF65-F5344CB8AC3E}">
        <p14:creationId xmlns:p14="http://schemas.microsoft.com/office/powerpoint/2010/main" val="1230176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=&gt; All three laser systems together combine the advantages of low final ion momentum spreads and a wide range of addressable ion velocities"/>
          <p:cNvSpPr txBox="1"/>
          <p:nvPr/>
        </p:nvSpPr>
        <p:spPr>
          <a:xfrm>
            <a:off x="4754737" y="1199663"/>
            <a:ext cx="4332535" cy="353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34289" rIns="34289">
            <a:spAutoFit/>
          </a:bodyPr>
          <a:lstStyle>
            <a:lvl1pPr algn="ctr">
              <a:defRPr sz="1400">
                <a:solidFill>
                  <a:srgbClr val="FF2600"/>
                </a:solidFill>
              </a:defRPr>
            </a:lvl1pPr>
          </a:lstStyle>
          <a:p>
            <a:pPr algn="l"/>
            <a:r>
              <a:rPr lang="de-DE" dirty="0" err="1">
                <a:solidFill>
                  <a:schemeClr val="tx1"/>
                </a:solidFill>
              </a:rPr>
              <a:t>Using</a:t>
            </a:r>
            <a:r>
              <a:rPr lang="de-DE" dirty="0">
                <a:solidFill>
                  <a:schemeClr val="tx1"/>
                </a:solidFill>
              </a:rPr>
              <a:t> </a:t>
            </a:r>
            <a:r>
              <a:rPr b="1" dirty="0">
                <a:solidFill>
                  <a:srgbClr val="FF0000"/>
                </a:solidFill>
              </a:rPr>
              <a:t>three</a:t>
            </a:r>
            <a:r>
              <a:rPr dirty="0">
                <a:solidFill>
                  <a:schemeClr val="tx1"/>
                </a:solidFill>
              </a:rPr>
              <a:t> laser systems </a:t>
            </a:r>
            <a:r>
              <a:rPr lang="de-DE" dirty="0">
                <a:solidFill>
                  <a:schemeClr val="tx1"/>
                </a:solidFill>
              </a:rPr>
              <a:t>at </a:t>
            </a:r>
            <a:r>
              <a:rPr lang="de-DE" dirty="0" err="1">
                <a:solidFill>
                  <a:schemeClr val="tx1"/>
                </a:solidFill>
              </a:rPr>
              <a:t>the</a:t>
            </a:r>
            <a:r>
              <a:rPr lang="de-DE" dirty="0">
                <a:solidFill>
                  <a:schemeClr val="tx1"/>
                </a:solidFill>
              </a:rPr>
              <a:t> SIS100 </a:t>
            </a:r>
          </a:p>
          <a:p>
            <a:pPr algn="l"/>
            <a:r>
              <a:rPr lang="de-DE" dirty="0" err="1">
                <a:solidFill>
                  <a:schemeClr val="tx1"/>
                </a:solidFill>
              </a:rPr>
              <a:t>simultaneously</a:t>
            </a:r>
            <a:r>
              <a:rPr lang="de-DE" dirty="0">
                <a:solidFill>
                  <a:schemeClr val="tx1"/>
                </a:solidFill>
              </a:rPr>
              <a:t> </a:t>
            </a:r>
            <a:r>
              <a:rPr dirty="0">
                <a:solidFill>
                  <a:schemeClr val="tx1"/>
                </a:solidFill>
              </a:rPr>
              <a:t>combine</a:t>
            </a:r>
            <a:r>
              <a:rPr lang="de-DE" dirty="0">
                <a:solidFill>
                  <a:schemeClr val="tx1"/>
                </a:solidFill>
              </a:rPr>
              <a:t>s</a:t>
            </a:r>
            <a:r>
              <a:rPr dirty="0">
                <a:solidFill>
                  <a:schemeClr val="tx1"/>
                </a:solidFill>
              </a:rPr>
              <a:t> the advantages of</a:t>
            </a:r>
            <a:r>
              <a:rPr lang="de-DE" dirty="0">
                <a:solidFill>
                  <a:schemeClr val="tx1"/>
                </a:solidFill>
              </a:rPr>
              <a:t>:</a:t>
            </a:r>
          </a:p>
          <a:p>
            <a:pPr marL="214313" indent="-214313" algn="l">
              <a:buFont typeface="Wingdings" panose="05000000000000000000" pitchFamily="2" charset="2"/>
              <a:buChar char="Ø"/>
            </a:pPr>
            <a:endParaRPr lang="de-DE" dirty="0">
              <a:solidFill>
                <a:schemeClr val="tx1"/>
              </a:solidFill>
            </a:endParaRPr>
          </a:p>
          <a:p>
            <a:pPr marL="214313" indent="-214313" algn="l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</a:rPr>
              <a:t>covering a large ion velocity range</a:t>
            </a:r>
            <a:endParaRPr lang="en-US" dirty="0">
              <a:solidFill>
                <a:schemeClr val="bg1">
                  <a:lumMod val="50000"/>
                </a:schemeClr>
              </a:solidFill>
            </a:endParaRPr>
          </a:p>
          <a:p>
            <a:pPr marL="214313" indent="-214313" algn="l">
              <a:buFont typeface="Wingdings" panose="05000000000000000000" pitchFamily="2" charset="2"/>
              <a:buChar char="Ø"/>
            </a:pPr>
            <a:endParaRPr lang="en-US" dirty="0">
              <a:solidFill>
                <a:schemeClr val="bg1">
                  <a:lumMod val="50000"/>
                </a:schemeClr>
              </a:solidFill>
            </a:endParaRPr>
          </a:p>
          <a:p>
            <a:pPr marL="214313" indent="-214313" algn="l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</a:rPr>
              <a:t>suppressing heating effects like IBS</a:t>
            </a:r>
            <a:endParaRPr lang="en-US" dirty="0">
              <a:solidFill>
                <a:schemeClr val="bg1">
                  <a:lumMod val="50000"/>
                </a:schemeClr>
              </a:solidFill>
            </a:endParaRPr>
          </a:p>
          <a:p>
            <a:pPr marL="214313" indent="-214313" algn="l">
              <a:buFont typeface="Wingdings" panose="05000000000000000000" pitchFamily="2" charset="2"/>
              <a:buChar char="Ø"/>
            </a:pPr>
            <a:endParaRPr lang="en-US" dirty="0">
              <a:solidFill>
                <a:schemeClr val="bg1">
                  <a:lumMod val="50000"/>
                </a:schemeClr>
              </a:solidFill>
            </a:endParaRPr>
          </a:p>
          <a:p>
            <a:pPr marL="214313" indent="-214313" algn="l">
              <a:buFont typeface="Wingdings" panose="05000000000000000000" pitchFamily="2" charset="2"/>
              <a:buChar char="Ø"/>
            </a:pPr>
            <a:r>
              <a:rPr lang="de-DE" dirty="0">
                <a:solidFill>
                  <a:schemeClr val="tx1"/>
                </a:solidFill>
              </a:rPr>
              <a:t>fast </a:t>
            </a:r>
            <a:r>
              <a:rPr lang="de-DE" dirty="0" err="1">
                <a:solidFill>
                  <a:schemeClr val="tx1"/>
                </a:solidFill>
              </a:rPr>
              <a:t>cooling</a:t>
            </a:r>
            <a:r>
              <a:rPr lang="de-DE" dirty="0">
                <a:solidFill>
                  <a:schemeClr val="tx1"/>
                </a:solidFill>
              </a:rPr>
              <a:t> (</a:t>
            </a:r>
            <a:r>
              <a:rPr lang="de-DE" dirty="0" err="1">
                <a:solidFill>
                  <a:schemeClr val="tx1"/>
                </a:solidFill>
              </a:rPr>
              <a:t>order</a:t>
            </a:r>
            <a:r>
              <a:rPr lang="de-DE" dirty="0">
                <a:solidFill>
                  <a:schemeClr val="tx1"/>
                </a:solidFill>
              </a:rPr>
              <a:t> </a:t>
            </a:r>
            <a:r>
              <a:rPr lang="de-DE" dirty="0" err="1">
                <a:solidFill>
                  <a:schemeClr val="tx1"/>
                </a:solidFill>
              </a:rPr>
              <a:t>of</a:t>
            </a:r>
            <a:r>
              <a:rPr lang="de-DE" dirty="0">
                <a:solidFill>
                  <a:schemeClr val="tx1"/>
                </a:solidFill>
              </a:rPr>
              <a:t> </a:t>
            </a:r>
            <a:r>
              <a:rPr lang="de-DE" dirty="0" err="1">
                <a:solidFill>
                  <a:schemeClr val="tx1"/>
                </a:solidFill>
              </a:rPr>
              <a:t>seconds</a:t>
            </a:r>
            <a:r>
              <a:rPr lang="de-DE" dirty="0">
                <a:solidFill>
                  <a:schemeClr val="tx1"/>
                </a:solidFill>
              </a:rPr>
              <a:t>)</a:t>
            </a:r>
          </a:p>
          <a:p>
            <a:pPr marL="214313" indent="-214313" algn="l">
              <a:buFont typeface="Wingdings" panose="05000000000000000000" pitchFamily="2" charset="2"/>
              <a:buChar char="Ø"/>
            </a:pPr>
            <a:endParaRPr lang="de-DE" dirty="0">
              <a:solidFill>
                <a:schemeClr val="tx1"/>
              </a:solidFill>
            </a:endParaRPr>
          </a:p>
          <a:p>
            <a:pPr marL="214313" indent="-214313" algn="l">
              <a:buFont typeface="Wingdings" panose="05000000000000000000" pitchFamily="2" charset="2"/>
              <a:buChar char="Ø"/>
            </a:pPr>
            <a:r>
              <a:rPr dirty="0">
                <a:solidFill>
                  <a:schemeClr val="tx1"/>
                </a:solidFill>
              </a:rPr>
              <a:t>low</a:t>
            </a:r>
            <a:r>
              <a:rPr lang="de-DE" dirty="0" err="1">
                <a:solidFill>
                  <a:schemeClr val="tx1"/>
                </a:solidFill>
              </a:rPr>
              <a:t>est</a:t>
            </a:r>
            <a:r>
              <a:rPr lang="de-DE" dirty="0">
                <a:solidFill>
                  <a:schemeClr val="tx1"/>
                </a:solidFill>
              </a:rPr>
              <a:t> </a:t>
            </a:r>
            <a:r>
              <a:rPr lang="de-DE" dirty="0" err="1">
                <a:solidFill>
                  <a:schemeClr val="tx1"/>
                </a:solidFill>
              </a:rPr>
              <a:t>possible</a:t>
            </a:r>
            <a:r>
              <a:rPr dirty="0">
                <a:solidFill>
                  <a:schemeClr val="tx1"/>
                </a:solidFill>
              </a:rPr>
              <a:t> </a:t>
            </a:r>
            <a:r>
              <a:rPr lang="de-DE" dirty="0">
                <a:solidFill>
                  <a:schemeClr val="tx1"/>
                </a:solidFill>
              </a:rPr>
              <a:t>longitudinal </a:t>
            </a:r>
            <a:r>
              <a:rPr dirty="0">
                <a:solidFill>
                  <a:schemeClr val="tx1"/>
                </a:solidFill>
              </a:rPr>
              <a:t>ion momentum spread</a:t>
            </a:r>
            <a:r>
              <a:rPr lang="de-DE" dirty="0">
                <a:solidFill>
                  <a:schemeClr val="tx1"/>
                </a:solidFill>
              </a:rPr>
              <a:t> ∆𝑝/𝑝 ~10</a:t>
            </a:r>
            <a:r>
              <a:rPr lang="de-DE" baseline="30000" dirty="0">
                <a:solidFill>
                  <a:schemeClr val="tx1"/>
                </a:solidFill>
              </a:rPr>
              <a:t>-7</a:t>
            </a:r>
            <a:endParaRPr lang="de-DE" dirty="0">
              <a:solidFill>
                <a:schemeClr val="tx1"/>
              </a:solidFill>
            </a:endParaRPr>
          </a:p>
          <a:p>
            <a:pPr marL="214313" indent="-214313" algn="l">
              <a:buFont typeface="Wingdings" panose="05000000000000000000" pitchFamily="2" charset="2"/>
              <a:buChar char="Ø"/>
            </a:pPr>
            <a:endParaRPr lang="de-DE" dirty="0">
              <a:solidFill>
                <a:schemeClr val="tx1"/>
              </a:solidFill>
            </a:endParaRPr>
          </a:p>
          <a:p>
            <a:pPr marL="214313" indent="-214313" algn="l">
              <a:buFont typeface="Wingdings" panose="05000000000000000000" pitchFamily="2" charset="2"/>
              <a:buChar char="Ø"/>
            </a:pPr>
            <a:r>
              <a:rPr lang="de-DE" dirty="0" err="1">
                <a:solidFill>
                  <a:schemeClr val="tx1"/>
                </a:solidFill>
              </a:rPr>
              <a:t>shortest</a:t>
            </a:r>
            <a:r>
              <a:rPr lang="de-DE" dirty="0">
                <a:solidFill>
                  <a:schemeClr val="tx1"/>
                </a:solidFill>
              </a:rPr>
              <a:t> </a:t>
            </a:r>
            <a:r>
              <a:rPr lang="de-DE" dirty="0" err="1">
                <a:solidFill>
                  <a:schemeClr val="tx1"/>
                </a:solidFill>
              </a:rPr>
              <a:t>ion</a:t>
            </a:r>
            <a:r>
              <a:rPr lang="de-DE" dirty="0">
                <a:solidFill>
                  <a:schemeClr val="tx1"/>
                </a:solidFill>
              </a:rPr>
              <a:t> </a:t>
            </a:r>
            <a:r>
              <a:rPr lang="de-DE" dirty="0" err="1">
                <a:solidFill>
                  <a:schemeClr val="tx1"/>
                </a:solidFill>
              </a:rPr>
              <a:t>bunch</a:t>
            </a:r>
            <a:r>
              <a:rPr lang="de-DE" dirty="0">
                <a:solidFill>
                  <a:schemeClr val="tx1"/>
                </a:solidFill>
              </a:rPr>
              <a:t> </a:t>
            </a:r>
            <a:r>
              <a:rPr lang="de-DE" dirty="0" err="1">
                <a:solidFill>
                  <a:schemeClr val="tx1"/>
                </a:solidFill>
              </a:rPr>
              <a:t>lengths</a:t>
            </a:r>
            <a:r>
              <a:rPr lang="de-DE" dirty="0">
                <a:solidFill>
                  <a:schemeClr val="tx1"/>
                </a:solidFill>
              </a:rPr>
              <a:t> (</a:t>
            </a:r>
            <a:r>
              <a:rPr lang="de-DE" dirty="0" err="1">
                <a:solidFill>
                  <a:schemeClr val="tx1"/>
                </a:solidFill>
              </a:rPr>
              <a:t>order</a:t>
            </a:r>
            <a:r>
              <a:rPr lang="de-DE" dirty="0">
                <a:solidFill>
                  <a:schemeClr val="tx1"/>
                </a:solidFill>
              </a:rPr>
              <a:t> </a:t>
            </a:r>
            <a:r>
              <a:rPr lang="de-DE" dirty="0" err="1">
                <a:solidFill>
                  <a:schemeClr val="tx1"/>
                </a:solidFill>
              </a:rPr>
              <a:t>of</a:t>
            </a:r>
            <a:r>
              <a:rPr lang="de-DE" dirty="0">
                <a:solidFill>
                  <a:schemeClr val="tx1"/>
                </a:solidFill>
              </a:rPr>
              <a:t> ~10 </a:t>
            </a:r>
            <a:r>
              <a:rPr lang="de-DE" dirty="0" err="1">
                <a:solidFill>
                  <a:schemeClr val="tx1"/>
                </a:solidFill>
              </a:rPr>
              <a:t>ns</a:t>
            </a:r>
            <a:r>
              <a:rPr lang="de-DE" dirty="0">
                <a:solidFill>
                  <a:schemeClr val="tx1"/>
                </a:solidFill>
              </a:rPr>
              <a:t>) </a:t>
            </a:r>
          </a:p>
          <a:p>
            <a:pPr marL="214313" indent="-214313" algn="l">
              <a:buFont typeface="Wingdings" panose="05000000000000000000" pitchFamily="2" charset="2"/>
              <a:buChar char="Ø"/>
            </a:pPr>
            <a:endParaRPr lang="de-DE" dirty="0">
              <a:solidFill>
                <a:schemeClr val="tx1"/>
              </a:solidFill>
            </a:endParaRPr>
          </a:p>
          <a:p>
            <a:pPr algn="l"/>
            <a:r>
              <a:rPr lang="de-DE" dirty="0">
                <a:solidFill>
                  <a:srgbClr val="FF0000"/>
                </a:solidFill>
              </a:rPr>
              <a:t>But</a:t>
            </a:r>
            <a:r>
              <a:rPr lang="de-DE" dirty="0">
                <a:solidFill>
                  <a:schemeClr val="tx1"/>
                </a:solidFill>
              </a:rPr>
              <a:t> … </a:t>
            </a:r>
            <a:r>
              <a:rPr lang="de-DE" dirty="0" err="1">
                <a:solidFill>
                  <a:schemeClr val="tx1"/>
                </a:solidFill>
              </a:rPr>
              <a:t>requires</a:t>
            </a:r>
            <a:r>
              <a:rPr lang="de-DE" dirty="0">
                <a:solidFill>
                  <a:schemeClr val="tx1"/>
                </a:solidFill>
              </a:rPr>
              <a:t> </a:t>
            </a:r>
            <a:r>
              <a:rPr lang="de-DE" dirty="0" err="1">
                <a:solidFill>
                  <a:schemeClr val="tx1"/>
                </a:solidFill>
              </a:rPr>
              <a:t>overlap</a:t>
            </a:r>
            <a:r>
              <a:rPr lang="de-DE" dirty="0">
                <a:solidFill>
                  <a:schemeClr val="tx1"/>
                </a:solidFill>
              </a:rPr>
              <a:t> </a:t>
            </a:r>
            <a:r>
              <a:rPr lang="de-DE" dirty="0" err="1">
                <a:solidFill>
                  <a:schemeClr val="tx1"/>
                </a:solidFill>
              </a:rPr>
              <a:t>of</a:t>
            </a:r>
            <a:r>
              <a:rPr lang="de-DE" dirty="0">
                <a:solidFill>
                  <a:schemeClr val="tx1"/>
                </a:solidFill>
              </a:rPr>
              <a:t> </a:t>
            </a:r>
            <a:r>
              <a:rPr lang="de-DE" dirty="0" err="1">
                <a:solidFill>
                  <a:schemeClr val="tx1"/>
                </a:solidFill>
              </a:rPr>
              <a:t>ion</a:t>
            </a:r>
            <a:r>
              <a:rPr lang="de-DE" dirty="0">
                <a:solidFill>
                  <a:schemeClr val="tx1"/>
                </a:solidFill>
              </a:rPr>
              <a:t> </a:t>
            </a:r>
            <a:r>
              <a:rPr lang="de-DE" dirty="0" err="1">
                <a:solidFill>
                  <a:schemeClr val="tx1"/>
                </a:solidFill>
              </a:rPr>
              <a:t>and</a:t>
            </a:r>
            <a:r>
              <a:rPr lang="de-DE" dirty="0">
                <a:solidFill>
                  <a:schemeClr val="tx1"/>
                </a:solidFill>
              </a:rPr>
              <a:t> </a:t>
            </a:r>
            <a:r>
              <a:rPr lang="de-DE" dirty="0" err="1">
                <a:solidFill>
                  <a:schemeClr val="tx1"/>
                </a:solidFill>
              </a:rPr>
              <a:t>laser</a:t>
            </a:r>
            <a:r>
              <a:rPr lang="de-DE" dirty="0">
                <a:solidFill>
                  <a:schemeClr val="tx1"/>
                </a:solidFill>
              </a:rPr>
              <a:t> </a:t>
            </a:r>
            <a:r>
              <a:rPr lang="de-DE" dirty="0" err="1">
                <a:solidFill>
                  <a:schemeClr val="tx1"/>
                </a:solidFill>
              </a:rPr>
              <a:t>beams</a:t>
            </a:r>
            <a:r>
              <a:rPr lang="de-DE" dirty="0">
                <a:solidFill>
                  <a:schemeClr val="tx1"/>
                </a:solidFill>
              </a:rPr>
              <a:t> </a:t>
            </a:r>
          </a:p>
          <a:p>
            <a:pPr algn="l"/>
            <a:r>
              <a:rPr lang="de-DE" dirty="0">
                <a:solidFill>
                  <a:schemeClr val="tx1"/>
                </a:solidFill>
              </a:rPr>
              <a:t>in </a:t>
            </a:r>
            <a:r>
              <a:rPr lang="de-DE" dirty="0" err="1">
                <a:solidFill>
                  <a:schemeClr val="tx1"/>
                </a:solidFill>
              </a:rPr>
              <a:t>space</a:t>
            </a:r>
            <a:r>
              <a:rPr lang="de-DE" dirty="0">
                <a:solidFill>
                  <a:schemeClr val="tx1"/>
                </a:solidFill>
              </a:rPr>
              <a:t>, time &amp; </a:t>
            </a:r>
            <a:r>
              <a:rPr lang="de-DE" dirty="0" err="1">
                <a:solidFill>
                  <a:schemeClr val="tx1"/>
                </a:solidFill>
              </a:rPr>
              <a:t>energy</a:t>
            </a:r>
            <a:r>
              <a:rPr lang="de-DE" dirty="0">
                <a:solidFill>
                  <a:schemeClr val="tx1"/>
                </a:solidFill>
              </a:rPr>
              <a:t> !</a:t>
            </a:r>
            <a:endParaRPr dirty="0">
              <a:solidFill>
                <a:schemeClr val="tx1"/>
              </a:solidFill>
            </a:endParaRPr>
          </a:p>
        </p:txBody>
      </p:sp>
      <p:sp>
        <p:nvSpPr>
          <p:cNvPr id="24" name="Titel 4"/>
          <p:cNvSpPr txBox="1">
            <a:spLocks/>
          </p:cNvSpPr>
          <p:nvPr/>
        </p:nvSpPr>
        <p:spPr>
          <a:xfrm>
            <a:off x="317638" y="81904"/>
            <a:ext cx="6129236" cy="398545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342900" rtl="0" eaLnBrk="1" latinLnBrk="0" hangingPunct="1">
              <a:spcBef>
                <a:spcPct val="0"/>
              </a:spcBef>
              <a:buNone/>
              <a:defRPr sz="1800" b="1" kern="1200">
                <a:solidFill>
                  <a:srgbClr val="333333"/>
                </a:solidFill>
                <a:latin typeface="Arial"/>
                <a:ea typeface="+mj-ea"/>
                <a:cs typeface="Arial"/>
              </a:defRPr>
            </a:lvl1pPr>
          </a:lstStyle>
          <a:p>
            <a:r>
              <a:rPr lang="de-DE" sz="2400" dirty="0">
                <a:solidFill>
                  <a:srgbClr val="0066CC"/>
                </a:solidFill>
              </a:rPr>
              <a:t>3-beam </a:t>
            </a:r>
            <a:r>
              <a:rPr lang="de-DE" sz="2400" dirty="0" err="1">
                <a:solidFill>
                  <a:srgbClr val="0066CC"/>
                </a:solidFill>
              </a:rPr>
              <a:t>laser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cooling</a:t>
            </a:r>
            <a:r>
              <a:rPr lang="de-DE" sz="2400" dirty="0">
                <a:solidFill>
                  <a:srgbClr val="0066CC"/>
                </a:solidFill>
              </a:rPr>
              <a:t> at </a:t>
            </a:r>
            <a:r>
              <a:rPr lang="de-DE" sz="2400" dirty="0" err="1">
                <a:solidFill>
                  <a:srgbClr val="0066CC"/>
                </a:solidFill>
              </a:rPr>
              <a:t>the</a:t>
            </a:r>
            <a:r>
              <a:rPr lang="de-DE" sz="2400" dirty="0">
                <a:solidFill>
                  <a:srgbClr val="0066CC"/>
                </a:solidFill>
              </a:rPr>
              <a:t> SIS100</a:t>
            </a:r>
          </a:p>
        </p:txBody>
      </p:sp>
      <p:pic>
        <p:nvPicPr>
          <p:cNvPr id="28" name="Grafik 27">
            <a:extLst>
              <a:ext uri="{FF2B5EF4-FFF2-40B4-BE49-F238E27FC236}">
                <a16:creationId xmlns:a16="http://schemas.microsoft.com/office/drawing/2014/main" id="{C4A385A0-8CDE-9CD3-F791-8FE20E963E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7391" y="1994016"/>
            <a:ext cx="322721" cy="1740302"/>
          </a:xfrm>
          <a:prstGeom prst="rect">
            <a:avLst/>
          </a:prstGeom>
        </p:spPr>
      </p:pic>
      <p:sp>
        <p:nvSpPr>
          <p:cNvPr id="31" name="Linien">
            <a:extLst>
              <a:ext uri="{FF2B5EF4-FFF2-40B4-BE49-F238E27FC236}">
                <a16:creationId xmlns:a16="http://schemas.microsoft.com/office/drawing/2014/main" id="{FF03ED81-164A-9041-E9F9-8B1927974F3F}"/>
              </a:ext>
            </a:extLst>
          </p:cNvPr>
          <p:cNvSpPr/>
          <p:nvPr/>
        </p:nvSpPr>
        <p:spPr>
          <a:xfrm flipV="1">
            <a:off x="2158751" y="2003313"/>
            <a:ext cx="1" cy="1790449"/>
          </a:xfrm>
          <a:prstGeom prst="line">
            <a:avLst/>
          </a:prstGeom>
          <a:ln w="25400">
            <a:solidFill>
              <a:srgbClr val="000000"/>
            </a:solidFill>
            <a:prstDash val="sysDot"/>
            <a:miter lim="400000"/>
          </a:ln>
        </p:spPr>
        <p:txBody>
          <a:bodyPr lIns="34289" rIns="34289"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  <a:endParaRPr sz="1350"/>
          </a:p>
        </p:txBody>
      </p:sp>
      <p:sp>
        <p:nvSpPr>
          <p:cNvPr id="32" name="Linien">
            <a:extLst>
              <a:ext uri="{FF2B5EF4-FFF2-40B4-BE49-F238E27FC236}">
                <a16:creationId xmlns:a16="http://schemas.microsoft.com/office/drawing/2014/main" id="{393B0A9A-B3EE-1C76-5ACA-ABE28041AF70}"/>
              </a:ext>
            </a:extLst>
          </p:cNvPr>
          <p:cNvSpPr/>
          <p:nvPr/>
        </p:nvSpPr>
        <p:spPr>
          <a:xfrm>
            <a:off x="966975" y="3724879"/>
            <a:ext cx="2383552" cy="1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triangle"/>
          </a:ln>
        </p:spPr>
        <p:txBody>
          <a:bodyPr lIns="38100" tIns="38100" rIns="38100" bIns="38100" anchor="ctr"/>
          <a:lstStyle/>
          <a:p>
            <a:pPr defTabSz="1828754">
              <a:defRPr sz="1400"/>
            </a:pPr>
            <a:endParaRPr sz="1050"/>
          </a:p>
        </p:txBody>
      </p:sp>
      <p:pic>
        <p:nvPicPr>
          <p:cNvPr id="33" name="Grafik 32">
            <a:extLst>
              <a:ext uri="{FF2B5EF4-FFF2-40B4-BE49-F238E27FC236}">
                <a16:creationId xmlns:a16="http://schemas.microsoft.com/office/drawing/2014/main" id="{E68B3F16-6A2C-190A-F8DD-963D5CAAE30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</a:blip>
          <a:stretch>
            <a:fillRect/>
          </a:stretch>
        </p:blipFill>
        <p:spPr>
          <a:xfrm>
            <a:off x="2158751" y="3381675"/>
            <a:ext cx="1218305" cy="356328"/>
          </a:xfrm>
          <a:prstGeom prst="rect">
            <a:avLst/>
          </a:prstGeom>
        </p:spPr>
      </p:pic>
      <p:pic>
        <p:nvPicPr>
          <p:cNvPr id="34" name="Grafik 33">
            <a:extLst>
              <a:ext uri="{FF2B5EF4-FFF2-40B4-BE49-F238E27FC236}">
                <a16:creationId xmlns:a16="http://schemas.microsoft.com/office/drawing/2014/main" id="{07098D34-2D9C-15E7-C3D6-13BDCB6609E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</a:blip>
          <a:stretch>
            <a:fillRect/>
          </a:stretch>
        </p:blipFill>
        <p:spPr>
          <a:xfrm>
            <a:off x="2158472" y="3022339"/>
            <a:ext cx="576222" cy="702541"/>
          </a:xfrm>
          <a:prstGeom prst="rect">
            <a:avLst/>
          </a:prstGeom>
        </p:spPr>
      </p:pic>
      <p:pic>
        <p:nvPicPr>
          <p:cNvPr id="35" name="Grafik 34">
            <a:extLst>
              <a:ext uri="{FF2B5EF4-FFF2-40B4-BE49-F238E27FC236}">
                <a16:creationId xmlns:a16="http://schemas.microsoft.com/office/drawing/2014/main" id="{AA3355D0-D8C0-ABBD-8CC9-7E5A654AFD46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</a:blip>
          <a:stretch>
            <a:fillRect/>
          </a:stretch>
        </p:blipFill>
        <p:spPr>
          <a:xfrm>
            <a:off x="2149912" y="2450947"/>
            <a:ext cx="233880" cy="1287056"/>
          </a:xfrm>
          <a:prstGeom prst="rect">
            <a:avLst/>
          </a:prstGeom>
        </p:spPr>
      </p:pic>
      <p:sp>
        <p:nvSpPr>
          <p:cNvPr id="36" name="Textfeld 35">
            <a:extLst>
              <a:ext uri="{FF2B5EF4-FFF2-40B4-BE49-F238E27FC236}">
                <a16:creationId xmlns:a16="http://schemas.microsoft.com/office/drawing/2014/main" id="{024953D0-77E9-2E96-494A-E9984D8F3360}"/>
              </a:ext>
            </a:extLst>
          </p:cNvPr>
          <p:cNvSpPr txBox="1"/>
          <p:nvPr/>
        </p:nvSpPr>
        <p:spPr>
          <a:xfrm>
            <a:off x="2996802" y="3305923"/>
            <a:ext cx="1757935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050" dirty="0" err="1">
                <a:solidFill>
                  <a:srgbClr val="0100C8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short</a:t>
            </a:r>
            <a:r>
              <a:rPr lang="de-DE" sz="1050" dirty="0">
                <a:solidFill>
                  <a:srgbClr val="0100C8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pulse laser (HZDR)</a:t>
            </a:r>
          </a:p>
        </p:txBody>
      </p:sp>
      <p:sp>
        <p:nvSpPr>
          <p:cNvPr id="37" name="Textfeld 36">
            <a:extLst>
              <a:ext uri="{FF2B5EF4-FFF2-40B4-BE49-F238E27FC236}">
                <a16:creationId xmlns:a16="http://schemas.microsoft.com/office/drawing/2014/main" id="{A8618A89-5B29-A377-F339-3268592805D5}"/>
              </a:ext>
            </a:extLst>
          </p:cNvPr>
          <p:cNvSpPr txBox="1"/>
          <p:nvPr/>
        </p:nvSpPr>
        <p:spPr>
          <a:xfrm>
            <a:off x="2320112" y="2406975"/>
            <a:ext cx="1476566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050" dirty="0" err="1">
                <a:solidFill>
                  <a:srgbClr val="0100C8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cw</a:t>
            </a:r>
            <a:r>
              <a:rPr lang="de-DE" sz="1050" dirty="0">
                <a:solidFill>
                  <a:srgbClr val="0100C8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de-DE" sz="1050" dirty="0" err="1">
                <a:solidFill>
                  <a:srgbClr val="0100C8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laser</a:t>
            </a:r>
            <a:r>
              <a:rPr lang="de-DE" sz="1050" dirty="0">
                <a:solidFill>
                  <a:srgbClr val="0100C8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(TU Da)</a:t>
            </a:r>
          </a:p>
        </p:txBody>
      </p:sp>
      <p:sp>
        <p:nvSpPr>
          <p:cNvPr id="38" name="Textfeld 37">
            <a:extLst>
              <a:ext uri="{FF2B5EF4-FFF2-40B4-BE49-F238E27FC236}">
                <a16:creationId xmlns:a16="http://schemas.microsoft.com/office/drawing/2014/main" id="{C13E6AD4-3941-B372-CB56-DC5730880C3C}"/>
              </a:ext>
            </a:extLst>
          </p:cNvPr>
          <p:cNvSpPr txBox="1"/>
          <p:nvPr/>
        </p:nvSpPr>
        <p:spPr>
          <a:xfrm>
            <a:off x="2532883" y="2861869"/>
            <a:ext cx="195570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050" dirty="0" err="1">
                <a:solidFill>
                  <a:srgbClr val="0100C8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long</a:t>
            </a:r>
            <a:r>
              <a:rPr lang="de-DE" sz="1050" dirty="0">
                <a:solidFill>
                  <a:srgbClr val="0100C8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pulse </a:t>
            </a:r>
            <a:r>
              <a:rPr lang="de-DE" sz="1050" dirty="0" err="1">
                <a:solidFill>
                  <a:srgbClr val="0100C8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laser</a:t>
            </a:r>
            <a:r>
              <a:rPr lang="de-DE" sz="1050" dirty="0">
                <a:solidFill>
                  <a:srgbClr val="0100C8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(TU Da)</a:t>
            </a:r>
          </a:p>
        </p:txBody>
      </p:sp>
      <p:sp>
        <p:nvSpPr>
          <p:cNvPr id="39" name="Textfeld 38">
            <a:extLst>
              <a:ext uri="{FF2B5EF4-FFF2-40B4-BE49-F238E27FC236}">
                <a16:creationId xmlns:a16="http://schemas.microsoft.com/office/drawing/2014/main" id="{A5A1ACB1-5377-3395-DD38-1723AA989C81}"/>
              </a:ext>
            </a:extLst>
          </p:cNvPr>
          <p:cNvSpPr txBox="1"/>
          <p:nvPr/>
        </p:nvSpPr>
        <p:spPr>
          <a:xfrm>
            <a:off x="546318" y="2091515"/>
            <a:ext cx="375744" cy="276999"/>
          </a:xfrm>
          <a:prstGeom prst="rect">
            <a:avLst/>
          </a:prstGeom>
        </p:spPr>
        <p:txBody>
          <a:bodyPr vert="horz" wrap="none" lIns="68580" tIns="34290" rIns="68580" bIns="34290" rtlCol="0" anchor="t">
            <a:spAutoFit/>
          </a:bodyPr>
          <a:lstStyle/>
          <a:p>
            <a:pPr algn="l"/>
            <a:r>
              <a:rPr lang="de-DE" sz="135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de-DE" sz="135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de-DE" sz="1350" dirty="0">
                <a:solidFill>
                  <a:srgbClr val="0100C8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</a:p>
        </p:txBody>
      </p:sp>
      <p:sp>
        <p:nvSpPr>
          <p:cNvPr id="40" name="Textfeld 39">
            <a:extLst>
              <a:ext uri="{FF2B5EF4-FFF2-40B4-BE49-F238E27FC236}">
                <a16:creationId xmlns:a16="http://schemas.microsoft.com/office/drawing/2014/main" id="{D64F764C-7C2C-1301-AFFC-0AA97204C401}"/>
              </a:ext>
            </a:extLst>
          </p:cNvPr>
          <p:cNvSpPr txBox="1"/>
          <p:nvPr/>
        </p:nvSpPr>
        <p:spPr>
          <a:xfrm>
            <a:off x="3077483" y="3795740"/>
            <a:ext cx="379912" cy="276999"/>
          </a:xfrm>
          <a:prstGeom prst="rect">
            <a:avLst/>
          </a:prstGeom>
        </p:spPr>
        <p:txBody>
          <a:bodyPr vert="horz" wrap="none" lIns="68580" tIns="34290" rIns="68580" bIns="34290" rtlCol="0" anchor="t">
            <a:spAutoFit/>
          </a:bodyPr>
          <a:lstStyle/>
          <a:p>
            <a:pPr algn="l"/>
            <a:r>
              <a:rPr lang="de-DE" sz="135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</a:t>
            </a:r>
            <a:r>
              <a:rPr lang="de-DE" sz="135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de-DE" sz="1350" dirty="0">
                <a:solidFill>
                  <a:srgbClr val="0100C8"/>
                </a:solidFill>
                <a:latin typeface="Symbol" panose="05050102010706020507" pitchFamily="18" charset="2"/>
                <a:cs typeface="Calibri" panose="020F0502020204030204" pitchFamily="34" charset="0"/>
              </a:rPr>
              <a:t>l</a:t>
            </a:r>
          </a:p>
        </p:txBody>
      </p:sp>
      <p:sp>
        <p:nvSpPr>
          <p:cNvPr id="41" name="Textfeld 40">
            <a:extLst>
              <a:ext uri="{FF2B5EF4-FFF2-40B4-BE49-F238E27FC236}">
                <a16:creationId xmlns:a16="http://schemas.microsoft.com/office/drawing/2014/main" id="{D77FCE43-3B47-6CF4-D575-5648D7704895}"/>
              </a:ext>
            </a:extLst>
          </p:cNvPr>
          <p:cNvSpPr txBox="1"/>
          <p:nvPr/>
        </p:nvSpPr>
        <p:spPr>
          <a:xfrm>
            <a:off x="1427589" y="1393619"/>
            <a:ext cx="2029805" cy="300082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de-DE" sz="1350" dirty="0" err="1">
                <a:solidFill>
                  <a:schemeClr val="bg1">
                    <a:lumMod val="6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Bucket</a:t>
            </a:r>
            <a:r>
              <a:rPr lang="de-DE" sz="1350" dirty="0">
                <a:solidFill>
                  <a:schemeClr val="bg1">
                    <a:lumMod val="6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de-DE" sz="1350" dirty="0" err="1">
                <a:solidFill>
                  <a:schemeClr val="bg1">
                    <a:lumMod val="6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acceptance</a:t>
            </a:r>
            <a:endParaRPr lang="de-DE" sz="1350" dirty="0">
              <a:solidFill>
                <a:schemeClr val="bg1">
                  <a:lumMod val="6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42" name="Gerader Verbinder 41"/>
          <p:cNvCxnSpPr/>
          <p:nvPr/>
        </p:nvCxnSpPr>
        <p:spPr>
          <a:xfrm>
            <a:off x="1159568" y="1709934"/>
            <a:ext cx="2015016" cy="0"/>
          </a:xfrm>
          <a:prstGeom prst="line">
            <a:avLst/>
          </a:prstGeom>
          <a:ln w="38100">
            <a:solidFill>
              <a:schemeClr val="bg1">
                <a:lumMod val="65000"/>
              </a:schemeClr>
            </a:solidFill>
            <a:prstDash val="sysDot"/>
            <a:headEnd type="triangle" w="med" len="med"/>
            <a:tailEnd type="triangle" w="med" len="me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3" name="Textfeld 42">
            <a:extLst>
              <a:ext uri="{FF2B5EF4-FFF2-40B4-BE49-F238E27FC236}">
                <a16:creationId xmlns:a16="http://schemas.microsoft.com/office/drawing/2014/main" id="{A5A1ACB1-5377-3395-DD38-1723AA989C81}"/>
              </a:ext>
            </a:extLst>
          </p:cNvPr>
          <p:cNvSpPr txBox="1"/>
          <p:nvPr/>
        </p:nvSpPr>
        <p:spPr>
          <a:xfrm>
            <a:off x="995629" y="2307889"/>
            <a:ext cx="789320" cy="553998"/>
          </a:xfrm>
          <a:prstGeom prst="rect">
            <a:avLst/>
          </a:prstGeom>
        </p:spPr>
        <p:txBody>
          <a:bodyPr vert="horz" wrap="none" lIns="68580" tIns="34290" rIns="68580" bIns="34290" rtlCol="0" anchor="t">
            <a:spAutoFit/>
          </a:bodyPr>
          <a:lstStyle/>
          <a:p>
            <a:pPr algn="r"/>
            <a:r>
              <a:rPr lang="de-DE" sz="1050" dirty="0">
                <a:solidFill>
                  <a:srgbClr val="00CC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initial</a:t>
            </a:r>
            <a:r>
              <a:rPr lang="de-DE" sz="105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de-DE" sz="1050" dirty="0">
                <a:latin typeface="Calibri" panose="020F0502020204030204" pitchFamily="34" charset="0"/>
                <a:cs typeface="Calibri" panose="020F0502020204030204" pitchFamily="34" charset="0"/>
              </a:rPr>
              <a:t>/</a:t>
            </a:r>
            <a:r>
              <a:rPr lang="de-DE" sz="105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final</a:t>
            </a:r>
          </a:p>
          <a:p>
            <a:pPr algn="r"/>
            <a:r>
              <a:rPr lang="de-DE" sz="1050" dirty="0" err="1">
                <a:latin typeface="Calibri" panose="020F0502020204030204" pitchFamily="34" charset="0"/>
                <a:cs typeface="Calibri" panose="020F0502020204030204" pitchFamily="34" charset="0"/>
              </a:rPr>
              <a:t>ion</a:t>
            </a:r>
            <a:r>
              <a:rPr lang="de-DE" sz="105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de-DE" sz="1050" dirty="0" err="1">
                <a:latin typeface="Calibri" panose="020F0502020204030204" pitchFamily="34" charset="0"/>
                <a:cs typeface="Calibri" panose="020F0502020204030204" pitchFamily="34" charset="0"/>
              </a:rPr>
              <a:t>velocity</a:t>
            </a:r>
            <a:endParaRPr lang="de-DE" sz="105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r"/>
            <a:r>
              <a:rPr lang="de-DE" sz="1050" dirty="0" err="1">
                <a:latin typeface="Calibri" panose="020F0502020204030204" pitchFamily="34" charset="0"/>
                <a:cs typeface="Calibri" panose="020F0502020204030204" pitchFamily="34" charset="0"/>
              </a:rPr>
              <a:t>distribution</a:t>
            </a:r>
            <a:endParaRPr lang="de-DE" sz="105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4" name="Linien">
            <a:extLst>
              <a:ext uri="{FF2B5EF4-FFF2-40B4-BE49-F238E27FC236}">
                <a16:creationId xmlns:a16="http://schemas.microsoft.com/office/drawing/2014/main" id="{8384D483-0588-5AD1-2912-DD084A345071}"/>
              </a:ext>
            </a:extLst>
          </p:cNvPr>
          <p:cNvSpPr/>
          <p:nvPr/>
        </p:nvSpPr>
        <p:spPr>
          <a:xfrm flipV="1">
            <a:off x="989419" y="1941009"/>
            <a:ext cx="1" cy="1790449"/>
          </a:xfrm>
          <a:prstGeom prst="line">
            <a:avLst/>
          </a:prstGeom>
          <a:ln w="38100">
            <a:solidFill>
              <a:srgbClr val="000000"/>
            </a:solidFill>
            <a:miter lim="400000"/>
            <a:tailEnd type="triangle"/>
          </a:ln>
        </p:spPr>
        <p:txBody>
          <a:bodyPr lIns="38100" tIns="38100" rIns="38100" bIns="38100" anchor="ctr"/>
          <a:lstStyle/>
          <a:p>
            <a:pPr defTabSz="1828754">
              <a:defRPr sz="1400"/>
            </a:pPr>
            <a:endParaRPr sz="1050"/>
          </a:p>
        </p:txBody>
      </p:sp>
      <p:sp>
        <p:nvSpPr>
          <p:cNvPr id="21" name="Freihandform 20"/>
          <p:cNvSpPr/>
          <p:nvPr/>
        </p:nvSpPr>
        <p:spPr>
          <a:xfrm>
            <a:off x="1011864" y="2281327"/>
            <a:ext cx="2240491" cy="1443551"/>
          </a:xfrm>
          <a:custGeom>
            <a:avLst/>
            <a:gdLst>
              <a:gd name="connsiteX0" fmla="*/ 0 w 4867564"/>
              <a:gd name="connsiteY0" fmla="*/ 1958109 h 1958109"/>
              <a:gd name="connsiteX1" fmla="*/ 461818 w 4867564"/>
              <a:gd name="connsiteY1" fmla="*/ 1958109 h 1958109"/>
              <a:gd name="connsiteX2" fmla="*/ 628073 w 4867564"/>
              <a:gd name="connsiteY2" fmla="*/ 1939636 h 1958109"/>
              <a:gd name="connsiteX3" fmla="*/ 942109 w 4867564"/>
              <a:gd name="connsiteY3" fmla="*/ 1874982 h 1958109"/>
              <a:gd name="connsiteX4" fmla="*/ 1163782 w 4867564"/>
              <a:gd name="connsiteY4" fmla="*/ 1764145 h 1958109"/>
              <a:gd name="connsiteX5" fmla="*/ 1330037 w 4867564"/>
              <a:gd name="connsiteY5" fmla="*/ 1625600 h 1958109"/>
              <a:gd name="connsiteX6" fmla="*/ 1588655 w 4867564"/>
              <a:gd name="connsiteY6" fmla="*/ 1311563 h 1958109"/>
              <a:gd name="connsiteX7" fmla="*/ 1773382 w 4867564"/>
              <a:gd name="connsiteY7" fmla="*/ 969818 h 1958109"/>
              <a:gd name="connsiteX8" fmla="*/ 2032000 w 4867564"/>
              <a:gd name="connsiteY8" fmla="*/ 480291 h 1958109"/>
              <a:gd name="connsiteX9" fmla="*/ 2207491 w 4867564"/>
              <a:gd name="connsiteY9" fmla="*/ 212436 h 1958109"/>
              <a:gd name="connsiteX10" fmla="*/ 2355273 w 4867564"/>
              <a:gd name="connsiteY10" fmla="*/ 46182 h 1958109"/>
              <a:gd name="connsiteX11" fmla="*/ 2456873 w 4867564"/>
              <a:gd name="connsiteY11" fmla="*/ 9236 h 1958109"/>
              <a:gd name="connsiteX12" fmla="*/ 2503055 w 4867564"/>
              <a:gd name="connsiteY12" fmla="*/ 0 h 1958109"/>
              <a:gd name="connsiteX13" fmla="*/ 2595418 w 4867564"/>
              <a:gd name="connsiteY13" fmla="*/ 9236 h 1958109"/>
              <a:gd name="connsiteX14" fmla="*/ 2687782 w 4867564"/>
              <a:gd name="connsiteY14" fmla="*/ 55418 h 1958109"/>
              <a:gd name="connsiteX15" fmla="*/ 2761673 w 4867564"/>
              <a:gd name="connsiteY15" fmla="*/ 138545 h 1958109"/>
              <a:gd name="connsiteX16" fmla="*/ 2863273 w 4867564"/>
              <a:gd name="connsiteY16" fmla="*/ 267854 h 1958109"/>
              <a:gd name="connsiteX17" fmla="*/ 2983346 w 4867564"/>
              <a:gd name="connsiteY17" fmla="*/ 471054 h 1958109"/>
              <a:gd name="connsiteX18" fmla="*/ 3131127 w 4867564"/>
              <a:gd name="connsiteY18" fmla="*/ 766618 h 1958109"/>
              <a:gd name="connsiteX19" fmla="*/ 3371273 w 4867564"/>
              <a:gd name="connsiteY19" fmla="*/ 1200727 h 1958109"/>
              <a:gd name="connsiteX20" fmla="*/ 3592946 w 4867564"/>
              <a:gd name="connsiteY20" fmla="*/ 1505527 h 1958109"/>
              <a:gd name="connsiteX21" fmla="*/ 3759200 w 4867564"/>
              <a:gd name="connsiteY21" fmla="*/ 1690254 h 1958109"/>
              <a:gd name="connsiteX22" fmla="*/ 3962400 w 4867564"/>
              <a:gd name="connsiteY22" fmla="*/ 1828800 h 1958109"/>
              <a:gd name="connsiteX23" fmla="*/ 4239491 w 4867564"/>
              <a:gd name="connsiteY23" fmla="*/ 1911927 h 1958109"/>
              <a:gd name="connsiteX24" fmla="*/ 4498109 w 4867564"/>
              <a:gd name="connsiteY24" fmla="*/ 1939636 h 1958109"/>
              <a:gd name="connsiteX25" fmla="*/ 4867564 w 4867564"/>
              <a:gd name="connsiteY25" fmla="*/ 1958109 h 1958109"/>
              <a:gd name="connsiteX0" fmla="*/ 0 w 4867564"/>
              <a:gd name="connsiteY0" fmla="*/ 1958109 h 1958109"/>
              <a:gd name="connsiteX1" fmla="*/ 461818 w 4867564"/>
              <a:gd name="connsiteY1" fmla="*/ 1958109 h 1958109"/>
              <a:gd name="connsiteX2" fmla="*/ 628073 w 4867564"/>
              <a:gd name="connsiteY2" fmla="*/ 1939636 h 1958109"/>
              <a:gd name="connsiteX3" fmla="*/ 942109 w 4867564"/>
              <a:gd name="connsiteY3" fmla="*/ 1874982 h 1958109"/>
              <a:gd name="connsiteX4" fmla="*/ 1163782 w 4867564"/>
              <a:gd name="connsiteY4" fmla="*/ 1764145 h 1958109"/>
              <a:gd name="connsiteX5" fmla="*/ 1330037 w 4867564"/>
              <a:gd name="connsiteY5" fmla="*/ 1625600 h 1958109"/>
              <a:gd name="connsiteX6" fmla="*/ 1609437 w 4867564"/>
              <a:gd name="connsiteY6" fmla="*/ 1285585 h 1958109"/>
              <a:gd name="connsiteX7" fmla="*/ 1773382 w 4867564"/>
              <a:gd name="connsiteY7" fmla="*/ 969818 h 1958109"/>
              <a:gd name="connsiteX8" fmla="*/ 2032000 w 4867564"/>
              <a:gd name="connsiteY8" fmla="*/ 480291 h 1958109"/>
              <a:gd name="connsiteX9" fmla="*/ 2207491 w 4867564"/>
              <a:gd name="connsiteY9" fmla="*/ 212436 h 1958109"/>
              <a:gd name="connsiteX10" fmla="*/ 2355273 w 4867564"/>
              <a:gd name="connsiteY10" fmla="*/ 46182 h 1958109"/>
              <a:gd name="connsiteX11" fmla="*/ 2456873 w 4867564"/>
              <a:gd name="connsiteY11" fmla="*/ 9236 h 1958109"/>
              <a:gd name="connsiteX12" fmla="*/ 2503055 w 4867564"/>
              <a:gd name="connsiteY12" fmla="*/ 0 h 1958109"/>
              <a:gd name="connsiteX13" fmla="*/ 2595418 w 4867564"/>
              <a:gd name="connsiteY13" fmla="*/ 9236 h 1958109"/>
              <a:gd name="connsiteX14" fmla="*/ 2687782 w 4867564"/>
              <a:gd name="connsiteY14" fmla="*/ 55418 h 1958109"/>
              <a:gd name="connsiteX15" fmla="*/ 2761673 w 4867564"/>
              <a:gd name="connsiteY15" fmla="*/ 138545 h 1958109"/>
              <a:gd name="connsiteX16" fmla="*/ 2863273 w 4867564"/>
              <a:gd name="connsiteY16" fmla="*/ 267854 h 1958109"/>
              <a:gd name="connsiteX17" fmla="*/ 2983346 w 4867564"/>
              <a:gd name="connsiteY17" fmla="*/ 471054 h 1958109"/>
              <a:gd name="connsiteX18" fmla="*/ 3131127 w 4867564"/>
              <a:gd name="connsiteY18" fmla="*/ 766618 h 1958109"/>
              <a:gd name="connsiteX19" fmla="*/ 3371273 w 4867564"/>
              <a:gd name="connsiteY19" fmla="*/ 1200727 h 1958109"/>
              <a:gd name="connsiteX20" fmla="*/ 3592946 w 4867564"/>
              <a:gd name="connsiteY20" fmla="*/ 1505527 h 1958109"/>
              <a:gd name="connsiteX21" fmla="*/ 3759200 w 4867564"/>
              <a:gd name="connsiteY21" fmla="*/ 1690254 h 1958109"/>
              <a:gd name="connsiteX22" fmla="*/ 3962400 w 4867564"/>
              <a:gd name="connsiteY22" fmla="*/ 1828800 h 1958109"/>
              <a:gd name="connsiteX23" fmla="*/ 4239491 w 4867564"/>
              <a:gd name="connsiteY23" fmla="*/ 1911927 h 1958109"/>
              <a:gd name="connsiteX24" fmla="*/ 4498109 w 4867564"/>
              <a:gd name="connsiteY24" fmla="*/ 1939636 h 1958109"/>
              <a:gd name="connsiteX25" fmla="*/ 4867564 w 4867564"/>
              <a:gd name="connsiteY25" fmla="*/ 1958109 h 1958109"/>
              <a:gd name="connsiteX0" fmla="*/ 0 w 4867564"/>
              <a:gd name="connsiteY0" fmla="*/ 1958109 h 1958109"/>
              <a:gd name="connsiteX1" fmla="*/ 461818 w 4867564"/>
              <a:gd name="connsiteY1" fmla="*/ 1958109 h 1958109"/>
              <a:gd name="connsiteX2" fmla="*/ 628073 w 4867564"/>
              <a:gd name="connsiteY2" fmla="*/ 1939636 h 1958109"/>
              <a:gd name="connsiteX3" fmla="*/ 942109 w 4867564"/>
              <a:gd name="connsiteY3" fmla="*/ 1874982 h 1958109"/>
              <a:gd name="connsiteX4" fmla="*/ 1163782 w 4867564"/>
              <a:gd name="connsiteY4" fmla="*/ 1764145 h 1958109"/>
              <a:gd name="connsiteX5" fmla="*/ 1330037 w 4867564"/>
              <a:gd name="connsiteY5" fmla="*/ 1625600 h 1958109"/>
              <a:gd name="connsiteX6" fmla="*/ 1609437 w 4867564"/>
              <a:gd name="connsiteY6" fmla="*/ 1285585 h 1958109"/>
              <a:gd name="connsiteX7" fmla="*/ 1773382 w 4867564"/>
              <a:gd name="connsiteY7" fmla="*/ 969818 h 1958109"/>
              <a:gd name="connsiteX8" fmla="*/ 2032000 w 4867564"/>
              <a:gd name="connsiteY8" fmla="*/ 480291 h 1958109"/>
              <a:gd name="connsiteX9" fmla="*/ 2207491 w 4867564"/>
              <a:gd name="connsiteY9" fmla="*/ 212436 h 1958109"/>
              <a:gd name="connsiteX10" fmla="*/ 2355273 w 4867564"/>
              <a:gd name="connsiteY10" fmla="*/ 46182 h 1958109"/>
              <a:gd name="connsiteX11" fmla="*/ 2441287 w 4867564"/>
              <a:gd name="connsiteY11" fmla="*/ 9236 h 1958109"/>
              <a:gd name="connsiteX12" fmla="*/ 2503055 w 4867564"/>
              <a:gd name="connsiteY12" fmla="*/ 0 h 1958109"/>
              <a:gd name="connsiteX13" fmla="*/ 2595418 w 4867564"/>
              <a:gd name="connsiteY13" fmla="*/ 9236 h 1958109"/>
              <a:gd name="connsiteX14" fmla="*/ 2687782 w 4867564"/>
              <a:gd name="connsiteY14" fmla="*/ 55418 h 1958109"/>
              <a:gd name="connsiteX15" fmla="*/ 2761673 w 4867564"/>
              <a:gd name="connsiteY15" fmla="*/ 138545 h 1958109"/>
              <a:gd name="connsiteX16" fmla="*/ 2863273 w 4867564"/>
              <a:gd name="connsiteY16" fmla="*/ 267854 h 1958109"/>
              <a:gd name="connsiteX17" fmla="*/ 2983346 w 4867564"/>
              <a:gd name="connsiteY17" fmla="*/ 471054 h 1958109"/>
              <a:gd name="connsiteX18" fmla="*/ 3131127 w 4867564"/>
              <a:gd name="connsiteY18" fmla="*/ 766618 h 1958109"/>
              <a:gd name="connsiteX19" fmla="*/ 3371273 w 4867564"/>
              <a:gd name="connsiteY19" fmla="*/ 1200727 h 1958109"/>
              <a:gd name="connsiteX20" fmla="*/ 3592946 w 4867564"/>
              <a:gd name="connsiteY20" fmla="*/ 1505527 h 1958109"/>
              <a:gd name="connsiteX21" fmla="*/ 3759200 w 4867564"/>
              <a:gd name="connsiteY21" fmla="*/ 1690254 h 1958109"/>
              <a:gd name="connsiteX22" fmla="*/ 3962400 w 4867564"/>
              <a:gd name="connsiteY22" fmla="*/ 1828800 h 1958109"/>
              <a:gd name="connsiteX23" fmla="*/ 4239491 w 4867564"/>
              <a:gd name="connsiteY23" fmla="*/ 1911927 h 1958109"/>
              <a:gd name="connsiteX24" fmla="*/ 4498109 w 4867564"/>
              <a:gd name="connsiteY24" fmla="*/ 1939636 h 1958109"/>
              <a:gd name="connsiteX25" fmla="*/ 4867564 w 4867564"/>
              <a:gd name="connsiteY25" fmla="*/ 1958109 h 1958109"/>
              <a:gd name="connsiteX0" fmla="*/ 0 w 4867564"/>
              <a:gd name="connsiteY0" fmla="*/ 1968500 h 1968500"/>
              <a:gd name="connsiteX1" fmla="*/ 461818 w 4867564"/>
              <a:gd name="connsiteY1" fmla="*/ 1968500 h 1968500"/>
              <a:gd name="connsiteX2" fmla="*/ 628073 w 4867564"/>
              <a:gd name="connsiteY2" fmla="*/ 1950027 h 1968500"/>
              <a:gd name="connsiteX3" fmla="*/ 942109 w 4867564"/>
              <a:gd name="connsiteY3" fmla="*/ 1885373 h 1968500"/>
              <a:gd name="connsiteX4" fmla="*/ 1163782 w 4867564"/>
              <a:gd name="connsiteY4" fmla="*/ 1774536 h 1968500"/>
              <a:gd name="connsiteX5" fmla="*/ 1330037 w 4867564"/>
              <a:gd name="connsiteY5" fmla="*/ 1635991 h 1968500"/>
              <a:gd name="connsiteX6" fmla="*/ 1609437 w 4867564"/>
              <a:gd name="connsiteY6" fmla="*/ 1295976 h 1968500"/>
              <a:gd name="connsiteX7" fmla="*/ 1773382 w 4867564"/>
              <a:gd name="connsiteY7" fmla="*/ 980209 h 1968500"/>
              <a:gd name="connsiteX8" fmla="*/ 2032000 w 4867564"/>
              <a:gd name="connsiteY8" fmla="*/ 490682 h 1968500"/>
              <a:gd name="connsiteX9" fmla="*/ 2207491 w 4867564"/>
              <a:gd name="connsiteY9" fmla="*/ 222827 h 1968500"/>
              <a:gd name="connsiteX10" fmla="*/ 2355273 w 4867564"/>
              <a:gd name="connsiteY10" fmla="*/ 56573 h 1968500"/>
              <a:gd name="connsiteX11" fmla="*/ 2441287 w 4867564"/>
              <a:gd name="connsiteY11" fmla="*/ 19627 h 1968500"/>
              <a:gd name="connsiteX12" fmla="*/ 2508250 w 4867564"/>
              <a:gd name="connsiteY12" fmla="*/ 0 h 1968500"/>
              <a:gd name="connsiteX13" fmla="*/ 2595418 w 4867564"/>
              <a:gd name="connsiteY13" fmla="*/ 19627 h 1968500"/>
              <a:gd name="connsiteX14" fmla="*/ 2687782 w 4867564"/>
              <a:gd name="connsiteY14" fmla="*/ 65809 h 1968500"/>
              <a:gd name="connsiteX15" fmla="*/ 2761673 w 4867564"/>
              <a:gd name="connsiteY15" fmla="*/ 148936 h 1968500"/>
              <a:gd name="connsiteX16" fmla="*/ 2863273 w 4867564"/>
              <a:gd name="connsiteY16" fmla="*/ 278245 h 1968500"/>
              <a:gd name="connsiteX17" fmla="*/ 2983346 w 4867564"/>
              <a:gd name="connsiteY17" fmla="*/ 481445 h 1968500"/>
              <a:gd name="connsiteX18" fmla="*/ 3131127 w 4867564"/>
              <a:gd name="connsiteY18" fmla="*/ 777009 h 1968500"/>
              <a:gd name="connsiteX19" fmla="*/ 3371273 w 4867564"/>
              <a:gd name="connsiteY19" fmla="*/ 1211118 h 1968500"/>
              <a:gd name="connsiteX20" fmla="*/ 3592946 w 4867564"/>
              <a:gd name="connsiteY20" fmla="*/ 1515918 h 1968500"/>
              <a:gd name="connsiteX21" fmla="*/ 3759200 w 4867564"/>
              <a:gd name="connsiteY21" fmla="*/ 1700645 h 1968500"/>
              <a:gd name="connsiteX22" fmla="*/ 3962400 w 4867564"/>
              <a:gd name="connsiteY22" fmla="*/ 1839191 h 1968500"/>
              <a:gd name="connsiteX23" fmla="*/ 4239491 w 4867564"/>
              <a:gd name="connsiteY23" fmla="*/ 1922318 h 1968500"/>
              <a:gd name="connsiteX24" fmla="*/ 4498109 w 4867564"/>
              <a:gd name="connsiteY24" fmla="*/ 1950027 h 1968500"/>
              <a:gd name="connsiteX25" fmla="*/ 4867564 w 4867564"/>
              <a:gd name="connsiteY25" fmla="*/ 1968500 h 1968500"/>
              <a:gd name="connsiteX0" fmla="*/ 0 w 4867564"/>
              <a:gd name="connsiteY0" fmla="*/ 1968500 h 1968500"/>
              <a:gd name="connsiteX1" fmla="*/ 461818 w 4867564"/>
              <a:gd name="connsiteY1" fmla="*/ 1968500 h 1968500"/>
              <a:gd name="connsiteX2" fmla="*/ 628073 w 4867564"/>
              <a:gd name="connsiteY2" fmla="*/ 1950027 h 1968500"/>
              <a:gd name="connsiteX3" fmla="*/ 942109 w 4867564"/>
              <a:gd name="connsiteY3" fmla="*/ 1885373 h 1968500"/>
              <a:gd name="connsiteX4" fmla="*/ 1163782 w 4867564"/>
              <a:gd name="connsiteY4" fmla="*/ 1774536 h 1968500"/>
              <a:gd name="connsiteX5" fmla="*/ 1381992 w 4867564"/>
              <a:gd name="connsiteY5" fmla="*/ 1589232 h 1968500"/>
              <a:gd name="connsiteX6" fmla="*/ 1609437 w 4867564"/>
              <a:gd name="connsiteY6" fmla="*/ 1295976 h 1968500"/>
              <a:gd name="connsiteX7" fmla="*/ 1773382 w 4867564"/>
              <a:gd name="connsiteY7" fmla="*/ 980209 h 1968500"/>
              <a:gd name="connsiteX8" fmla="*/ 2032000 w 4867564"/>
              <a:gd name="connsiteY8" fmla="*/ 490682 h 1968500"/>
              <a:gd name="connsiteX9" fmla="*/ 2207491 w 4867564"/>
              <a:gd name="connsiteY9" fmla="*/ 222827 h 1968500"/>
              <a:gd name="connsiteX10" fmla="*/ 2355273 w 4867564"/>
              <a:gd name="connsiteY10" fmla="*/ 56573 h 1968500"/>
              <a:gd name="connsiteX11" fmla="*/ 2441287 w 4867564"/>
              <a:gd name="connsiteY11" fmla="*/ 19627 h 1968500"/>
              <a:gd name="connsiteX12" fmla="*/ 2508250 w 4867564"/>
              <a:gd name="connsiteY12" fmla="*/ 0 h 1968500"/>
              <a:gd name="connsiteX13" fmla="*/ 2595418 w 4867564"/>
              <a:gd name="connsiteY13" fmla="*/ 19627 h 1968500"/>
              <a:gd name="connsiteX14" fmla="*/ 2687782 w 4867564"/>
              <a:gd name="connsiteY14" fmla="*/ 65809 h 1968500"/>
              <a:gd name="connsiteX15" fmla="*/ 2761673 w 4867564"/>
              <a:gd name="connsiteY15" fmla="*/ 148936 h 1968500"/>
              <a:gd name="connsiteX16" fmla="*/ 2863273 w 4867564"/>
              <a:gd name="connsiteY16" fmla="*/ 278245 h 1968500"/>
              <a:gd name="connsiteX17" fmla="*/ 2983346 w 4867564"/>
              <a:gd name="connsiteY17" fmla="*/ 481445 h 1968500"/>
              <a:gd name="connsiteX18" fmla="*/ 3131127 w 4867564"/>
              <a:gd name="connsiteY18" fmla="*/ 777009 h 1968500"/>
              <a:gd name="connsiteX19" fmla="*/ 3371273 w 4867564"/>
              <a:gd name="connsiteY19" fmla="*/ 1211118 h 1968500"/>
              <a:gd name="connsiteX20" fmla="*/ 3592946 w 4867564"/>
              <a:gd name="connsiteY20" fmla="*/ 1515918 h 1968500"/>
              <a:gd name="connsiteX21" fmla="*/ 3759200 w 4867564"/>
              <a:gd name="connsiteY21" fmla="*/ 1700645 h 1968500"/>
              <a:gd name="connsiteX22" fmla="*/ 3962400 w 4867564"/>
              <a:gd name="connsiteY22" fmla="*/ 1839191 h 1968500"/>
              <a:gd name="connsiteX23" fmla="*/ 4239491 w 4867564"/>
              <a:gd name="connsiteY23" fmla="*/ 1922318 h 1968500"/>
              <a:gd name="connsiteX24" fmla="*/ 4498109 w 4867564"/>
              <a:gd name="connsiteY24" fmla="*/ 1950027 h 1968500"/>
              <a:gd name="connsiteX25" fmla="*/ 4867564 w 4867564"/>
              <a:gd name="connsiteY25" fmla="*/ 1968500 h 1968500"/>
              <a:gd name="connsiteX0" fmla="*/ 0 w 4867564"/>
              <a:gd name="connsiteY0" fmla="*/ 1968500 h 1968500"/>
              <a:gd name="connsiteX1" fmla="*/ 461818 w 4867564"/>
              <a:gd name="connsiteY1" fmla="*/ 1968500 h 1968500"/>
              <a:gd name="connsiteX2" fmla="*/ 628073 w 4867564"/>
              <a:gd name="connsiteY2" fmla="*/ 1950027 h 1968500"/>
              <a:gd name="connsiteX3" fmla="*/ 942109 w 4867564"/>
              <a:gd name="connsiteY3" fmla="*/ 1885373 h 1968500"/>
              <a:gd name="connsiteX4" fmla="*/ 1163782 w 4867564"/>
              <a:gd name="connsiteY4" fmla="*/ 1774536 h 1968500"/>
              <a:gd name="connsiteX5" fmla="*/ 1381992 w 4867564"/>
              <a:gd name="connsiteY5" fmla="*/ 1589232 h 1968500"/>
              <a:gd name="connsiteX6" fmla="*/ 1588655 w 4867564"/>
              <a:gd name="connsiteY6" fmla="*/ 1316758 h 1968500"/>
              <a:gd name="connsiteX7" fmla="*/ 1773382 w 4867564"/>
              <a:gd name="connsiteY7" fmla="*/ 980209 h 1968500"/>
              <a:gd name="connsiteX8" fmla="*/ 2032000 w 4867564"/>
              <a:gd name="connsiteY8" fmla="*/ 490682 h 1968500"/>
              <a:gd name="connsiteX9" fmla="*/ 2207491 w 4867564"/>
              <a:gd name="connsiteY9" fmla="*/ 222827 h 1968500"/>
              <a:gd name="connsiteX10" fmla="*/ 2355273 w 4867564"/>
              <a:gd name="connsiteY10" fmla="*/ 56573 h 1968500"/>
              <a:gd name="connsiteX11" fmla="*/ 2441287 w 4867564"/>
              <a:gd name="connsiteY11" fmla="*/ 19627 h 1968500"/>
              <a:gd name="connsiteX12" fmla="*/ 2508250 w 4867564"/>
              <a:gd name="connsiteY12" fmla="*/ 0 h 1968500"/>
              <a:gd name="connsiteX13" fmla="*/ 2595418 w 4867564"/>
              <a:gd name="connsiteY13" fmla="*/ 19627 h 1968500"/>
              <a:gd name="connsiteX14" fmla="*/ 2687782 w 4867564"/>
              <a:gd name="connsiteY14" fmla="*/ 65809 h 1968500"/>
              <a:gd name="connsiteX15" fmla="*/ 2761673 w 4867564"/>
              <a:gd name="connsiteY15" fmla="*/ 148936 h 1968500"/>
              <a:gd name="connsiteX16" fmla="*/ 2863273 w 4867564"/>
              <a:gd name="connsiteY16" fmla="*/ 278245 h 1968500"/>
              <a:gd name="connsiteX17" fmla="*/ 2983346 w 4867564"/>
              <a:gd name="connsiteY17" fmla="*/ 481445 h 1968500"/>
              <a:gd name="connsiteX18" fmla="*/ 3131127 w 4867564"/>
              <a:gd name="connsiteY18" fmla="*/ 777009 h 1968500"/>
              <a:gd name="connsiteX19" fmla="*/ 3371273 w 4867564"/>
              <a:gd name="connsiteY19" fmla="*/ 1211118 h 1968500"/>
              <a:gd name="connsiteX20" fmla="*/ 3592946 w 4867564"/>
              <a:gd name="connsiteY20" fmla="*/ 1515918 h 1968500"/>
              <a:gd name="connsiteX21" fmla="*/ 3759200 w 4867564"/>
              <a:gd name="connsiteY21" fmla="*/ 1700645 h 1968500"/>
              <a:gd name="connsiteX22" fmla="*/ 3962400 w 4867564"/>
              <a:gd name="connsiteY22" fmla="*/ 1839191 h 1968500"/>
              <a:gd name="connsiteX23" fmla="*/ 4239491 w 4867564"/>
              <a:gd name="connsiteY23" fmla="*/ 1922318 h 1968500"/>
              <a:gd name="connsiteX24" fmla="*/ 4498109 w 4867564"/>
              <a:gd name="connsiteY24" fmla="*/ 1950027 h 1968500"/>
              <a:gd name="connsiteX25" fmla="*/ 4867564 w 4867564"/>
              <a:gd name="connsiteY25" fmla="*/ 1968500 h 1968500"/>
              <a:gd name="connsiteX0" fmla="*/ 0 w 4867564"/>
              <a:gd name="connsiteY0" fmla="*/ 1968500 h 1968500"/>
              <a:gd name="connsiteX1" fmla="*/ 461818 w 4867564"/>
              <a:gd name="connsiteY1" fmla="*/ 1968500 h 1968500"/>
              <a:gd name="connsiteX2" fmla="*/ 628073 w 4867564"/>
              <a:gd name="connsiteY2" fmla="*/ 1950027 h 1968500"/>
              <a:gd name="connsiteX3" fmla="*/ 942109 w 4867564"/>
              <a:gd name="connsiteY3" fmla="*/ 1885373 h 1968500"/>
              <a:gd name="connsiteX4" fmla="*/ 1163782 w 4867564"/>
              <a:gd name="connsiteY4" fmla="*/ 1774536 h 1968500"/>
              <a:gd name="connsiteX5" fmla="*/ 1381992 w 4867564"/>
              <a:gd name="connsiteY5" fmla="*/ 1589232 h 1968500"/>
              <a:gd name="connsiteX6" fmla="*/ 1588655 w 4867564"/>
              <a:gd name="connsiteY6" fmla="*/ 1316758 h 1968500"/>
              <a:gd name="connsiteX7" fmla="*/ 1773382 w 4867564"/>
              <a:gd name="connsiteY7" fmla="*/ 980209 h 1968500"/>
              <a:gd name="connsiteX8" fmla="*/ 2032000 w 4867564"/>
              <a:gd name="connsiteY8" fmla="*/ 490682 h 1968500"/>
              <a:gd name="connsiteX9" fmla="*/ 2207491 w 4867564"/>
              <a:gd name="connsiteY9" fmla="*/ 222827 h 1968500"/>
              <a:gd name="connsiteX10" fmla="*/ 2355273 w 4867564"/>
              <a:gd name="connsiteY10" fmla="*/ 56573 h 1968500"/>
              <a:gd name="connsiteX11" fmla="*/ 2441287 w 4867564"/>
              <a:gd name="connsiteY11" fmla="*/ 19627 h 1968500"/>
              <a:gd name="connsiteX12" fmla="*/ 2508250 w 4867564"/>
              <a:gd name="connsiteY12" fmla="*/ 0 h 1968500"/>
              <a:gd name="connsiteX13" fmla="*/ 2595418 w 4867564"/>
              <a:gd name="connsiteY13" fmla="*/ 19627 h 1968500"/>
              <a:gd name="connsiteX14" fmla="*/ 2687782 w 4867564"/>
              <a:gd name="connsiteY14" fmla="*/ 65809 h 1968500"/>
              <a:gd name="connsiteX15" fmla="*/ 2761673 w 4867564"/>
              <a:gd name="connsiteY15" fmla="*/ 148936 h 1968500"/>
              <a:gd name="connsiteX16" fmla="*/ 2863273 w 4867564"/>
              <a:gd name="connsiteY16" fmla="*/ 278245 h 1968500"/>
              <a:gd name="connsiteX17" fmla="*/ 2983346 w 4867564"/>
              <a:gd name="connsiteY17" fmla="*/ 481445 h 1968500"/>
              <a:gd name="connsiteX18" fmla="*/ 3131127 w 4867564"/>
              <a:gd name="connsiteY18" fmla="*/ 777009 h 1968500"/>
              <a:gd name="connsiteX19" fmla="*/ 3371273 w 4867564"/>
              <a:gd name="connsiteY19" fmla="*/ 1211118 h 1968500"/>
              <a:gd name="connsiteX20" fmla="*/ 3592946 w 4867564"/>
              <a:gd name="connsiteY20" fmla="*/ 1526309 h 1968500"/>
              <a:gd name="connsiteX21" fmla="*/ 3759200 w 4867564"/>
              <a:gd name="connsiteY21" fmla="*/ 1700645 h 1968500"/>
              <a:gd name="connsiteX22" fmla="*/ 3962400 w 4867564"/>
              <a:gd name="connsiteY22" fmla="*/ 1839191 h 1968500"/>
              <a:gd name="connsiteX23" fmla="*/ 4239491 w 4867564"/>
              <a:gd name="connsiteY23" fmla="*/ 1922318 h 1968500"/>
              <a:gd name="connsiteX24" fmla="*/ 4498109 w 4867564"/>
              <a:gd name="connsiteY24" fmla="*/ 1950027 h 1968500"/>
              <a:gd name="connsiteX25" fmla="*/ 4867564 w 4867564"/>
              <a:gd name="connsiteY25" fmla="*/ 1968500 h 1968500"/>
              <a:gd name="connsiteX0" fmla="*/ 0 w 4867564"/>
              <a:gd name="connsiteY0" fmla="*/ 1968500 h 1968500"/>
              <a:gd name="connsiteX1" fmla="*/ 461818 w 4867564"/>
              <a:gd name="connsiteY1" fmla="*/ 1968500 h 1968500"/>
              <a:gd name="connsiteX2" fmla="*/ 628073 w 4867564"/>
              <a:gd name="connsiteY2" fmla="*/ 1950027 h 1968500"/>
              <a:gd name="connsiteX3" fmla="*/ 942109 w 4867564"/>
              <a:gd name="connsiteY3" fmla="*/ 1885373 h 1968500"/>
              <a:gd name="connsiteX4" fmla="*/ 1163782 w 4867564"/>
              <a:gd name="connsiteY4" fmla="*/ 1774536 h 1968500"/>
              <a:gd name="connsiteX5" fmla="*/ 1381992 w 4867564"/>
              <a:gd name="connsiteY5" fmla="*/ 1589232 h 1968500"/>
              <a:gd name="connsiteX6" fmla="*/ 1588655 w 4867564"/>
              <a:gd name="connsiteY6" fmla="*/ 1316758 h 1968500"/>
              <a:gd name="connsiteX7" fmla="*/ 1773382 w 4867564"/>
              <a:gd name="connsiteY7" fmla="*/ 980209 h 1968500"/>
              <a:gd name="connsiteX8" fmla="*/ 2032000 w 4867564"/>
              <a:gd name="connsiteY8" fmla="*/ 490682 h 1968500"/>
              <a:gd name="connsiteX9" fmla="*/ 2207491 w 4867564"/>
              <a:gd name="connsiteY9" fmla="*/ 222827 h 1968500"/>
              <a:gd name="connsiteX10" fmla="*/ 2355273 w 4867564"/>
              <a:gd name="connsiteY10" fmla="*/ 56573 h 1968500"/>
              <a:gd name="connsiteX11" fmla="*/ 2441287 w 4867564"/>
              <a:gd name="connsiteY11" fmla="*/ 19627 h 1968500"/>
              <a:gd name="connsiteX12" fmla="*/ 2508250 w 4867564"/>
              <a:gd name="connsiteY12" fmla="*/ 0 h 1968500"/>
              <a:gd name="connsiteX13" fmla="*/ 2595418 w 4867564"/>
              <a:gd name="connsiteY13" fmla="*/ 19627 h 1968500"/>
              <a:gd name="connsiteX14" fmla="*/ 2687782 w 4867564"/>
              <a:gd name="connsiteY14" fmla="*/ 65809 h 1968500"/>
              <a:gd name="connsiteX15" fmla="*/ 2761673 w 4867564"/>
              <a:gd name="connsiteY15" fmla="*/ 148936 h 1968500"/>
              <a:gd name="connsiteX16" fmla="*/ 2863273 w 4867564"/>
              <a:gd name="connsiteY16" fmla="*/ 278245 h 1968500"/>
              <a:gd name="connsiteX17" fmla="*/ 2983346 w 4867564"/>
              <a:gd name="connsiteY17" fmla="*/ 481445 h 1968500"/>
              <a:gd name="connsiteX18" fmla="*/ 3131127 w 4867564"/>
              <a:gd name="connsiteY18" fmla="*/ 777009 h 1968500"/>
              <a:gd name="connsiteX19" fmla="*/ 3371273 w 4867564"/>
              <a:gd name="connsiteY19" fmla="*/ 1211118 h 1968500"/>
              <a:gd name="connsiteX20" fmla="*/ 3592946 w 4867564"/>
              <a:gd name="connsiteY20" fmla="*/ 1526309 h 1968500"/>
              <a:gd name="connsiteX21" fmla="*/ 3759200 w 4867564"/>
              <a:gd name="connsiteY21" fmla="*/ 1700645 h 1968500"/>
              <a:gd name="connsiteX22" fmla="*/ 3962400 w 4867564"/>
              <a:gd name="connsiteY22" fmla="*/ 1839191 h 1968500"/>
              <a:gd name="connsiteX23" fmla="*/ 4213514 w 4867564"/>
              <a:gd name="connsiteY23" fmla="*/ 1927514 h 1968500"/>
              <a:gd name="connsiteX24" fmla="*/ 4498109 w 4867564"/>
              <a:gd name="connsiteY24" fmla="*/ 1950027 h 1968500"/>
              <a:gd name="connsiteX25" fmla="*/ 4867564 w 4867564"/>
              <a:gd name="connsiteY25" fmla="*/ 1968500 h 1968500"/>
              <a:gd name="connsiteX0" fmla="*/ 1 w 4405747"/>
              <a:gd name="connsiteY0" fmla="*/ 1968500 h 1968500"/>
              <a:gd name="connsiteX1" fmla="*/ 166256 w 4405747"/>
              <a:gd name="connsiteY1" fmla="*/ 1950027 h 1968500"/>
              <a:gd name="connsiteX2" fmla="*/ 480292 w 4405747"/>
              <a:gd name="connsiteY2" fmla="*/ 1885373 h 1968500"/>
              <a:gd name="connsiteX3" fmla="*/ 701965 w 4405747"/>
              <a:gd name="connsiteY3" fmla="*/ 1774536 h 1968500"/>
              <a:gd name="connsiteX4" fmla="*/ 920175 w 4405747"/>
              <a:gd name="connsiteY4" fmla="*/ 1589232 h 1968500"/>
              <a:gd name="connsiteX5" fmla="*/ 1126838 w 4405747"/>
              <a:gd name="connsiteY5" fmla="*/ 1316758 h 1968500"/>
              <a:gd name="connsiteX6" fmla="*/ 1311565 w 4405747"/>
              <a:gd name="connsiteY6" fmla="*/ 980209 h 1968500"/>
              <a:gd name="connsiteX7" fmla="*/ 1570183 w 4405747"/>
              <a:gd name="connsiteY7" fmla="*/ 490682 h 1968500"/>
              <a:gd name="connsiteX8" fmla="*/ 1745674 w 4405747"/>
              <a:gd name="connsiteY8" fmla="*/ 222827 h 1968500"/>
              <a:gd name="connsiteX9" fmla="*/ 1893456 w 4405747"/>
              <a:gd name="connsiteY9" fmla="*/ 56573 h 1968500"/>
              <a:gd name="connsiteX10" fmla="*/ 1979470 w 4405747"/>
              <a:gd name="connsiteY10" fmla="*/ 19627 h 1968500"/>
              <a:gd name="connsiteX11" fmla="*/ 2046433 w 4405747"/>
              <a:gd name="connsiteY11" fmla="*/ 0 h 1968500"/>
              <a:gd name="connsiteX12" fmla="*/ 2133601 w 4405747"/>
              <a:gd name="connsiteY12" fmla="*/ 19627 h 1968500"/>
              <a:gd name="connsiteX13" fmla="*/ 2225965 w 4405747"/>
              <a:gd name="connsiteY13" fmla="*/ 65809 h 1968500"/>
              <a:gd name="connsiteX14" fmla="*/ 2299856 w 4405747"/>
              <a:gd name="connsiteY14" fmla="*/ 148936 h 1968500"/>
              <a:gd name="connsiteX15" fmla="*/ 2401456 w 4405747"/>
              <a:gd name="connsiteY15" fmla="*/ 278245 h 1968500"/>
              <a:gd name="connsiteX16" fmla="*/ 2521529 w 4405747"/>
              <a:gd name="connsiteY16" fmla="*/ 481445 h 1968500"/>
              <a:gd name="connsiteX17" fmla="*/ 2669310 w 4405747"/>
              <a:gd name="connsiteY17" fmla="*/ 777009 h 1968500"/>
              <a:gd name="connsiteX18" fmla="*/ 2909456 w 4405747"/>
              <a:gd name="connsiteY18" fmla="*/ 1211118 h 1968500"/>
              <a:gd name="connsiteX19" fmla="*/ 3131129 w 4405747"/>
              <a:gd name="connsiteY19" fmla="*/ 1526309 h 1968500"/>
              <a:gd name="connsiteX20" fmla="*/ 3297383 w 4405747"/>
              <a:gd name="connsiteY20" fmla="*/ 1700645 h 1968500"/>
              <a:gd name="connsiteX21" fmla="*/ 3500583 w 4405747"/>
              <a:gd name="connsiteY21" fmla="*/ 1839191 h 1968500"/>
              <a:gd name="connsiteX22" fmla="*/ 3751697 w 4405747"/>
              <a:gd name="connsiteY22" fmla="*/ 1927514 h 1968500"/>
              <a:gd name="connsiteX23" fmla="*/ 4036292 w 4405747"/>
              <a:gd name="connsiteY23" fmla="*/ 1950027 h 1968500"/>
              <a:gd name="connsiteX24" fmla="*/ 4405747 w 4405747"/>
              <a:gd name="connsiteY24" fmla="*/ 1968500 h 1968500"/>
              <a:gd name="connsiteX0" fmla="*/ 1 w 4036292"/>
              <a:gd name="connsiteY0" fmla="*/ 1968500 h 1968500"/>
              <a:gd name="connsiteX1" fmla="*/ 166256 w 4036292"/>
              <a:gd name="connsiteY1" fmla="*/ 1950027 h 1968500"/>
              <a:gd name="connsiteX2" fmla="*/ 480292 w 4036292"/>
              <a:gd name="connsiteY2" fmla="*/ 1885373 h 1968500"/>
              <a:gd name="connsiteX3" fmla="*/ 701965 w 4036292"/>
              <a:gd name="connsiteY3" fmla="*/ 1774536 h 1968500"/>
              <a:gd name="connsiteX4" fmla="*/ 920175 w 4036292"/>
              <a:gd name="connsiteY4" fmla="*/ 1589232 h 1968500"/>
              <a:gd name="connsiteX5" fmla="*/ 1126838 w 4036292"/>
              <a:gd name="connsiteY5" fmla="*/ 1316758 h 1968500"/>
              <a:gd name="connsiteX6" fmla="*/ 1311565 w 4036292"/>
              <a:gd name="connsiteY6" fmla="*/ 980209 h 1968500"/>
              <a:gd name="connsiteX7" fmla="*/ 1570183 w 4036292"/>
              <a:gd name="connsiteY7" fmla="*/ 490682 h 1968500"/>
              <a:gd name="connsiteX8" fmla="*/ 1745674 w 4036292"/>
              <a:gd name="connsiteY8" fmla="*/ 222827 h 1968500"/>
              <a:gd name="connsiteX9" fmla="*/ 1893456 w 4036292"/>
              <a:gd name="connsiteY9" fmla="*/ 56573 h 1968500"/>
              <a:gd name="connsiteX10" fmla="*/ 1979470 w 4036292"/>
              <a:gd name="connsiteY10" fmla="*/ 19627 h 1968500"/>
              <a:gd name="connsiteX11" fmla="*/ 2046433 w 4036292"/>
              <a:gd name="connsiteY11" fmla="*/ 0 h 1968500"/>
              <a:gd name="connsiteX12" fmla="*/ 2133601 w 4036292"/>
              <a:gd name="connsiteY12" fmla="*/ 19627 h 1968500"/>
              <a:gd name="connsiteX13" fmla="*/ 2225965 w 4036292"/>
              <a:gd name="connsiteY13" fmla="*/ 65809 h 1968500"/>
              <a:gd name="connsiteX14" fmla="*/ 2299856 w 4036292"/>
              <a:gd name="connsiteY14" fmla="*/ 148936 h 1968500"/>
              <a:gd name="connsiteX15" fmla="*/ 2401456 w 4036292"/>
              <a:gd name="connsiteY15" fmla="*/ 278245 h 1968500"/>
              <a:gd name="connsiteX16" fmla="*/ 2521529 w 4036292"/>
              <a:gd name="connsiteY16" fmla="*/ 481445 h 1968500"/>
              <a:gd name="connsiteX17" fmla="*/ 2669310 w 4036292"/>
              <a:gd name="connsiteY17" fmla="*/ 777009 h 1968500"/>
              <a:gd name="connsiteX18" fmla="*/ 2909456 w 4036292"/>
              <a:gd name="connsiteY18" fmla="*/ 1211118 h 1968500"/>
              <a:gd name="connsiteX19" fmla="*/ 3131129 w 4036292"/>
              <a:gd name="connsiteY19" fmla="*/ 1526309 h 1968500"/>
              <a:gd name="connsiteX20" fmla="*/ 3297383 w 4036292"/>
              <a:gd name="connsiteY20" fmla="*/ 1700645 h 1968500"/>
              <a:gd name="connsiteX21" fmla="*/ 3500583 w 4036292"/>
              <a:gd name="connsiteY21" fmla="*/ 1839191 h 1968500"/>
              <a:gd name="connsiteX22" fmla="*/ 3751697 w 4036292"/>
              <a:gd name="connsiteY22" fmla="*/ 1927514 h 1968500"/>
              <a:gd name="connsiteX23" fmla="*/ 4036292 w 4036292"/>
              <a:gd name="connsiteY23" fmla="*/ 1950027 h 1968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036292" h="1968500">
                <a:moveTo>
                  <a:pt x="1" y="1968500"/>
                </a:moveTo>
                <a:lnTo>
                  <a:pt x="166256" y="1950027"/>
                </a:lnTo>
                <a:lnTo>
                  <a:pt x="480292" y="1885373"/>
                </a:lnTo>
                <a:lnTo>
                  <a:pt x="701965" y="1774536"/>
                </a:lnTo>
                <a:lnTo>
                  <a:pt x="920175" y="1589232"/>
                </a:lnTo>
                <a:lnTo>
                  <a:pt x="1126838" y="1316758"/>
                </a:lnTo>
                <a:lnTo>
                  <a:pt x="1311565" y="980209"/>
                </a:lnTo>
                <a:lnTo>
                  <a:pt x="1570183" y="490682"/>
                </a:lnTo>
                <a:lnTo>
                  <a:pt x="1745674" y="222827"/>
                </a:lnTo>
                <a:lnTo>
                  <a:pt x="1893456" y="56573"/>
                </a:lnTo>
                <a:lnTo>
                  <a:pt x="1979470" y="19627"/>
                </a:lnTo>
                <a:lnTo>
                  <a:pt x="2046433" y="0"/>
                </a:lnTo>
                <a:lnTo>
                  <a:pt x="2133601" y="19627"/>
                </a:lnTo>
                <a:lnTo>
                  <a:pt x="2225965" y="65809"/>
                </a:lnTo>
                <a:lnTo>
                  <a:pt x="2299856" y="148936"/>
                </a:lnTo>
                <a:lnTo>
                  <a:pt x="2401456" y="278245"/>
                </a:lnTo>
                <a:lnTo>
                  <a:pt x="2521529" y="481445"/>
                </a:lnTo>
                <a:lnTo>
                  <a:pt x="2669310" y="777009"/>
                </a:lnTo>
                <a:lnTo>
                  <a:pt x="2909456" y="1211118"/>
                </a:lnTo>
                <a:lnTo>
                  <a:pt x="3131129" y="1526309"/>
                </a:lnTo>
                <a:lnTo>
                  <a:pt x="3297383" y="1700645"/>
                </a:lnTo>
                <a:lnTo>
                  <a:pt x="3500583" y="1839191"/>
                </a:lnTo>
                <a:lnTo>
                  <a:pt x="3751697" y="1927514"/>
                </a:lnTo>
                <a:lnTo>
                  <a:pt x="4036292" y="1950027"/>
                </a:lnTo>
              </a:path>
            </a:pathLst>
          </a:custGeom>
          <a:noFill/>
          <a:ln w="12700">
            <a:solidFill>
              <a:srgbClr val="00CC00"/>
            </a:solidFill>
            <a:prstDash val="dash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45" name="Grafik 4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841069">
            <a:off x="1906245" y="693918"/>
            <a:ext cx="2976298" cy="3977638"/>
          </a:xfrm>
          <a:prstGeom prst="rect">
            <a:avLst/>
          </a:prstGeom>
          <a:ln w="19050">
            <a:solidFill>
              <a:srgbClr val="FE0000"/>
            </a:solidFill>
          </a:ln>
        </p:spPr>
      </p:pic>
    </p:spTree>
    <p:extLst>
      <p:ext uri="{BB962C8B-B14F-4D97-AF65-F5344CB8AC3E}">
        <p14:creationId xmlns:p14="http://schemas.microsoft.com/office/powerpoint/2010/main" val="256973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ußzeilenplatzhalter 1"/>
          <p:cNvSpPr>
            <a:spLocks noGrp="1"/>
          </p:cNvSpPr>
          <p:nvPr>
            <p:ph type="ftr" sz="quarter" idx="4294967295"/>
          </p:nvPr>
        </p:nvSpPr>
        <p:spPr/>
        <p:txBody>
          <a:bodyPr/>
          <a:lstStyle/>
          <a:p>
            <a:pPr>
              <a:defRPr/>
            </a:pPr>
            <a:endParaRPr lang="de-DE" dirty="0"/>
          </a:p>
        </p:txBody>
      </p:sp>
      <p:sp>
        <p:nvSpPr>
          <p:cNvPr id="3" name="Foliennummernplatzhalter 2"/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pPr>
              <a:defRPr/>
            </a:pPr>
            <a:fld id="{0ECB536F-118C-48DF-B346-38E5E90C7A54}" type="slidenum">
              <a:rPr lang="de-DE" smtClean="0"/>
              <a:pPr>
                <a:defRPr/>
              </a:pPr>
              <a:t>20</a:t>
            </a:fld>
            <a:endParaRPr lang="de-DE"/>
          </a:p>
        </p:txBody>
      </p:sp>
      <p:sp>
        <p:nvSpPr>
          <p:cNvPr id="47" name="Textfeld 46"/>
          <p:cNvSpPr txBox="1"/>
          <p:nvPr/>
        </p:nvSpPr>
        <p:spPr>
          <a:xfrm>
            <a:off x="591547" y="770048"/>
            <a:ext cx="2148986" cy="931024"/>
          </a:xfrm>
          <a:prstGeom prst="rect">
            <a:avLst/>
          </a:prstGeom>
        </p:spPr>
        <p:txBody>
          <a:bodyPr vert="horz" wrap="none" lIns="68580" tIns="34290" rIns="68580" bIns="34290" rtlCol="0" anchor="t">
            <a:spAutoFit/>
          </a:bodyPr>
          <a:lstStyle/>
          <a:p>
            <a:pPr algn="ctr"/>
            <a:r>
              <a:rPr lang="de-DE" sz="2800" dirty="0">
                <a:latin typeface="Calibri" panose="020F0502020204030204" pitchFamily="34" charset="0"/>
                <a:cs typeface="Calibri" panose="020F0502020204030204" pitchFamily="34" charset="0"/>
              </a:rPr>
              <a:t>„</a:t>
            </a:r>
            <a:r>
              <a:rPr lang="de-DE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short</a:t>
            </a:r>
            <a:r>
              <a:rPr lang="de-DE" sz="2800" dirty="0">
                <a:latin typeface="Calibri" panose="020F0502020204030204" pitchFamily="34" charset="0"/>
                <a:cs typeface="Calibri" panose="020F0502020204030204" pitchFamily="34" charset="0"/>
              </a:rPr>
              <a:t>“ pulse </a:t>
            </a:r>
          </a:p>
          <a:p>
            <a:pPr algn="ctr"/>
            <a:r>
              <a:rPr lang="de-DE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laser</a:t>
            </a:r>
            <a:r>
              <a:rPr lang="de-DE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de-DE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system</a:t>
            </a:r>
            <a:endParaRPr lang="de-DE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8" name="Textfeld 47"/>
          <p:cNvSpPr txBox="1"/>
          <p:nvPr/>
        </p:nvSpPr>
        <p:spPr>
          <a:xfrm>
            <a:off x="3547618" y="770048"/>
            <a:ext cx="2013116" cy="931024"/>
          </a:xfrm>
          <a:prstGeom prst="rect">
            <a:avLst/>
          </a:prstGeom>
        </p:spPr>
        <p:txBody>
          <a:bodyPr vert="horz" wrap="none" lIns="68580" tIns="34290" rIns="68580" bIns="34290" rtlCol="0" anchor="t">
            <a:spAutoFit/>
          </a:bodyPr>
          <a:lstStyle/>
          <a:p>
            <a:pPr algn="ctr"/>
            <a:r>
              <a:rPr lang="de-DE" sz="2800" dirty="0">
                <a:latin typeface="Calibri" panose="020F0502020204030204" pitchFamily="34" charset="0"/>
                <a:cs typeface="Calibri" panose="020F0502020204030204" pitchFamily="34" charset="0"/>
              </a:rPr>
              <a:t>„</a:t>
            </a:r>
            <a:r>
              <a:rPr lang="de-DE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long</a:t>
            </a:r>
            <a:r>
              <a:rPr lang="de-DE" sz="2800" dirty="0">
                <a:latin typeface="Calibri" panose="020F0502020204030204" pitchFamily="34" charset="0"/>
                <a:cs typeface="Calibri" panose="020F0502020204030204" pitchFamily="34" charset="0"/>
              </a:rPr>
              <a:t>“ pulse </a:t>
            </a:r>
          </a:p>
          <a:p>
            <a:pPr algn="ctr"/>
            <a:r>
              <a:rPr lang="de-DE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laser</a:t>
            </a:r>
            <a:r>
              <a:rPr lang="de-DE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de-DE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system</a:t>
            </a:r>
            <a:endParaRPr lang="de-DE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9" name="Textfeld 48"/>
          <p:cNvSpPr txBox="1"/>
          <p:nvPr/>
        </p:nvSpPr>
        <p:spPr>
          <a:xfrm>
            <a:off x="6056171" y="770048"/>
            <a:ext cx="2598532" cy="931024"/>
          </a:xfrm>
          <a:prstGeom prst="rect">
            <a:avLst/>
          </a:prstGeom>
        </p:spPr>
        <p:txBody>
          <a:bodyPr vert="horz" wrap="none" lIns="68580" tIns="34290" rIns="68580" bIns="34290" rtlCol="0" anchor="t">
            <a:spAutoFit/>
          </a:bodyPr>
          <a:lstStyle/>
          <a:p>
            <a:pPr algn="ctr"/>
            <a:r>
              <a:rPr lang="de-DE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continuous</a:t>
            </a:r>
            <a:r>
              <a:rPr lang="de-DE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de-DE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wave</a:t>
            </a:r>
            <a:endParaRPr lang="de-DE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de-DE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laser</a:t>
            </a:r>
            <a:r>
              <a:rPr lang="de-DE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de-DE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system</a:t>
            </a:r>
            <a:endParaRPr lang="de-DE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0" name="Transform limited pulses with 10-100 ps pulse duration and 10 Hz - 1 MHz repetition rate using a regenerative amplifier"/>
          <p:cNvSpPr txBox="1"/>
          <p:nvPr/>
        </p:nvSpPr>
        <p:spPr>
          <a:xfrm>
            <a:off x="238463" y="1758356"/>
            <a:ext cx="2792467" cy="95410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25717" rIns="25717">
            <a:spAutoFit/>
          </a:bodyPr>
          <a:lstStyle/>
          <a:p>
            <a:pPr marL="96441" indent="-96441">
              <a:buSzPct val="100000"/>
              <a:buFont typeface="Wingdings" panose="05000000000000000000" pitchFamily="2" charset="2"/>
              <a:buChar char="§"/>
              <a:defRPr sz="1400"/>
            </a:pP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pulse </a:t>
            </a: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duration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sz="1400" dirty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0 – </a:t>
            </a:r>
            <a:r>
              <a:rPr sz="1400" dirty="0">
                <a:latin typeface="Calibri" panose="020F0502020204030204" pitchFamily="34" charset="0"/>
                <a:cs typeface="Calibri" panose="020F0502020204030204" pitchFamily="34" charset="0"/>
              </a:rPr>
              <a:t>100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1400" dirty="0" err="1">
                <a:latin typeface="Calibri" panose="020F0502020204030204" pitchFamily="34" charset="0"/>
                <a:cs typeface="Calibri" panose="020F0502020204030204" pitchFamily="34" charset="0"/>
              </a:rPr>
              <a:t>ps</a:t>
            </a:r>
            <a:r>
              <a:rPr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de-DE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96441" indent="-96441">
              <a:buSzPct val="100000"/>
              <a:buFont typeface="Wingdings" panose="05000000000000000000" pitchFamily="2" charset="2"/>
              <a:buChar char="§"/>
              <a:defRPr sz="1400"/>
            </a:pP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repetition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rate: </a:t>
            </a: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up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to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5</a:t>
            </a:r>
            <a:r>
              <a:rPr sz="1400" dirty="0">
                <a:latin typeface="Calibri" panose="020F0502020204030204" pitchFamily="34" charset="0"/>
                <a:cs typeface="Calibri" panose="020F0502020204030204" pitchFamily="34" charset="0"/>
              </a:rPr>
              <a:t> MHz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96441" indent="-96441">
              <a:buSzPct val="100000"/>
              <a:buFont typeface="Wingdings" panose="05000000000000000000" pitchFamily="2" charset="2"/>
              <a:buChar char="§"/>
              <a:defRPr sz="1400"/>
            </a:pP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power: </a:t>
            </a: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up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to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10 W @ 1028 </a:t>
            </a: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nm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lvl="1">
              <a:buSzPct val="100000"/>
              <a:defRPr sz="1400"/>
            </a:pP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  </a:t>
            </a: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up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to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100 mW @ 257 </a:t>
            </a: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nm</a:t>
            </a:r>
            <a:endParaRPr lang="en-US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1" name="Transform limited pulses with 10-100 ps pulse duration and 10 Hz - 1 MHz repetition rate using a regenerative amplifier"/>
          <p:cNvSpPr txBox="1"/>
          <p:nvPr/>
        </p:nvSpPr>
        <p:spPr>
          <a:xfrm>
            <a:off x="3167461" y="1758356"/>
            <a:ext cx="2716065" cy="95410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25717" rIns="25717">
            <a:spAutoFit/>
          </a:bodyPr>
          <a:lstStyle/>
          <a:p>
            <a:pPr marL="96441" indent="-96441">
              <a:buSzPct val="100000"/>
              <a:buFont typeface="Wingdings" panose="05000000000000000000" pitchFamily="2" charset="2"/>
              <a:buChar char="§"/>
              <a:defRPr sz="1400"/>
            </a:pP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pulse </a:t>
            </a: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duration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: 50 – 74</a:t>
            </a:r>
            <a:r>
              <a:rPr sz="1400" dirty="0">
                <a:latin typeface="Calibri" panose="020F0502020204030204" pitchFamily="34" charset="0"/>
                <a:cs typeface="Calibri" panose="020F0502020204030204" pitchFamily="34" charset="0"/>
              </a:rPr>
              <a:t>0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1400" dirty="0" err="1">
                <a:latin typeface="Calibri" panose="020F0502020204030204" pitchFamily="34" charset="0"/>
                <a:cs typeface="Calibri" panose="020F0502020204030204" pitchFamily="34" charset="0"/>
              </a:rPr>
              <a:t>ps</a:t>
            </a:r>
            <a:r>
              <a:rPr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de-DE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96441" indent="-96441">
              <a:buSzPct val="100000"/>
              <a:buFont typeface="Wingdings" panose="05000000000000000000" pitchFamily="2" charset="2"/>
              <a:buChar char="§"/>
              <a:defRPr sz="1400"/>
            </a:pP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repetition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rate: </a:t>
            </a: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up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to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10</a:t>
            </a:r>
            <a:r>
              <a:rPr sz="1400" dirty="0">
                <a:latin typeface="Calibri" panose="020F0502020204030204" pitchFamily="34" charset="0"/>
                <a:cs typeface="Calibri" panose="020F0502020204030204" pitchFamily="34" charset="0"/>
              </a:rPr>
              <a:t> MHz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96441" indent="-96441">
              <a:buSzPct val="100000"/>
              <a:buFont typeface="Wingdings" panose="05000000000000000000" pitchFamily="2" charset="2"/>
              <a:buChar char="§"/>
              <a:defRPr sz="1400"/>
            </a:pP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power: </a:t>
            </a: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up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to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60 W @ 1028 </a:t>
            </a: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nm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lvl="1">
              <a:buSzPct val="100000"/>
              <a:defRPr sz="1400"/>
            </a:pP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  </a:t>
            </a: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up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to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4 W @ 257 </a:t>
            </a: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nm</a:t>
            </a:r>
            <a:endParaRPr lang="en-US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2" name="Rechteck 51"/>
          <p:cNvSpPr/>
          <p:nvPr/>
        </p:nvSpPr>
        <p:spPr>
          <a:xfrm>
            <a:off x="6056171" y="1758356"/>
            <a:ext cx="3032291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28588" indent="-128588">
              <a:buFont typeface="Wingdings" panose="05000000000000000000" pitchFamily="2" charset="2"/>
              <a:buChar char="§"/>
            </a:pP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narrow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linewidth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128588" indent="-128588">
              <a:buFont typeface="Wingdings" panose="05000000000000000000" pitchFamily="2" charset="2"/>
              <a:buChar char="§"/>
            </a:pP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mode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hop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free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scanning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over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20 GHz </a:t>
            </a:r>
          </a:p>
          <a:p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    (50 Hz </a:t>
            </a: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scan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rate) @ 257 </a:t>
            </a: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nm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128588" indent="-128588">
              <a:buFont typeface="Wingdings" panose="05000000000000000000" pitchFamily="2" charset="2"/>
              <a:buChar char="§"/>
            </a:pP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power: </a:t>
            </a: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up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to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1.6 W @ 257 </a:t>
            </a: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nm</a:t>
            </a:r>
            <a:endParaRPr lang="de-DE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53" name="Gerader Verbinder 52"/>
          <p:cNvCxnSpPr/>
          <p:nvPr/>
        </p:nvCxnSpPr>
        <p:spPr>
          <a:xfrm>
            <a:off x="3033373" y="854114"/>
            <a:ext cx="0" cy="3384000"/>
          </a:xfrm>
          <a:prstGeom prst="line">
            <a:avLst/>
          </a:prstGeom>
          <a:ln w="76200">
            <a:solidFill>
              <a:srgbClr val="FFC00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4" name="Gerader Verbinder 53"/>
          <p:cNvCxnSpPr/>
          <p:nvPr/>
        </p:nvCxnSpPr>
        <p:spPr>
          <a:xfrm>
            <a:off x="5715724" y="847507"/>
            <a:ext cx="0" cy="3384000"/>
          </a:xfrm>
          <a:prstGeom prst="line">
            <a:avLst/>
          </a:prstGeom>
          <a:ln w="76200">
            <a:solidFill>
              <a:srgbClr val="FFC00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55" name="2000px-HZDR-logo.png" descr="2000px-HZDR-log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214" y="3367710"/>
            <a:ext cx="567638" cy="391671"/>
          </a:xfrm>
          <a:prstGeom prst="rect">
            <a:avLst/>
          </a:prstGeom>
          <a:ln w="12700">
            <a:miter lim="400000"/>
          </a:ln>
        </p:spPr>
      </p:pic>
      <p:pic>
        <p:nvPicPr>
          <p:cNvPr id="56" name="Google Shape;143;g7045cb3f98_2_1402"/>
          <p:cNvPicPr preferRelativeResize="0">
            <a:picLocks noChangeAspect="1"/>
          </p:cNvPicPr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596259" y="3795306"/>
            <a:ext cx="1054205" cy="421683"/>
          </a:xfrm>
          <a:prstGeom prst="rect">
            <a:avLst/>
          </a:prstGeom>
          <a:noFill/>
          <a:ln>
            <a:noFill/>
          </a:ln>
        </p:spPr>
      </p:pic>
      <p:pic>
        <p:nvPicPr>
          <p:cNvPr id="57" name="Google Shape;143;g7045cb3f98_2_1402"/>
          <p:cNvPicPr preferRelativeResize="0">
            <a:picLocks noChangeAspect="1"/>
          </p:cNvPicPr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064892" y="3841845"/>
            <a:ext cx="1054205" cy="421683"/>
          </a:xfrm>
          <a:prstGeom prst="rect">
            <a:avLst/>
          </a:prstGeom>
          <a:noFill/>
          <a:ln>
            <a:noFill/>
          </a:ln>
        </p:spPr>
      </p:pic>
      <p:sp>
        <p:nvSpPr>
          <p:cNvPr id="58" name="Textfeld 57"/>
          <p:cNvSpPr txBox="1"/>
          <p:nvPr/>
        </p:nvSpPr>
        <p:spPr>
          <a:xfrm>
            <a:off x="1285762" y="4489536"/>
            <a:ext cx="6699976" cy="284693"/>
          </a:xfrm>
          <a:prstGeom prst="rect">
            <a:avLst/>
          </a:prstGeom>
        </p:spPr>
        <p:txBody>
          <a:bodyPr vert="horz" wrap="none" lIns="68580" tIns="34290" rIns="68580" bIns="34290" rtlCol="0" anchor="t">
            <a:spAutoFit/>
          </a:bodyPr>
          <a:lstStyle/>
          <a:p>
            <a:pPr algn="l"/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Note: All </a:t>
            </a: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laser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systems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use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two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frequency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doubling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stages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: 1028 </a:t>
            </a: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nm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514 </a:t>
            </a: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nm</a:t>
            </a:r>
            <a:r>
              <a:rPr lang="de-DE" sz="1400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 257 </a:t>
            </a:r>
            <a:r>
              <a:rPr lang="de-DE" sz="1400" dirty="0" err="1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nm</a:t>
            </a:r>
            <a:endParaRPr lang="de-DE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61" name="Grafik 6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1453" y="-32890"/>
            <a:ext cx="944646" cy="553799"/>
          </a:xfrm>
          <a:prstGeom prst="rect">
            <a:avLst/>
          </a:prstGeom>
        </p:spPr>
      </p:pic>
      <p:pic>
        <p:nvPicPr>
          <p:cNvPr id="66" name="Bild" descr="Bild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7724" y="2769747"/>
            <a:ext cx="2076304" cy="1468937"/>
          </a:xfrm>
          <a:prstGeom prst="rect">
            <a:avLst/>
          </a:prstGeom>
          <a:ln w="12700">
            <a:miter lim="400000"/>
          </a:ln>
        </p:spPr>
      </p:pic>
      <p:pic>
        <p:nvPicPr>
          <p:cNvPr id="67" name="IMG_20230116_145852.jpg" descr="IMG_20230116_145852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87673" y="2738619"/>
            <a:ext cx="2153411" cy="1505999"/>
          </a:xfrm>
          <a:prstGeom prst="rect">
            <a:avLst/>
          </a:prstGeom>
          <a:ln w="12700">
            <a:miter lim="400000"/>
          </a:ln>
        </p:spPr>
      </p:pic>
      <p:pic>
        <p:nvPicPr>
          <p:cNvPr id="68" name="Grafik 19" descr="Grafik 1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63715" y="2712463"/>
            <a:ext cx="1151451" cy="1535266"/>
          </a:xfrm>
          <a:prstGeom prst="rect">
            <a:avLst/>
          </a:prstGeom>
          <a:ln w="12700">
            <a:miter lim="400000"/>
          </a:ln>
        </p:spPr>
      </p:pic>
      <p:sp>
        <p:nvSpPr>
          <p:cNvPr id="69" name="Textfeld 68"/>
          <p:cNvSpPr txBox="1"/>
          <p:nvPr/>
        </p:nvSpPr>
        <p:spPr>
          <a:xfrm>
            <a:off x="0" y="73716"/>
            <a:ext cx="8262492" cy="346249"/>
          </a:xfrm>
          <a:prstGeom prst="rect">
            <a:avLst/>
          </a:prstGeom>
        </p:spPr>
        <p:txBody>
          <a:bodyPr vert="horz" wrap="square" lIns="68580" tIns="34290" rIns="68580" bIns="34290" rtlCol="0" anchor="t">
            <a:spAutoFit/>
          </a:bodyPr>
          <a:lstStyle/>
          <a:p>
            <a:pPr algn="ctr"/>
            <a:r>
              <a:rPr lang="de-DE" b="1" dirty="0">
                <a:solidFill>
                  <a:srgbClr val="0066CC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2024 – 2027: </a:t>
            </a:r>
            <a:r>
              <a:rPr lang="de-DE" b="1" dirty="0" err="1">
                <a:solidFill>
                  <a:srgbClr val="0066CC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Full</a:t>
            </a:r>
            <a:r>
              <a:rPr lang="de-DE" b="1" dirty="0">
                <a:solidFill>
                  <a:srgbClr val="0066CC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„FAIR Core </a:t>
            </a:r>
            <a:r>
              <a:rPr lang="de-DE" b="1" dirty="0" err="1">
                <a:solidFill>
                  <a:srgbClr val="0066CC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Invest</a:t>
            </a:r>
            <a:r>
              <a:rPr lang="de-DE" b="1" dirty="0">
                <a:solidFill>
                  <a:srgbClr val="0066CC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 </a:t>
            </a:r>
            <a:r>
              <a:rPr lang="de-DE" b="1" dirty="0" err="1">
                <a:solidFill>
                  <a:srgbClr val="0066CC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funding</a:t>
            </a:r>
            <a:r>
              <a:rPr lang="de-DE" b="1" dirty="0">
                <a:solidFill>
                  <a:srgbClr val="0066CC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de-DE" b="1" dirty="0" err="1">
                <a:solidFill>
                  <a:srgbClr val="0066CC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of</a:t>
            </a:r>
            <a:r>
              <a:rPr lang="de-DE" b="1" dirty="0">
                <a:solidFill>
                  <a:srgbClr val="0066CC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3 </a:t>
            </a:r>
            <a:r>
              <a:rPr lang="de-DE" b="1" dirty="0" err="1">
                <a:solidFill>
                  <a:srgbClr val="0066CC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laser</a:t>
            </a:r>
            <a:r>
              <a:rPr lang="de-DE" b="1" dirty="0">
                <a:solidFill>
                  <a:srgbClr val="0066CC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de-DE" b="1" dirty="0" err="1">
                <a:solidFill>
                  <a:srgbClr val="0066CC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systems</a:t>
            </a:r>
            <a:r>
              <a:rPr lang="de-DE" b="1" dirty="0">
                <a:solidFill>
                  <a:srgbClr val="0066CC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de-DE" b="1" dirty="0" err="1">
                <a:solidFill>
                  <a:srgbClr val="0066CC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for</a:t>
            </a:r>
            <a:r>
              <a:rPr lang="de-DE" b="1" dirty="0">
                <a:solidFill>
                  <a:srgbClr val="0066CC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SIS100 </a:t>
            </a:r>
            <a:r>
              <a:rPr lang="de-DE" b="1" dirty="0" err="1">
                <a:solidFill>
                  <a:srgbClr val="0066CC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laser</a:t>
            </a:r>
            <a:r>
              <a:rPr lang="de-DE" b="1" dirty="0">
                <a:solidFill>
                  <a:srgbClr val="0066CC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de-DE" b="1" dirty="0" err="1">
                <a:solidFill>
                  <a:srgbClr val="0066CC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cooling</a:t>
            </a:r>
            <a:endParaRPr lang="de-DE" b="1" dirty="0">
              <a:solidFill>
                <a:srgbClr val="0066CC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feld 4"/>
          <p:cNvSpPr txBox="1"/>
          <p:nvPr/>
        </p:nvSpPr>
        <p:spPr>
          <a:xfrm>
            <a:off x="8041084" y="368900"/>
            <a:ext cx="1154483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900" dirty="0">
                <a:latin typeface="Calibri" panose="020F0502020204030204" pitchFamily="34" charset="0"/>
                <a:cs typeface="Calibri" panose="020F0502020204030204" pitchFamily="34" charset="0"/>
              </a:rPr>
              <a:t>„Verbundforschung“</a:t>
            </a:r>
          </a:p>
        </p:txBody>
      </p:sp>
      <p:cxnSp>
        <p:nvCxnSpPr>
          <p:cNvPr id="37" name="Gerader Verbinder 36"/>
          <p:cNvCxnSpPr/>
          <p:nvPr/>
        </p:nvCxnSpPr>
        <p:spPr>
          <a:xfrm>
            <a:off x="454128" y="4418809"/>
            <a:ext cx="8071501" cy="0"/>
          </a:xfrm>
          <a:prstGeom prst="line">
            <a:avLst/>
          </a:prstGeom>
          <a:ln w="76200">
            <a:solidFill>
              <a:srgbClr val="EAEAE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59" name="Grafik 5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7404" y="3917171"/>
            <a:ext cx="976044" cy="332270"/>
          </a:xfrm>
          <a:prstGeom prst="rect">
            <a:avLst/>
          </a:prstGeom>
        </p:spPr>
      </p:pic>
      <p:sp>
        <p:nvSpPr>
          <p:cNvPr id="4" name="Textfeld 3"/>
          <p:cNvSpPr txBox="1"/>
          <p:nvPr/>
        </p:nvSpPr>
        <p:spPr>
          <a:xfrm rot="20022687">
            <a:off x="2644555" y="1523844"/>
            <a:ext cx="3223959" cy="2031325"/>
          </a:xfrm>
          <a:prstGeom prst="rect">
            <a:avLst/>
          </a:prstGeom>
          <a:solidFill>
            <a:schemeClr val="bg1">
              <a:lumMod val="75000"/>
            </a:schemeClr>
          </a:solidFill>
          <a:ln w="76200">
            <a:solidFill>
              <a:srgbClr val="FFC000"/>
            </a:solidFill>
          </a:ln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dirty="0"/>
              <a:t>See </a:t>
            </a:r>
            <a:r>
              <a:rPr lang="de-DE" dirty="0" err="1"/>
              <a:t>talks</a:t>
            </a:r>
            <a:r>
              <a:rPr lang="de-DE" dirty="0"/>
              <a:t> </a:t>
            </a:r>
            <a:r>
              <a:rPr lang="de-DE" dirty="0" err="1"/>
              <a:t>by</a:t>
            </a:r>
            <a:r>
              <a:rPr lang="de-DE" dirty="0"/>
              <a:t>:</a:t>
            </a:r>
          </a:p>
          <a:p>
            <a:pPr algn="l"/>
            <a:endParaRPr lang="de-DE" dirty="0"/>
          </a:p>
          <a:p>
            <a:pPr algn="l"/>
            <a:r>
              <a:rPr lang="de-DE" dirty="0"/>
              <a:t>Michael </a:t>
            </a:r>
            <a:r>
              <a:rPr lang="de-DE" dirty="0" err="1"/>
              <a:t>Bussmann</a:t>
            </a:r>
            <a:r>
              <a:rPr lang="de-DE" dirty="0"/>
              <a:t> (Dresden)</a:t>
            </a:r>
          </a:p>
          <a:p>
            <a:pPr algn="l"/>
            <a:endParaRPr lang="de-DE" dirty="0"/>
          </a:p>
          <a:p>
            <a:pPr algn="l"/>
            <a:r>
              <a:rPr lang="de-DE" dirty="0"/>
              <a:t>Tamina Grunwitz (Darmstadt)</a:t>
            </a:r>
          </a:p>
          <a:p>
            <a:pPr algn="l"/>
            <a:endParaRPr lang="de-DE" dirty="0"/>
          </a:p>
          <a:p>
            <a:pPr algn="l"/>
            <a:r>
              <a:rPr lang="de-DE" dirty="0"/>
              <a:t>Denise Schwarz (Darmstadt) </a:t>
            </a:r>
          </a:p>
        </p:txBody>
      </p:sp>
    </p:spTree>
    <p:extLst>
      <p:ext uri="{BB962C8B-B14F-4D97-AF65-F5344CB8AC3E}">
        <p14:creationId xmlns:p14="http://schemas.microsoft.com/office/powerpoint/2010/main" val="1379791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feld 1"/>
          <p:cNvSpPr txBox="1"/>
          <p:nvPr/>
        </p:nvSpPr>
        <p:spPr>
          <a:xfrm>
            <a:off x="1058467" y="59150"/>
            <a:ext cx="4519186" cy="378565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de-DE" sz="2400" b="1" dirty="0">
                <a:solidFill>
                  <a:srgbClr val="3366CC"/>
                </a:solidFill>
                <a:latin typeface="Arial" charset="0"/>
              </a:rPr>
              <a:t>Contents</a:t>
            </a:r>
          </a:p>
          <a:p>
            <a:pPr>
              <a:defRPr/>
            </a:pPr>
            <a:endParaRPr lang="de-DE" sz="2400" dirty="0">
              <a:solidFill>
                <a:srgbClr val="3366CC"/>
              </a:solidFill>
              <a:latin typeface="Arial" charset="0"/>
            </a:endParaRPr>
          </a:p>
          <a:p>
            <a:pPr>
              <a:defRPr/>
            </a:pPr>
            <a:endParaRPr lang="de-DE" sz="2400" dirty="0">
              <a:solidFill>
                <a:srgbClr val="3366CC"/>
              </a:solidFill>
              <a:latin typeface="Arial" charset="0"/>
            </a:endParaRPr>
          </a:p>
          <a:p>
            <a:pPr marL="257175" indent="-257175">
              <a:buFontTx/>
              <a:buAutoNum type="arabicPeriod"/>
              <a:defRPr/>
            </a:pP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What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is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cooling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?</a:t>
            </a:r>
          </a:p>
          <a:p>
            <a:pPr marL="257175" indent="-257175">
              <a:buFontTx/>
              <a:buAutoNum type="arabicPeriod"/>
              <a:defRPr/>
            </a:pP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Motivations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for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laser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cooling</a:t>
            </a:r>
            <a:endParaRPr lang="de-DE" sz="2400" dirty="0">
              <a:solidFill>
                <a:srgbClr val="3366CC"/>
              </a:solidFill>
              <a:latin typeface="Arial" charset="0"/>
            </a:endParaRPr>
          </a:p>
          <a:p>
            <a:pPr marL="257175" indent="-257175">
              <a:buFontTx/>
              <a:buAutoNum type="arabicPeriod"/>
              <a:defRPr/>
            </a:pP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The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principle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</a:p>
          <a:p>
            <a:pPr marL="257175" indent="-257175">
              <a:buFontTx/>
              <a:buAutoNum type="arabicPeriod"/>
              <a:defRPr/>
            </a:pP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SIS100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laser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cooling</a:t>
            </a:r>
            <a:endParaRPr lang="de-DE" sz="2400" dirty="0">
              <a:solidFill>
                <a:srgbClr val="3366CC"/>
              </a:solidFill>
              <a:latin typeface="Arial" charset="0"/>
            </a:endParaRPr>
          </a:p>
          <a:p>
            <a:pPr marL="714375" lvl="1" indent="-257175">
              <a:buFontTx/>
              <a:buAutoNum type="arabicPeriod"/>
              <a:defRPr/>
            </a:pP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calculations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&amp;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simulations</a:t>
            </a:r>
            <a:endParaRPr lang="de-DE" sz="2400" dirty="0">
              <a:solidFill>
                <a:srgbClr val="3366CC"/>
              </a:solidFill>
              <a:latin typeface="Arial" charset="0"/>
            </a:endParaRPr>
          </a:p>
          <a:p>
            <a:pPr marL="714375" lvl="1" indent="-257175">
              <a:buFontTx/>
              <a:buAutoNum type="arabicPeriod"/>
              <a:defRPr/>
            </a:pP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laser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systems</a:t>
            </a:r>
            <a:endParaRPr lang="de-DE" sz="2400" dirty="0">
              <a:solidFill>
                <a:srgbClr val="3366CC"/>
              </a:solidFill>
              <a:latin typeface="Arial" charset="0"/>
            </a:endParaRPr>
          </a:p>
          <a:p>
            <a:pPr marL="714375" lvl="1" indent="-257175">
              <a:buFontTx/>
              <a:buAutoNum type="arabicPeriod"/>
              <a:defRPr/>
            </a:pP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the</a:t>
            </a:r>
            <a:r>
              <a:rPr lang="de-DE" sz="2400" dirty="0">
                <a:solidFill>
                  <a:srgbClr val="3366CC"/>
                </a:solidFill>
                <a:latin typeface="Arial" charset="0"/>
              </a:rPr>
              <a:t> SIS100 </a:t>
            </a:r>
            <a:r>
              <a:rPr lang="de-DE" sz="2400" dirty="0" err="1">
                <a:solidFill>
                  <a:srgbClr val="3366CC"/>
                </a:solidFill>
                <a:latin typeface="Arial" charset="0"/>
              </a:rPr>
              <a:t>facility</a:t>
            </a:r>
            <a:endParaRPr lang="de-DE" sz="2400" dirty="0">
              <a:solidFill>
                <a:srgbClr val="3366CC"/>
              </a:solidFill>
              <a:latin typeface="Arial" charset="0"/>
            </a:endParaRPr>
          </a:p>
        </p:txBody>
      </p:sp>
      <p:sp>
        <p:nvSpPr>
          <p:cNvPr id="3" name="Rechteck 2"/>
          <p:cNvSpPr>
            <a:spLocks noChangeArrowheads="1"/>
          </p:cNvSpPr>
          <p:nvPr/>
        </p:nvSpPr>
        <p:spPr bwMode="auto">
          <a:xfrm>
            <a:off x="1058467" y="3409319"/>
            <a:ext cx="4982454" cy="370332"/>
          </a:xfrm>
          <a:prstGeom prst="rect">
            <a:avLst/>
          </a:prstGeom>
          <a:noFill/>
          <a:ln w="38100" algn="ctr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67500" tIns="35100" rIns="67500" bIns="35100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de-DE" altLang="de-DE" sz="1350"/>
          </a:p>
        </p:txBody>
      </p:sp>
    </p:spTree>
    <p:extLst>
      <p:ext uri="{BB962C8B-B14F-4D97-AF65-F5344CB8AC3E}">
        <p14:creationId xmlns:p14="http://schemas.microsoft.com/office/powerpoint/2010/main" val="1255731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liennummernplatzhalter 3"/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endParaRPr lang="de-DE" dirty="0"/>
          </a:p>
        </p:txBody>
      </p:sp>
      <p:pic>
        <p:nvPicPr>
          <p:cNvPr id="7" name="Grafi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8343" y="774230"/>
            <a:ext cx="5221912" cy="4166029"/>
          </a:xfrm>
          <a:prstGeom prst="rect">
            <a:avLst/>
          </a:prstGeom>
        </p:spPr>
      </p:pic>
      <p:cxnSp>
        <p:nvCxnSpPr>
          <p:cNvPr id="31" name="Gerader Verbinder 30"/>
          <p:cNvCxnSpPr/>
          <p:nvPr/>
        </p:nvCxnSpPr>
        <p:spPr>
          <a:xfrm>
            <a:off x="5193638" y="1040130"/>
            <a:ext cx="1336617" cy="480060"/>
          </a:xfrm>
          <a:prstGeom prst="line">
            <a:avLst/>
          </a:prstGeom>
          <a:ln>
            <a:solidFill>
              <a:schemeClr val="tx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Rechteck 2"/>
          <p:cNvSpPr/>
          <p:nvPr/>
        </p:nvSpPr>
        <p:spPr>
          <a:xfrm>
            <a:off x="4995518" y="982980"/>
            <a:ext cx="396240" cy="114300"/>
          </a:xfrm>
          <a:prstGeom prst="rect">
            <a:avLst/>
          </a:prstGeom>
          <a:solidFill>
            <a:srgbClr val="FF0000"/>
          </a:solidFill>
          <a:ln w="12700"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de-DE"/>
          </a:p>
        </p:txBody>
      </p:sp>
      <p:sp>
        <p:nvSpPr>
          <p:cNvPr id="32" name="Textfeld 31"/>
          <p:cNvSpPr txBox="1"/>
          <p:nvPr/>
        </p:nvSpPr>
        <p:spPr>
          <a:xfrm>
            <a:off x="6530255" y="1284952"/>
            <a:ext cx="2054282" cy="553998"/>
          </a:xfrm>
          <a:prstGeom prst="rect">
            <a:avLst/>
          </a:prstGeom>
        </p:spPr>
        <p:txBody>
          <a:bodyPr vert="horz" wrap="square" lIns="91440" tIns="45720" rIns="91440" bIns="45720" rtlCol="0" anchor="t">
            <a:spAutoFit/>
          </a:bodyPr>
          <a:lstStyle/>
          <a:p>
            <a:pPr algn="l"/>
            <a:r>
              <a:rPr lang="de-DE" dirty="0">
                <a:latin typeface="+mj-lt"/>
                <a:cs typeface="Calibri" panose="020F0502020204030204" pitchFamily="34" charset="0"/>
              </a:rPr>
              <a:t>laser </a:t>
            </a:r>
            <a:r>
              <a:rPr lang="de-DE" dirty="0" err="1">
                <a:latin typeface="+mj-lt"/>
                <a:cs typeface="Calibri" panose="020F0502020204030204" pitchFamily="34" charset="0"/>
              </a:rPr>
              <a:t>cooling</a:t>
            </a:r>
            <a:r>
              <a:rPr lang="de-DE" dirty="0">
                <a:latin typeface="+mj-lt"/>
                <a:cs typeface="Calibri" panose="020F0502020204030204" pitchFamily="34" charset="0"/>
              </a:rPr>
              <a:t> </a:t>
            </a:r>
            <a:r>
              <a:rPr lang="de-DE" dirty="0" err="1">
                <a:latin typeface="+mj-lt"/>
                <a:cs typeface="Calibri" panose="020F0502020204030204" pitchFamily="34" charset="0"/>
              </a:rPr>
              <a:t>area</a:t>
            </a:r>
            <a:endParaRPr lang="de-DE" dirty="0">
              <a:latin typeface="+mj-lt"/>
              <a:cs typeface="Calibri" panose="020F0502020204030204" pitchFamily="34" charset="0"/>
            </a:endParaRPr>
          </a:p>
          <a:p>
            <a:pPr algn="l"/>
            <a:r>
              <a:rPr lang="de-DE" sz="1100" dirty="0">
                <a:solidFill>
                  <a:schemeClr val="bg1">
                    <a:lumMod val="50000"/>
                  </a:schemeClr>
                </a:solidFill>
                <a:latin typeface="+mj-lt"/>
                <a:cs typeface="Calibri" panose="020F0502020204030204" pitchFamily="34" charset="0"/>
              </a:rPr>
              <a:t>(&amp; laser </a:t>
            </a:r>
            <a:r>
              <a:rPr lang="de-DE" sz="1100" dirty="0" err="1">
                <a:solidFill>
                  <a:schemeClr val="bg1">
                    <a:lumMod val="50000"/>
                  </a:schemeClr>
                </a:solidFill>
                <a:latin typeface="+mj-lt"/>
                <a:cs typeface="Calibri" panose="020F0502020204030204" pitchFamily="34" charset="0"/>
              </a:rPr>
              <a:t>spectroscopy</a:t>
            </a:r>
            <a:r>
              <a:rPr lang="de-DE" sz="1100" dirty="0">
                <a:solidFill>
                  <a:schemeClr val="bg1">
                    <a:lumMod val="50000"/>
                  </a:schemeClr>
                </a:solidFill>
                <a:latin typeface="+mj-lt"/>
                <a:cs typeface="Calibri" panose="020F0502020204030204" pitchFamily="34" charset="0"/>
              </a:rPr>
              <a:t>)</a:t>
            </a:r>
          </a:p>
        </p:txBody>
      </p:sp>
      <p:sp>
        <p:nvSpPr>
          <p:cNvPr id="11" name="Titel 4"/>
          <p:cNvSpPr txBox="1">
            <a:spLocks/>
          </p:cNvSpPr>
          <p:nvPr/>
        </p:nvSpPr>
        <p:spPr>
          <a:xfrm>
            <a:off x="317638" y="81904"/>
            <a:ext cx="6129236" cy="398545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342900" rtl="0" eaLnBrk="1" latinLnBrk="0" hangingPunct="1">
              <a:spcBef>
                <a:spcPct val="0"/>
              </a:spcBef>
              <a:buNone/>
              <a:defRPr sz="1800" b="1" kern="1200">
                <a:solidFill>
                  <a:srgbClr val="333333"/>
                </a:solidFill>
                <a:latin typeface="Arial"/>
                <a:ea typeface="+mj-ea"/>
                <a:cs typeface="Arial"/>
              </a:defRPr>
            </a:lvl1pPr>
          </a:lstStyle>
          <a:p>
            <a:r>
              <a:rPr lang="de-DE" sz="2400" dirty="0">
                <a:solidFill>
                  <a:srgbClr val="0066CC"/>
                </a:solidFill>
              </a:rPr>
              <a:t>FAIR SIS100</a:t>
            </a:r>
          </a:p>
        </p:txBody>
      </p:sp>
    </p:spTree>
    <p:extLst>
      <p:ext uri="{BB962C8B-B14F-4D97-AF65-F5344CB8AC3E}">
        <p14:creationId xmlns:p14="http://schemas.microsoft.com/office/powerpoint/2010/main" val="5855069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Bild" descr="Bild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4503" y="812171"/>
            <a:ext cx="6083432" cy="4055622"/>
          </a:xfrm>
          <a:prstGeom prst="rect">
            <a:avLst/>
          </a:prstGeom>
          <a:ln w="12700">
            <a:miter lim="400000"/>
          </a:ln>
        </p:spPr>
      </p:pic>
      <p:sp>
        <p:nvSpPr>
          <p:cNvPr id="21" name="Picture: GSI Helmholtzzentrum für Schwerionenforschung, D. Fehrenz"/>
          <p:cNvSpPr txBox="1"/>
          <p:nvPr/>
        </p:nvSpPr>
        <p:spPr>
          <a:xfrm rot="16200000">
            <a:off x="6174728" y="3523905"/>
            <a:ext cx="2493629" cy="184666"/>
          </a:xfrm>
          <a:prstGeom prst="rect">
            <a:avLst/>
          </a:prstGeom>
          <a:solidFill>
            <a:schemeClr val="accent3">
              <a:lumOff val="44000"/>
            </a:schemeClr>
          </a:solidFill>
          <a:ln w="12700">
            <a:solidFill>
              <a:srgbClr val="000000"/>
            </a:solidFill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 defTabSz="457200">
              <a:spcBef>
                <a:spcPts val="500"/>
              </a:spcBef>
              <a:defRPr sz="800">
                <a:solidFill>
                  <a:schemeClr val="accent4"/>
                </a:solidFill>
              </a:defRPr>
            </a:lvl1pPr>
          </a:lstStyle>
          <a:p>
            <a:r>
              <a:rPr sz="600" dirty="0">
                <a:solidFill>
                  <a:schemeClr val="bg1">
                    <a:lumMod val="50000"/>
                  </a:schemeClr>
                </a:solidFill>
              </a:rPr>
              <a:t>Picture: GSI </a:t>
            </a:r>
            <a:r>
              <a:rPr sz="600" dirty="0" err="1">
                <a:solidFill>
                  <a:schemeClr val="bg1">
                    <a:lumMod val="50000"/>
                  </a:schemeClr>
                </a:solidFill>
              </a:rPr>
              <a:t>Helmholtzzentrum</a:t>
            </a:r>
            <a:r>
              <a:rPr sz="600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sz="600" dirty="0" err="1">
                <a:solidFill>
                  <a:schemeClr val="bg1">
                    <a:lumMod val="50000"/>
                  </a:schemeClr>
                </a:solidFill>
              </a:rPr>
              <a:t>für</a:t>
            </a:r>
            <a:r>
              <a:rPr sz="600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sz="600" dirty="0" err="1">
                <a:solidFill>
                  <a:schemeClr val="bg1">
                    <a:lumMod val="50000"/>
                  </a:schemeClr>
                </a:solidFill>
              </a:rPr>
              <a:t>Schwerionenforschung</a:t>
            </a:r>
            <a:r>
              <a:rPr sz="600" dirty="0">
                <a:solidFill>
                  <a:schemeClr val="bg1">
                    <a:lumMod val="50000"/>
                  </a:schemeClr>
                </a:solidFill>
              </a:rPr>
              <a:t>, D. </a:t>
            </a:r>
            <a:r>
              <a:rPr sz="600" dirty="0" err="1">
                <a:solidFill>
                  <a:schemeClr val="bg1">
                    <a:lumMod val="50000"/>
                  </a:schemeClr>
                </a:solidFill>
              </a:rPr>
              <a:t>Fehrenz</a:t>
            </a:r>
            <a:endParaRPr sz="6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25" name="Ions"/>
          <p:cNvSpPr txBox="1"/>
          <p:nvPr/>
        </p:nvSpPr>
        <p:spPr>
          <a:xfrm>
            <a:off x="2146394" y="3240296"/>
            <a:ext cx="409726" cy="276999"/>
          </a:xfrm>
          <a:prstGeom prst="rect">
            <a:avLst/>
          </a:prstGeom>
          <a:solidFill>
            <a:schemeClr val="accent3">
              <a:lumOff val="44000"/>
            </a:schemeClr>
          </a:solidFill>
          <a:ln w="12700">
            <a:solidFill>
              <a:srgbClr val="000000"/>
            </a:solidFill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 algn="ctr">
              <a:defRPr sz="1200" b="1"/>
            </a:lvl1pPr>
          </a:lstStyle>
          <a:p>
            <a:r>
              <a:rPr lang="de-DE" dirty="0"/>
              <a:t>i</a:t>
            </a:r>
            <a:r>
              <a:rPr dirty="0" err="1"/>
              <a:t>ons</a:t>
            </a:r>
            <a:endParaRPr dirty="0"/>
          </a:p>
        </p:txBody>
      </p:sp>
      <p:sp>
        <p:nvSpPr>
          <p:cNvPr id="26" name="cw + pulsed laser"/>
          <p:cNvSpPr txBox="1"/>
          <p:nvPr/>
        </p:nvSpPr>
        <p:spPr>
          <a:xfrm>
            <a:off x="3106990" y="3154574"/>
            <a:ext cx="1484745" cy="461665"/>
          </a:xfrm>
          <a:prstGeom prst="rect">
            <a:avLst/>
          </a:prstGeom>
          <a:solidFill>
            <a:schemeClr val="accent3">
              <a:lumOff val="44000"/>
            </a:schemeClr>
          </a:solidFill>
          <a:ln w="12700">
            <a:solidFill>
              <a:srgbClr val="005493"/>
            </a:solidFill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1200" b="1">
                <a:solidFill>
                  <a:srgbClr val="005493"/>
                </a:solidFill>
              </a:defRPr>
            </a:lvl1pPr>
          </a:lstStyle>
          <a:p>
            <a:r>
              <a:rPr dirty="0" err="1">
                <a:solidFill>
                  <a:schemeClr val="tx1"/>
                </a:solidFill>
              </a:rPr>
              <a:t>cw</a:t>
            </a:r>
            <a:r>
              <a:rPr dirty="0">
                <a:solidFill>
                  <a:schemeClr val="tx1"/>
                </a:solidFill>
              </a:rPr>
              <a:t> + pulsed laser</a:t>
            </a:r>
            <a:r>
              <a:rPr lang="de-DE" dirty="0">
                <a:solidFill>
                  <a:schemeClr val="tx1"/>
                </a:solidFill>
              </a:rPr>
              <a:t>s</a:t>
            </a:r>
          </a:p>
          <a:p>
            <a:r>
              <a:rPr lang="de-DE" dirty="0">
                <a:solidFill>
                  <a:schemeClr val="tx1"/>
                </a:solidFill>
              </a:rPr>
              <a:t>(</a:t>
            </a:r>
            <a:r>
              <a:rPr lang="de-DE" dirty="0">
                <a:solidFill>
                  <a:srgbClr val="00B0F0"/>
                </a:solidFill>
              </a:rPr>
              <a:t>UV</a:t>
            </a:r>
            <a:r>
              <a:rPr lang="de-DE" dirty="0">
                <a:solidFill>
                  <a:schemeClr val="tx1"/>
                </a:solidFill>
              </a:rPr>
              <a:t>,</a:t>
            </a:r>
            <a:r>
              <a:rPr lang="de-DE" dirty="0">
                <a:solidFill>
                  <a:srgbClr val="0070C0"/>
                </a:solidFill>
              </a:rPr>
              <a:t> </a:t>
            </a:r>
            <a:r>
              <a:rPr lang="de-DE" dirty="0">
                <a:solidFill>
                  <a:srgbClr val="00B050"/>
                </a:solidFill>
              </a:rPr>
              <a:t>VIS</a:t>
            </a:r>
            <a:r>
              <a:rPr lang="de-DE" dirty="0">
                <a:solidFill>
                  <a:schemeClr val="tx1"/>
                </a:solidFill>
              </a:rPr>
              <a:t>)</a:t>
            </a:r>
            <a:endParaRPr dirty="0">
              <a:solidFill>
                <a:schemeClr val="tx1"/>
              </a:solidFill>
            </a:endParaRPr>
          </a:p>
        </p:txBody>
      </p:sp>
      <p:sp>
        <p:nvSpPr>
          <p:cNvPr id="27" name="XUV &amp; X-ray fluorescence"/>
          <p:cNvSpPr txBox="1"/>
          <p:nvPr/>
        </p:nvSpPr>
        <p:spPr>
          <a:xfrm>
            <a:off x="3937854" y="4297619"/>
            <a:ext cx="1331123" cy="461665"/>
          </a:xfrm>
          <a:prstGeom prst="rect">
            <a:avLst/>
          </a:prstGeom>
          <a:solidFill>
            <a:schemeClr val="accent3">
              <a:lumOff val="44000"/>
            </a:schemeClr>
          </a:solidFill>
          <a:ln w="12700">
            <a:solidFill>
              <a:srgbClr val="FF9300"/>
            </a:solidFill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1200" b="1">
                <a:solidFill>
                  <a:srgbClr val="FF9300"/>
                </a:solidFill>
              </a:defRPr>
            </a:lvl1pPr>
          </a:lstStyle>
          <a:p>
            <a:r>
              <a:rPr dirty="0"/>
              <a:t>XUV &amp; </a:t>
            </a:r>
            <a:r>
              <a:rPr lang="de-DE" dirty="0"/>
              <a:t>soft </a:t>
            </a:r>
            <a:r>
              <a:rPr dirty="0"/>
              <a:t>X-ray fluorescence</a:t>
            </a:r>
          </a:p>
        </p:txBody>
      </p:sp>
      <p:sp>
        <p:nvSpPr>
          <p:cNvPr id="28" name="Linien"/>
          <p:cNvSpPr/>
          <p:nvPr/>
        </p:nvSpPr>
        <p:spPr>
          <a:xfrm>
            <a:off x="5998498" y="1556276"/>
            <a:ext cx="1" cy="698501"/>
          </a:xfrm>
          <a:prstGeom prst="line">
            <a:avLst/>
          </a:prstGeom>
          <a:ln w="38100">
            <a:solidFill>
              <a:srgbClr val="000000"/>
            </a:solidFill>
          </a:ln>
        </p:spPr>
        <p:txBody>
          <a:bodyPr lIns="45719" rIns="45719"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  <a:endParaRPr/>
          </a:p>
        </p:txBody>
      </p:sp>
      <p:sp>
        <p:nvSpPr>
          <p:cNvPr id="29" name="GSI"/>
          <p:cNvSpPr txBox="1"/>
          <p:nvPr/>
        </p:nvSpPr>
        <p:spPr>
          <a:xfrm>
            <a:off x="5810310" y="1544818"/>
            <a:ext cx="376378" cy="290220"/>
          </a:xfrm>
          <a:prstGeom prst="rect">
            <a:avLst/>
          </a:prstGeom>
          <a:solidFill>
            <a:schemeClr val="accent3">
              <a:lumOff val="44000"/>
            </a:schemeClr>
          </a:solidFill>
          <a:ln w="12700">
            <a:solidFill>
              <a:srgbClr val="000000"/>
            </a:solidFill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 algn="ctr">
              <a:defRPr sz="1200" b="1"/>
            </a:lvl1pPr>
          </a:lstStyle>
          <a:p>
            <a:r>
              <a:t>GSI</a:t>
            </a:r>
          </a:p>
        </p:txBody>
      </p:sp>
      <p:sp>
        <p:nvSpPr>
          <p:cNvPr id="17" name="Ellipse 16"/>
          <p:cNvSpPr/>
          <p:nvPr/>
        </p:nvSpPr>
        <p:spPr>
          <a:xfrm rot="21138390">
            <a:off x="3068199" y="3691388"/>
            <a:ext cx="1422640" cy="372641"/>
          </a:xfrm>
          <a:prstGeom prst="ellipse">
            <a:avLst/>
          </a:prstGeom>
          <a:noFill/>
          <a:ln w="38100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2" name="Linien"/>
          <p:cNvSpPr/>
          <p:nvPr/>
        </p:nvSpPr>
        <p:spPr>
          <a:xfrm flipH="1">
            <a:off x="3428568" y="3759373"/>
            <a:ext cx="941749" cy="221544"/>
          </a:xfrm>
          <a:prstGeom prst="line">
            <a:avLst/>
          </a:prstGeom>
          <a:ln w="50800">
            <a:solidFill>
              <a:srgbClr val="0066CC"/>
            </a:solidFill>
            <a:tailEnd type="triangle"/>
          </a:ln>
        </p:spPr>
        <p:txBody>
          <a:bodyPr lIns="45719" rIns="45719"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  <a:endParaRPr/>
          </a:p>
        </p:txBody>
      </p:sp>
      <p:sp>
        <p:nvSpPr>
          <p:cNvPr id="23" name="Linien"/>
          <p:cNvSpPr/>
          <p:nvPr/>
        </p:nvSpPr>
        <p:spPr>
          <a:xfrm>
            <a:off x="1961617" y="3427529"/>
            <a:ext cx="1423821" cy="55106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455" extrusionOk="0">
                <a:moveTo>
                  <a:pt x="21600" y="21382"/>
                </a:moveTo>
                <a:cubicBezTo>
                  <a:pt x="19601" y="21600"/>
                  <a:pt x="17598" y="21328"/>
                  <a:pt x="15619" y="20571"/>
                </a:cubicBezTo>
                <a:cubicBezTo>
                  <a:pt x="13581" y="19791"/>
                  <a:pt x="11578" y="18500"/>
                  <a:pt x="9639" y="16717"/>
                </a:cubicBezTo>
                <a:cubicBezTo>
                  <a:pt x="7767" y="14840"/>
                  <a:pt x="5984" y="12421"/>
                  <a:pt x="4326" y="9507"/>
                </a:cubicBezTo>
                <a:cubicBezTo>
                  <a:pt x="2755" y="6747"/>
                  <a:pt x="1304" y="3560"/>
                  <a:pt x="0" y="0"/>
                </a:cubicBezTo>
              </a:path>
            </a:pathLst>
          </a:custGeom>
          <a:ln w="50800">
            <a:solidFill>
              <a:srgbClr val="FF0000"/>
            </a:solidFill>
            <a:headEnd type="triangle"/>
          </a:ln>
        </p:spPr>
        <p:txBody>
          <a:bodyPr lIns="45719" rIns="45719"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  <a:endParaRPr/>
          </a:p>
        </p:txBody>
      </p:sp>
      <p:sp>
        <p:nvSpPr>
          <p:cNvPr id="24" name="Linien"/>
          <p:cNvSpPr/>
          <p:nvPr/>
        </p:nvSpPr>
        <p:spPr>
          <a:xfrm>
            <a:off x="3779520" y="3978590"/>
            <a:ext cx="633927" cy="288705"/>
          </a:xfrm>
          <a:prstGeom prst="line">
            <a:avLst/>
          </a:prstGeom>
          <a:ln w="50800">
            <a:solidFill>
              <a:srgbClr val="FF9300"/>
            </a:solidFill>
            <a:tailEnd type="triangle"/>
          </a:ln>
        </p:spPr>
        <p:txBody>
          <a:bodyPr lIns="45719" rIns="45719"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  <a:endParaRPr/>
          </a:p>
        </p:txBody>
      </p:sp>
      <p:sp>
        <p:nvSpPr>
          <p:cNvPr id="19" name="Titel 4"/>
          <p:cNvSpPr txBox="1">
            <a:spLocks/>
          </p:cNvSpPr>
          <p:nvPr/>
        </p:nvSpPr>
        <p:spPr>
          <a:xfrm>
            <a:off x="317638" y="81904"/>
            <a:ext cx="6129236" cy="398545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342900" rtl="0" eaLnBrk="1" latinLnBrk="0" hangingPunct="1">
              <a:spcBef>
                <a:spcPct val="0"/>
              </a:spcBef>
              <a:buNone/>
              <a:defRPr sz="1800" b="1" kern="1200">
                <a:solidFill>
                  <a:srgbClr val="333333"/>
                </a:solidFill>
                <a:latin typeface="Arial"/>
                <a:ea typeface="+mj-ea"/>
                <a:cs typeface="Arial"/>
              </a:defRPr>
            </a:lvl1pPr>
          </a:lstStyle>
          <a:p>
            <a:r>
              <a:rPr lang="de-DE" sz="2400" dirty="0">
                <a:solidFill>
                  <a:srgbClr val="0066CC"/>
                </a:solidFill>
              </a:rPr>
              <a:t>SIS100 </a:t>
            </a:r>
            <a:r>
              <a:rPr lang="de-DE" sz="2400" dirty="0" err="1">
                <a:solidFill>
                  <a:srgbClr val="0066CC"/>
                </a:solidFill>
              </a:rPr>
              <a:t>laser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cooling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facility</a:t>
            </a:r>
            <a:endParaRPr lang="de-DE" sz="2400" dirty="0">
              <a:solidFill>
                <a:srgbClr val="0066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82691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7122" y="0"/>
            <a:ext cx="4689713" cy="49480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7" name="Textfeld 1"/>
          <p:cNvSpPr txBox="1">
            <a:spLocks noChangeArrowheads="1"/>
          </p:cNvSpPr>
          <p:nvPr/>
        </p:nvSpPr>
        <p:spPr bwMode="auto">
          <a:xfrm>
            <a:off x="3609975" y="2031206"/>
            <a:ext cx="2076209" cy="784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de-DE" sz="4500" b="1">
                <a:solidFill>
                  <a:srgbClr val="0066CC"/>
                </a:solidFill>
              </a:rPr>
              <a:t>SIS100</a:t>
            </a:r>
          </a:p>
        </p:txBody>
      </p:sp>
      <p:sp>
        <p:nvSpPr>
          <p:cNvPr id="6148" name="Ellipse 2"/>
          <p:cNvSpPr>
            <a:spLocks noChangeArrowheads="1"/>
          </p:cNvSpPr>
          <p:nvPr/>
        </p:nvSpPr>
        <p:spPr bwMode="auto">
          <a:xfrm>
            <a:off x="3506391" y="259556"/>
            <a:ext cx="756047" cy="756047"/>
          </a:xfrm>
          <a:prstGeom prst="ellipse">
            <a:avLst/>
          </a:prstGeom>
          <a:noFill/>
          <a:ln w="38100" algn="ctr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67500" tIns="35100" rIns="67500" bIns="35100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de-DE" altLang="de-DE" sz="1350"/>
          </a:p>
        </p:txBody>
      </p:sp>
      <p:sp>
        <p:nvSpPr>
          <p:cNvPr id="6149" name="Textfeld 3"/>
          <p:cNvSpPr txBox="1">
            <a:spLocks noChangeArrowheads="1"/>
          </p:cNvSpPr>
          <p:nvPr/>
        </p:nvSpPr>
        <p:spPr bwMode="auto">
          <a:xfrm>
            <a:off x="2367122" y="5032"/>
            <a:ext cx="1252266" cy="507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de-DE" sz="1350" b="1" dirty="0" err="1">
                <a:solidFill>
                  <a:srgbClr val="FF0000"/>
                </a:solidFill>
              </a:rPr>
              <a:t>area</a:t>
            </a:r>
            <a:r>
              <a:rPr lang="de-DE" altLang="de-DE" sz="1350" b="1" dirty="0">
                <a:solidFill>
                  <a:srgbClr val="FF0000"/>
                </a:solidFill>
              </a:rPr>
              <a:t> </a:t>
            </a:r>
            <a:r>
              <a:rPr lang="de-DE" altLang="de-DE" sz="1350" b="1" dirty="0" err="1">
                <a:solidFill>
                  <a:srgbClr val="FF0000"/>
                </a:solidFill>
              </a:rPr>
              <a:t>for</a:t>
            </a:r>
            <a:r>
              <a:rPr lang="de-DE" altLang="de-DE" sz="1350" b="1" dirty="0">
                <a:solidFill>
                  <a:srgbClr val="FF0000"/>
                </a:solidFill>
              </a:rPr>
              <a:t> </a:t>
            </a:r>
          </a:p>
          <a:p>
            <a:pPr eaLnBrk="1" hangingPunct="1"/>
            <a:r>
              <a:rPr lang="de-DE" altLang="de-DE" sz="1350" b="1" dirty="0" err="1">
                <a:solidFill>
                  <a:srgbClr val="FF0000"/>
                </a:solidFill>
              </a:rPr>
              <a:t>laser</a:t>
            </a:r>
            <a:r>
              <a:rPr lang="de-DE" altLang="de-DE" sz="1350" b="1" dirty="0">
                <a:solidFill>
                  <a:srgbClr val="FF0000"/>
                </a:solidFill>
              </a:rPr>
              <a:t> </a:t>
            </a:r>
            <a:r>
              <a:rPr lang="de-DE" altLang="de-DE" sz="1350" b="1" dirty="0" err="1">
                <a:solidFill>
                  <a:srgbClr val="FF0000"/>
                </a:solidFill>
              </a:rPr>
              <a:t>cooling</a:t>
            </a:r>
            <a:endParaRPr lang="de-DE" altLang="de-DE" sz="1350" b="1" dirty="0">
              <a:solidFill>
                <a:srgbClr val="FF0000"/>
              </a:solidFill>
            </a:endParaRPr>
          </a:p>
        </p:txBody>
      </p:sp>
      <p:cxnSp>
        <p:nvCxnSpPr>
          <p:cNvPr id="6150" name="Gerade Verbindung mit Pfeil 5"/>
          <p:cNvCxnSpPr>
            <a:cxnSpLocks noChangeShapeType="1"/>
          </p:cNvCxnSpPr>
          <p:nvPr/>
        </p:nvCxnSpPr>
        <p:spPr bwMode="auto">
          <a:xfrm flipV="1">
            <a:off x="3506391" y="4547089"/>
            <a:ext cx="1306424" cy="372693"/>
          </a:xfrm>
          <a:prstGeom prst="straightConnector1">
            <a:avLst/>
          </a:prstGeom>
          <a:noFill/>
          <a:ln w="76200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6151" name="Textfeld 6"/>
          <p:cNvSpPr txBox="1">
            <a:spLocks noChangeArrowheads="1"/>
          </p:cNvSpPr>
          <p:nvPr/>
        </p:nvSpPr>
        <p:spPr bwMode="auto">
          <a:xfrm>
            <a:off x="2892341" y="4518787"/>
            <a:ext cx="65915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de-DE" b="1" dirty="0" err="1"/>
              <a:t>ions</a:t>
            </a:r>
            <a:endParaRPr lang="de-DE" altLang="de-DE" b="1" dirty="0"/>
          </a:p>
        </p:txBody>
      </p:sp>
      <p:sp>
        <p:nvSpPr>
          <p:cNvPr id="9" name="Titel 4"/>
          <p:cNvSpPr txBox="1">
            <a:spLocks/>
          </p:cNvSpPr>
          <p:nvPr/>
        </p:nvSpPr>
        <p:spPr>
          <a:xfrm>
            <a:off x="317638" y="81904"/>
            <a:ext cx="6129236" cy="398545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342900" rtl="0" eaLnBrk="1" latinLnBrk="0" hangingPunct="1">
              <a:spcBef>
                <a:spcPct val="0"/>
              </a:spcBef>
              <a:buNone/>
              <a:defRPr sz="1800" b="1" kern="1200">
                <a:solidFill>
                  <a:srgbClr val="333333"/>
                </a:solidFill>
                <a:latin typeface="Arial"/>
                <a:ea typeface="+mj-ea"/>
                <a:cs typeface="Arial"/>
              </a:defRPr>
            </a:lvl1pPr>
          </a:lstStyle>
          <a:p>
            <a:r>
              <a:rPr lang="de-DE" sz="2400" dirty="0">
                <a:solidFill>
                  <a:srgbClr val="0066CC"/>
                </a:solidFill>
              </a:rPr>
              <a:t>The </a:t>
            </a:r>
            <a:r>
              <a:rPr lang="de-DE" sz="2400" dirty="0" err="1">
                <a:solidFill>
                  <a:srgbClr val="0066CC"/>
                </a:solidFill>
              </a:rPr>
              <a:t>facility</a:t>
            </a:r>
            <a:endParaRPr lang="de-DE" sz="2400" dirty="0">
              <a:solidFill>
                <a:srgbClr val="0066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0376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4597" y="769273"/>
            <a:ext cx="4853930" cy="4171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hteck 1"/>
          <p:cNvSpPr>
            <a:spLocks noChangeArrowheads="1"/>
          </p:cNvSpPr>
          <p:nvPr/>
        </p:nvSpPr>
        <p:spPr bwMode="auto">
          <a:xfrm rot="20680372">
            <a:off x="2619201" y="1112939"/>
            <a:ext cx="959362" cy="526633"/>
          </a:xfrm>
          <a:prstGeom prst="rect">
            <a:avLst/>
          </a:prstGeom>
          <a:noFill/>
          <a:ln w="38100" algn="ctr">
            <a:solidFill>
              <a:schemeClr val="tx1"/>
            </a:solidFill>
            <a:prstDash val="sys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67500" tIns="35100" rIns="67500" bIns="35100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de-DE" altLang="de-DE" sz="1350"/>
          </a:p>
        </p:txBody>
      </p:sp>
      <p:sp>
        <p:nvSpPr>
          <p:cNvPr id="4" name="Textfeld 3"/>
          <p:cNvSpPr txBox="1">
            <a:spLocks noChangeArrowheads="1"/>
          </p:cNvSpPr>
          <p:nvPr/>
        </p:nvSpPr>
        <p:spPr bwMode="auto">
          <a:xfrm>
            <a:off x="2109993" y="776049"/>
            <a:ext cx="867545" cy="507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de-DE" sz="1350" b="1" dirty="0" err="1"/>
              <a:t>detector</a:t>
            </a:r>
            <a:endParaRPr lang="de-DE" altLang="de-DE" sz="1350" b="1" dirty="0"/>
          </a:p>
          <a:p>
            <a:pPr eaLnBrk="1" hangingPunct="1"/>
            <a:r>
              <a:rPr lang="de-DE" altLang="de-DE" sz="1350" b="1" dirty="0"/>
              <a:t>cave</a:t>
            </a:r>
          </a:p>
        </p:txBody>
      </p:sp>
      <p:sp>
        <p:nvSpPr>
          <p:cNvPr id="5" name="Rechteck 4"/>
          <p:cNvSpPr>
            <a:spLocks/>
          </p:cNvSpPr>
          <p:nvPr/>
        </p:nvSpPr>
        <p:spPr bwMode="auto">
          <a:xfrm rot="20680372">
            <a:off x="2756668" y="3653169"/>
            <a:ext cx="2200435" cy="1012607"/>
          </a:xfrm>
          <a:custGeom>
            <a:avLst/>
            <a:gdLst>
              <a:gd name="T0" fmla="*/ 3415842 w 3056760"/>
              <a:gd name="T1" fmla="*/ 53969 h 1493013"/>
              <a:gd name="T2" fmla="*/ 9764322 w 3056760"/>
              <a:gd name="T3" fmla="*/ 0 h 1493013"/>
              <a:gd name="T4" fmla="*/ 9764322 w 3056760"/>
              <a:gd name="T5" fmla="*/ 2874798 h 1493013"/>
              <a:gd name="T6" fmla="*/ 3367277 w 3056760"/>
              <a:gd name="T7" fmla="*/ 2919992 h 1493013"/>
              <a:gd name="T8" fmla="*/ 610695 w 3056760"/>
              <a:gd name="T9" fmla="*/ 3144890 h 1493013"/>
              <a:gd name="T10" fmla="*/ 0 w 3056760"/>
              <a:gd name="T11" fmla="*/ 279853 h 1493013"/>
              <a:gd name="T12" fmla="*/ 3415842 w 3056760"/>
              <a:gd name="T13" fmla="*/ 53969 h 1493013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3056760" h="1493013">
                <a:moveTo>
                  <a:pt x="1069343" y="25623"/>
                </a:moveTo>
                <a:lnTo>
                  <a:pt x="3056760" y="0"/>
                </a:lnTo>
                <a:lnTo>
                  <a:pt x="3056760" y="1364789"/>
                </a:lnTo>
                <a:lnTo>
                  <a:pt x="1054140" y="1386245"/>
                </a:lnTo>
                <a:cubicBezTo>
                  <a:pt x="717696" y="1409521"/>
                  <a:pt x="474703" y="1442671"/>
                  <a:pt x="191181" y="1493013"/>
                </a:cubicBezTo>
                <a:cubicBezTo>
                  <a:pt x="158990" y="1252608"/>
                  <a:pt x="14171" y="452754"/>
                  <a:pt x="0" y="132859"/>
                </a:cubicBezTo>
                <a:cubicBezTo>
                  <a:pt x="347250" y="80971"/>
                  <a:pt x="724177" y="69909"/>
                  <a:pt x="1069343" y="25623"/>
                </a:cubicBezTo>
                <a:close/>
              </a:path>
            </a:pathLst>
          </a:custGeom>
          <a:noFill/>
          <a:ln w="38100" cap="flat" cmpd="sng" algn="ctr">
            <a:solidFill>
              <a:schemeClr val="tx1"/>
            </a:solidFill>
            <a:prstDash val="sysDash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67500" tIns="35100" rIns="67500" bIns="35100"/>
          <a:lstStyle/>
          <a:p>
            <a:endParaRPr lang="de-DE" sz="1350"/>
          </a:p>
        </p:txBody>
      </p:sp>
      <p:sp>
        <p:nvSpPr>
          <p:cNvPr id="6" name="Textfeld 5"/>
          <p:cNvSpPr txBox="1">
            <a:spLocks noChangeArrowheads="1"/>
          </p:cNvSpPr>
          <p:nvPr/>
        </p:nvSpPr>
        <p:spPr bwMode="auto">
          <a:xfrm>
            <a:off x="2257572" y="4255025"/>
            <a:ext cx="540533" cy="507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de-DE" sz="1350" b="1" dirty="0" err="1"/>
              <a:t>exp</a:t>
            </a:r>
            <a:r>
              <a:rPr lang="de-DE" altLang="de-DE" sz="1350" b="1" dirty="0"/>
              <a:t>.</a:t>
            </a:r>
          </a:p>
          <a:p>
            <a:pPr eaLnBrk="1" hangingPunct="1"/>
            <a:r>
              <a:rPr lang="de-DE" altLang="de-DE" sz="1350" b="1" dirty="0" err="1"/>
              <a:t>area</a:t>
            </a:r>
            <a:endParaRPr lang="de-DE" altLang="de-DE" sz="1350" b="1" dirty="0"/>
          </a:p>
        </p:txBody>
      </p:sp>
      <p:sp>
        <p:nvSpPr>
          <p:cNvPr id="9" name="Textfeld 8"/>
          <p:cNvSpPr txBox="1">
            <a:spLocks noChangeArrowheads="1"/>
          </p:cNvSpPr>
          <p:nvPr/>
        </p:nvSpPr>
        <p:spPr bwMode="auto">
          <a:xfrm>
            <a:off x="5244543" y="791775"/>
            <a:ext cx="154401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de-DE" b="1" dirty="0" err="1">
                <a:solidFill>
                  <a:srgbClr val="FF0000"/>
                </a:solidFill>
              </a:rPr>
              <a:t>ion</a:t>
            </a:r>
            <a:r>
              <a:rPr lang="de-DE" altLang="de-DE" b="1" dirty="0">
                <a:solidFill>
                  <a:srgbClr val="FF0000"/>
                </a:solidFill>
              </a:rPr>
              <a:t> </a:t>
            </a:r>
            <a:r>
              <a:rPr lang="de-DE" altLang="de-DE" b="1" dirty="0" err="1">
                <a:solidFill>
                  <a:srgbClr val="FF0000"/>
                </a:solidFill>
              </a:rPr>
              <a:t>bunches</a:t>
            </a:r>
            <a:endParaRPr lang="de-DE" altLang="de-DE" b="1" dirty="0">
              <a:solidFill>
                <a:srgbClr val="FF0000"/>
              </a:solidFill>
            </a:endParaRPr>
          </a:p>
        </p:txBody>
      </p:sp>
      <p:grpSp>
        <p:nvGrpSpPr>
          <p:cNvPr id="13335" name="Gruppieren 13334"/>
          <p:cNvGrpSpPr>
            <a:grpSpLocks/>
          </p:cNvGrpSpPr>
          <p:nvPr/>
        </p:nvGrpSpPr>
        <p:grpSpPr bwMode="auto">
          <a:xfrm>
            <a:off x="4087771" y="1073248"/>
            <a:ext cx="3112363" cy="2478273"/>
            <a:chOff x="3291840" y="515389"/>
            <a:chExt cx="5104015" cy="4064925"/>
          </a:xfrm>
        </p:grpSpPr>
        <p:cxnSp>
          <p:nvCxnSpPr>
            <p:cNvPr id="7183" name="Gerade Verbindung mit Pfeil 13316"/>
            <p:cNvCxnSpPr>
              <a:cxnSpLocks noChangeShapeType="1"/>
            </p:cNvCxnSpPr>
            <p:nvPr/>
          </p:nvCxnSpPr>
          <p:spPr bwMode="auto">
            <a:xfrm flipV="1">
              <a:off x="4400133" y="515389"/>
              <a:ext cx="3995722" cy="1122435"/>
            </a:xfrm>
            <a:prstGeom prst="straightConnector1">
              <a:avLst/>
            </a:prstGeom>
            <a:noFill/>
            <a:ln w="76200" algn="ctr">
              <a:solidFill>
                <a:srgbClr val="558ED5"/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7184" name="Gerade Verbindung 13318"/>
            <p:cNvCxnSpPr>
              <a:cxnSpLocks noChangeShapeType="1"/>
            </p:cNvCxnSpPr>
            <p:nvPr/>
          </p:nvCxnSpPr>
          <p:spPr bwMode="auto">
            <a:xfrm flipH="1" flipV="1">
              <a:off x="4358570" y="1612886"/>
              <a:ext cx="80427" cy="307354"/>
            </a:xfrm>
            <a:prstGeom prst="line">
              <a:avLst/>
            </a:prstGeom>
            <a:noFill/>
            <a:ln w="76200" algn="ctr">
              <a:solidFill>
                <a:srgbClr val="558ED5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7185" name="Gerade Verbindung 13320"/>
            <p:cNvCxnSpPr>
              <a:cxnSpLocks noChangeShapeType="1"/>
            </p:cNvCxnSpPr>
            <p:nvPr/>
          </p:nvCxnSpPr>
          <p:spPr bwMode="auto">
            <a:xfrm flipV="1">
              <a:off x="3291840" y="1878676"/>
              <a:ext cx="1172095" cy="324197"/>
            </a:xfrm>
            <a:prstGeom prst="line">
              <a:avLst/>
            </a:prstGeom>
            <a:noFill/>
            <a:ln w="76200" algn="ctr">
              <a:solidFill>
                <a:srgbClr val="558ED5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7186" name="Gerade Verbindung 13322"/>
            <p:cNvCxnSpPr>
              <a:cxnSpLocks noChangeShapeType="1"/>
            </p:cNvCxnSpPr>
            <p:nvPr/>
          </p:nvCxnSpPr>
          <p:spPr bwMode="auto">
            <a:xfrm flipH="1" flipV="1">
              <a:off x="3316778" y="2169622"/>
              <a:ext cx="656706" cy="2410692"/>
            </a:xfrm>
            <a:prstGeom prst="line">
              <a:avLst/>
            </a:prstGeom>
            <a:noFill/>
            <a:ln w="76200" algn="ctr">
              <a:solidFill>
                <a:srgbClr val="558ED5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sp>
        <p:nvSpPr>
          <p:cNvPr id="13336" name="Stern mit 5 Zacken 13335"/>
          <p:cNvSpPr/>
          <p:nvPr/>
        </p:nvSpPr>
        <p:spPr bwMode="auto">
          <a:xfrm rot="1102041">
            <a:off x="6088783" y="1036461"/>
            <a:ext cx="477261" cy="450155"/>
          </a:xfrm>
          <a:prstGeom prst="star5">
            <a:avLst/>
          </a:prstGeom>
          <a:solidFill>
            <a:srgbClr val="00CC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67500" tIns="35100" rIns="67500" bIns="35100"/>
          <a:lstStyle/>
          <a:p>
            <a:pPr>
              <a:defRPr/>
            </a:pPr>
            <a:endParaRPr lang="de-DE" sz="1350">
              <a:latin typeface="Arial" charset="0"/>
            </a:endParaRPr>
          </a:p>
        </p:txBody>
      </p:sp>
      <p:sp>
        <p:nvSpPr>
          <p:cNvPr id="13337" name="Textfeld 13336"/>
          <p:cNvSpPr txBox="1">
            <a:spLocks noChangeArrowheads="1"/>
          </p:cNvSpPr>
          <p:nvPr/>
        </p:nvSpPr>
        <p:spPr bwMode="auto">
          <a:xfrm>
            <a:off x="4341407" y="2761572"/>
            <a:ext cx="151836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de-DE" b="1" dirty="0" err="1">
                <a:solidFill>
                  <a:srgbClr val="558ED5"/>
                </a:solidFill>
              </a:rPr>
              <a:t>laser</a:t>
            </a:r>
            <a:r>
              <a:rPr lang="de-DE" altLang="de-DE" b="1" dirty="0">
                <a:solidFill>
                  <a:srgbClr val="558ED5"/>
                </a:solidFill>
              </a:rPr>
              <a:t> </a:t>
            </a:r>
            <a:r>
              <a:rPr lang="de-DE" altLang="de-DE" b="1" dirty="0" err="1">
                <a:solidFill>
                  <a:srgbClr val="558ED5"/>
                </a:solidFill>
              </a:rPr>
              <a:t>beams</a:t>
            </a:r>
            <a:endParaRPr lang="de-DE" altLang="de-DE" b="1" dirty="0">
              <a:solidFill>
                <a:srgbClr val="558ED5"/>
              </a:solidFill>
            </a:endParaRPr>
          </a:p>
        </p:txBody>
      </p:sp>
      <p:grpSp>
        <p:nvGrpSpPr>
          <p:cNvPr id="34" name="Gruppieren 33"/>
          <p:cNvGrpSpPr>
            <a:grpSpLocks/>
          </p:cNvGrpSpPr>
          <p:nvPr/>
        </p:nvGrpSpPr>
        <p:grpSpPr bwMode="auto">
          <a:xfrm>
            <a:off x="2667604" y="1275576"/>
            <a:ext cx="3635123" cy="455964"/>
            <a:chOff x="964276" y="847898"/>
            <a:chExt cx="5960226" cy="748146"/>
          </a:xfrm>
        </p:grpSpPr>
        <p:cxnSp>
          <p:nvCxnSpPr>
            <p:cNvPr id="7181" name="Gerade Verbindung 13338"/>
            <p:cNvCxnSpPr>
              <a:cxnSpLocks noChangeShapeType="1"/>
            </p:cNvCxnSpPr>
            <p:nvPr/>
          </p:nvCxnSpPr>
          <p:spPr bwMode="auto">
            <a:xfrm flipH="1">
              <a:off x="4272742" y="847898"/>
              <a:ext cx="2651760" cy="748146"/>
            </a:xfrm>
            <a:prstGeom prst="line">
              <a:avLst/>
            </a:prstGeom>
            <a:noFill/>
            <a:ln w="76200" algn="ctr">
              <a:solidFill>
                <a:srgbClr val="00CC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7182" name="Gerade Verbindung 59"/>
            <p:cNvCxnSpPr>
              <a:cxnSpLocks noChangeShapeType="1"/>
            </p:cNvCxnSpPr>
            <p:nvPr/>
          </p:nvCxnSpPr>
          <p:spPr bwMode="auto">
            <a:xfrm flipH="1" flipV="1">
              <a:off x="964276" y="947651"/>
              <a:ext cx="3383280" cy="623454"/>
            </a:xfrm>
            <a:prstGeom prst="line">
              <a:avLst/>
            </a:prstGeom>
            <a:noFill/>
            <a:ln w="76200" algn="ctr">
              <a:solidFill>
                <a:srgbClr val="00CC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sp>
        <p:nvSpPr>
          <p:cNvPr id="20" name="Titel 4"/>
          <p:cNvSpPr txBox="1">
            <a:spLocks/>
          </p:cNvSpPr>
          <p:nvPr/>
        </p:nvSpPr>
        <p:spPr>
          <a:xfrm>
            <a:off x="317638" y="81904"/>
            <a:ext cx="6129236" cy="398545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342900" rtl="0" eaLnBrk="1" latinLnBrk="0" hangingPunct="1">
              <a:spcBef>
                <a:spcPct val="0"/>
              </a:spcBef>
              <a:buNone/>
              <a:defRPr sz="1800" b="1" kern="1200">
                <a:solidFill>
                  <a:srgbClr val="333333"/>
                </a:solidFill>
                <a:latin typeface="Arial"/>
                <a:ea typeface="+mj-ea"/>
                <a:cs typeface="Arial"/>
              </a:defRPr>
            </a:lvl1pPr>
          </a:lstStyle>
          <a:p>
            <a:r>
              <a:rPr lang="de-DE" sz="2400" dirty="0">
                <a:solidFill>
                  <a:srgbClr val="0066CC"/>
                </a:solidFill>
              </a:rPr>
              <a:t>The </a:t>
            </a:r>
            <a:r>
              <a:rPr lang="de-DE" sz="2400" dirty="0" err="1">
                <a:solidFill>
                  <a:srgbClr val="0066CC"/>
                </a:solidFill>
              </a:rPr>
              <a:t>beams</a:t>
            </a:r>
            <a:endParaRPr lang="de-DE" sz="2400" dirty="0">
              <a:solidFill>
                <a:srgbClr val="0066CC"/>
              </a:solidFill>
            </a:endParaRPr>
          </a:p>
        </p:txBody>
      </p:sp>
      <p:grpSp>
        <p:nvGrpSpPr>
          <p:cNvPr id="2" name="Gruppieren 1"/>
          <p:cNvGrpSpPr/>
          <p:nvPr/>
        </p:nvGrpSpPr>
        <p:grpSpPr>
          <a:xfrm>
            <a:off x="3732764" y="3541069"/>
            <a:ext cx="1112557" cy="924911"/>
            <a:chOff x="3732764" y="3541069"/>
            <a:chExt cx="1112557" cy="924911"/>
          </a:xfrm>
        </p:grpSpPr>
        <p:sp>
          <p:nvSpPr>
            <p:cNvPr id="21" name="Rechteck 1"/>
            <p:cNvSpPr>
              <a:spLocks noChangeArrowheads="1"/>
            </p:cNvSpPr>
            <p:nvPr/>
          </p:nvSpPr>
          <p:spPr bwMode="auto">
            <a:xfrm rot="20680372">
              <a:off x="3942733" y="3541069"/>
              <a:ext cx="902588" cy="523182"/>
            </a:xfrm>
            <a:prstGeom prst="rect">
              <a:avLst/>
            </a:prstGeom>
            <a:noFill/>
            <a:ln w="38100" algn="ctr">
              <a:solidFill>
                <a:srgbClr val="FFC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67500" tIns="35100" rIns="67500" bIns="35100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de-DE" altLang="de-DE" sz="1350"/>
            </a:p>
          </p:txBody>
        </p:sp>
        <p:sp>
          <p:nvSpPr>
            <p:cNvPr id="22" name="Textfeld 21"/>
            <p:cNvSpPr txBox="1">
              <a:spLocks noChangeArrowheads="1"/>
            </p:cNvSpPr>
            <p:nvPr/>
          </p:nvSpPr>
          <p:spPr bwMode="auto">
            <a:xfrm>
              <a:off x="3732764" y="4165898"/>
              <a:ext cx="886781" cy="30008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de-DE" altLang="de-DE" sz="1350" b="1" dirty="0" err="1">
                  <a:solidFill>
                    <a:srgbClr val="FFC000"/>
                  </a:solidFill>
                </a:rPr>
                <a:t>laser</a:t>
              </a:r>
              <a:r>
                <a:rPr lang="de-DE" altLang="de-DE" sz="1350" b="1" dirty="0">
                  <a:solidFill>
                    <a:srgbClr val="FFC000"/>
                  </a:solidFill>
                </a:rPr>
                <a:t> lab</a:t>
              </a:r>
            </a:p>
          </p:txBody>
        </p:sp>
      </p:grpSp>
      <p:grpSp>
        <p:nvGrpSpPr>
          <p:cNvPr id="11" name="Gruppieren 10"/>
          <p:cNvGrpSpPr/>
          <p:nvPr/>
        </p:nvGrpSpPr>
        <p:grpSpPr>
          <a:xfrm>
            <a:off x="3947867" y="1139960"/>
            <a:ext cx="2958619" cy="800700"/>
            <a:chOff x="6391121" y="2267224"/>
            <a:chExt cx="2958619" cy="800700"/>
          </a:xfrm>
          <a:solidFill>
            <a:srgbClr val="FF0000"/>
          </a:solidFill>
        </p:grpSpPr>
        <p:cxnSp>
          <p:nvCxnSpPr>
            <p:cNvPr id="7" name="Gerade Verbindung mit Pfeil 6"/>
            <p:cNvCxnSpPr>
              <a:cxnSpLocks noChangeShapeType="1"/>
            </p:cNvCxnSpPr>
            <p:nvPr/>
          </p:nvCxnSpPr>
          <p:spPr bwMode="auto">
            <a:xfrm flipH="1">
              <a:off x="6391121" y="2946238"/>
              <a:ext cx="455715" cy="121686"/>
            </a:xfrm>
            <a:prstGeom prst="straightConnector1">
              <a:avLst/>
            </a:prstGeom>
            <a:grpFill/>
            <a:ln w="76200" algn="ctr">
              <a:solidFill>
                <a:srgbClr val="FF0000"/>
              </a:solidFill>
              <a:round/>
              <a:headEnd/>
              <a:tailEnd type="arrow" w="med" len="med"/>
            </a:ln>
          </p:spPr>
        </p:cxnSp>
        <p:sp>
          <p:nvSpPr>
            <p:cNvPr id="8" name="Ellipse 7"/>
            <p:cNvSpPr/>
            <p:nvPr/>
          </p:nvSpPr>
          <p:spPr>
            <a:xfrm rot="20679476">
              <a:off x="8796528" y="2267224"/>
              <a:ext cx="553212" cy="100584"/>
            </a:xfrm>
            <a:prstGeom prst="ellipse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de-DE"/>
            </a:p>
          </p:txBody>
        </p:sp>
        <p:sp>
          <p:nvSpPr>
            <p:cNvPr id="24" name="Ellipse 23"/>
            <p:cNvSpPr/>
            <p:nvPr/>
          </p:nvSpPr>
          <p:spPr>
            <a:xfrm rot="20679476">
              <a:off x="7884478" y="2529254"/>
              <a:ext cx="553212" cy="100584"/>
            </a:xfrm>
            <a:prstGeom prst="ellipse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de-DE"/>
            </a:p>
          </p:txBody>
        </p:sp>
        <p:sp>
          <p:nvSpPr>
            <p:cNvPr id="25" name="Ellipse 24"/>
            <p:cNvSpPr/>
            <p:nvPr/>
          </p:nvSpPr>
          <p:spPr>
            <a:xfrm rot="20679476">
              <a:off x="6952103" y="2791284"/>
              <a:ext cx="553212" cy="100584"/>
            </a:xfrm>
            <a:prstGeom prst="ellipse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de-DE"/>
            </a:p>
          </p:txBody>
        </p:sp>
      </p:grpSp>
      <p:sp>
        <p:nvSpPr>
          <p:cNvPr id="28" name="Textfeld 27"/>
          <p:cNvSpPr txBox="1">
            <a:spLocks noChangeArrowheads="1"/>
          </p:cNvSpPr>
          <p:nvPr/>
        </p:nvSpPr>
        <p:spPr bwMode="auto">
          <a:xfrm>
            <a:off x="3612511" y="1179623"/>
            <a:ext cx="1608133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de-DE" b="1" dirty="0" err="1">
                <a:solidFill>
                  <a:srgbClr val="00CC00"/>
                </a:solidFill>
              </a:rPr>
              <a:t>fluorescence</a:t>
            </a:r>
            <a:endParaRPr lang="de-DE" altLang="de-DE" b="1" dirty="0">
              <a:solidFill>
                <a:srgbClr val="00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606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3336" grpId="0" animBg="1"/>
      <p:bldP spid="13337" grpId="0"/>
      <p:bldP spid="2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725" y="1318204"/>
            <a:ext cx="4425287" cy="3318965"/>
          </a:xfrm>
          <a:prstGeom prst="rect">
            <a:avLst/>
          </a:prstGeom>
        </p:spPr>
      </p:pic>
      <p:pic>
        <p:nvPicPr>
          <p:cNvPr id="5" name="Grafi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4840" y="1318204"/>
            <a:ext cx="4413638" cy="3310228"/>
          </a:xfrm>
          <a:prstGeom prst="rect">
            <a:avLst/>
          </a:prstGeom>
        </p:spPr>
      </p:pic>
      <p:cxnSp>
        <p:nvCxnSpPr>
          <p:cNvPr id="7" name="Gerader Verbinder 6"/>
          <p:cNvCxnSpPr/>
          <p:nvPr/>
        </p:nvCxnSpPr>
        <p:spPr>
          <a:xfrm flipV="1">
            <a:off x="6148695" y="2435368"/>
            <a:ext cx="0" cy="1741827"/>
          </a:xfrm>
          <a:prstGeom prst="line">
            <a:avLst/>
          </a:prstGeom>
          <a:ln w="76200">
            <a:solidFill>
              <a:srgbClr val="92D050"/>
            </a:solidFill>
            <a:headEnd type="triangle" w="med" len="med"/>
            <a:tailEnd type="none" w="med" len="med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14" name="Gerade Verbindung mit Pfeil 13"/>
          <p:cNvCxnSpPr/>
          <p:nvPr/>
        </p:nvCxnSpPr>
        <p:spPr>
          <a:xfrm>
            <a:off x="5832172" y="2083675"/>
            <a:ext cx="1674055" cy="1779563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Gerade Verbindung mit Pfeil 23"/>
          <p:cNvCxnSpPr/>
          <p:nvPr/>
        </p:nvCxnSpPr>
        <p:spPr>
          <a:xfrm flipH="1" flipV="1">
            <a:off x="6015893" y="2218813"/>
            <a:ext cx="744748" cy="789674"/>
          </a:xfrm>
          <a:prstGeom prst="straightConnector1">
            <a:avLst/>
          </a:prstGeom>
          <a:ln w="76200">
            <a:solidFill>
              <a:srgbClr val="00B0F0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Textfeld 25"/>
          <p:cNvSpPr txBox="1"/>
          <p:nvPr/>
        </p:nvSpPr>
        <p:spPr>
          <a:xfrm>
            <a:off x="7009224" y="2559887"/>
            <a:ext cx="904415" cy="461665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sz="2400" b="1" dirty="0" err="1">
                <a:solidFill>
                  <a:srgbClr val="00B0F0"/>
                </a:solidFill>
              </a:rPr>
              <a:t>laser</a:t>
            </a:r>
            <a:endParaRPr lang="de-DE" sz="2400" b="1" dirty="0">
              <a:solidFill>
                <a:srgbClr val="00B0F0"/>
              </a:solidFill>
            </a:endParaRPr>
          </a:p>
        </p:txBody>
      </p:sp>
      <p:cxnSp>
        <p:nvCxnSpPr>
          <p:cNvPr id="27" name="Gerader Verbinder 26"/>
          <p:cNvCxnSpPr/>
          <p:nvPr/>
        </p:nvCxnSpPr>
        <p:spPr>
          <a:xfrm flipH="1">
            <a:off x="6760640" y="3008486"/>
            <a:ext cx="1560411" cy="0"/>
          </a:xfrm>
          <a:prstGeom prst="line">
            <a:avLst/>
          </a:prstGeom>
          <a:ln w="762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feld 27"/>
          <p:cNvSpPr txBox="1"/>
          <p:nvPr/>
        </p:nvSpPr>
        <p:spPr>
          <a:xfrm>
            <a:off x="7569055" y="3715530"/>
            <a:ext cx="816249" cy="461665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sz="2400" b="1" dirty="0" err="1">
                <a:solidFill>
                  <a:srgbClr val="FF0000"/>
                </a:solidFill>
              </a:rPr>
              <a:t>ions</a:t>
            </a:r>
            <a:endParaRPr lang="de-DE" sz="2400" b="1" dirty="0">
              <a:solidFill>
                <a:srgbClr val="FF0000"/>
              </a:solidFill>
            </a:endParaRPr>
          </a:p>
        </p:txBody>
      </p:sp>
      <p:sp>
        <p:nvSpPr>
          <p:cNvPr id="29" name="Textfeld 28"/>
          <p:cNvSpPr txBox="1"/>
          <p:nvPr/>
        </p:nvSpPr>
        <p:spPr>
          <a:xfrm>
            <a:off x="4790059" y="4159326"/>
            <a:ext cx="2084225" cy="461665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sz="2400" b="1" dirty="0" err="1">
                <a:solidFill>
                  <a:srgbClr val="92D050"/>
                </a:solidFill>
              </a:rPr>
              <a:t>fluorescence</a:t>
            </a:r>
            <a:endParaRPr lang="de-DE" sz="2400" b="1" dirty="0">
              <a:solidFill>
                <a:srgbClr val="92D050"/>
              </a:solidFill>
            </a:endParaRPr>
          </a:p>
        </p:txBody>
      </p:sp>
      <p:sp>
        <p:nvSpPr>
          <p:cNvPr id="15" name="Titel 3"/>
          <p:cNvSpPr>
            <a:spLocks noGrp="1"/>
          </p:cNvSpPr>
          <p:nvPr>
            <p:ph type="title"/>
          </p:nvPr>
        </p:nvSpPr>
        <p:spPr>
          <a:xfrm>
            <a:off x="317637" y="83971"/>
            <a:ext cx="8044697" cy="398545"/>
          </a:xfrm>
        </p:spPr>
        <p:txBody>
          <a:bodyPr/>
          <a:lstStyle/>
          <a:p>
            <a:r>
              <a:rPr lang="de-DE" sz="2400" dirty="0">
                <a:solidFill>
                  <a:srgbClr val="0066CC"/>
                </a:solidFill>
              </a:rPr>
              <a:t>Transport </a:t>
            </a:r>
            <a:r>
              <a:rPr lang="de-DE" sz="2400" dirty="0" err="1">
                <a:solidFill>
                  <a:srgbClr val="0066CC"/>
                </a:solidFill>
              </a:rPr>
              <a:t>and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installation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of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the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laser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beamline</a:t>
            </a:r>
            <a:endParaRPr lang="de-DE" sz="2400" dirty="0">
              <a:solidFill>
                <a:srgbClr val="0066CC"/>
              </a:solidFill>
            </a:endParaRPr>
          </a:p>
        </p:txBody>
      </p:sp>
      <p:pic>
        <p:nvPicPr>
          <p:cNvPr id="6" name="Grafik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88432" y="700320"/>
            <a:ext cx="2165004" cy="2134511"/>
          </a:xfrm>
          <a:prstGeom prst="rect">
            <a:avLst/>
          </a:prstGeom>
        </p:spPr>
      </p:pic>
      <p:sp>
        <p:nvSpPr>
          <p:cNvPr id="8" name="Textfeld 7"/>
          <p:cNvSpPr txBox="1"/>
          <p:nvPr/>
        </p:nvSpPr>
        <p:spPr>
          <a:xfrm>
            <a:off x="6415790" y="778604"/>
            <a:ext cx="1710725" cy="369332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b="1" dirty="0" err="1"/>
              <a:t>January</a:t>
            </a:r>
            <a:r>
              <a:rPr lang="de-DE" b="1" dirty="0"/>
              <a:t> 2021 </a:t>
            </a:r>
          </a:p>
        </p:txBody>
      </p:sp>
      <p:cxnSp>
        <p:nvCxnSpPr>
          <p:cNvPr id="3" name="Gerade Verbindung mit Pfeil 2"/>
          <p:cNvCxnSpPr/>
          <p:nvPr/>
        </p:nvCxnSpPr>
        <p:spPr>
          <a:xfrm>
            <a:off x="1413803" y="3495822"/>
            <a:ext cx="2160449" cy="154744"/>
          </a:xfrm>
          <a:prstGeom prst="straightConnector1">
            <a:avLst/>
          </a:prstGeom>
          <a:ln w="57150">
            <a:solidFill>
              <a:schemeClr val="bg1"/>
            </a:solidFill>
            <a:headEnd type="triangle" w="med" len="med"/>
            <a:tailEnd type="triangle" w="med" len="me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feld 9"/>
          <p:cNvSpPr txBox="1"/>
          <p:nvPr/>
        </p:nvSpPr>
        <p:spPr>
          <a:xfrm>
            <a:off x="2033206" y="3638155"/>
            <a:ext cx="768159" cy="400110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sz="2000" b="1" dirty="0">
                <a:solidFill>
                  <a:schemeClr val="bg1"/>
                </a:solidFill>
              </a:rPr>
              <a:t>13 m</a:t>
            </a:r>
          </a:p>
        </p:txBody>
      </p:sp>
    </p:spTree>
    <p:extLst>
      <p:ext uri="{BB962C8B-B14F-4D97-AF65-F5344CB8AC3E}">
        <p14:creationId xmlns:p14="http://schemas.microsoft.com/office/powerpoint/2010/main" val="1638334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8" grpId="0" animBg="1"/>
      <p:bldP spid="29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7946" y="827086"/>
            <a:ext cx="3028778" cy="4038370"/>
          </a:xfrm>
          <a:prstGeom prst="rect">
            <a:avLst/>
          </a:prstGeom>
        </p:spPr>
      </p:pic>
      <p:pic>
        <p:nvPicPr>
          <p:cNvPr id="7" name="Grafik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8189" y="827085"/>
            <a:ext cx="2905811" cy="2676405"/>
          </a:xfrm>
          <a:prstGeom prst="rect">
            <a:avLst/>
          </a:prstGeom>
        </p:spPr>
      </p:pic>
      <p:pic>
        <p:nvPicPr>
          <p:cNvPr id="8" name="Grafik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6244" y="3494901"/>
            <a:ext cx="1103940" cy="1370556"/>
          </a:xfrm>
          <a:prstGeom prst="rect">
            <a:avLst/>
          </a:prstGeom>
        </p:spPr>
      </p:pic>
      <p:pic>
        <p:nvPicPr>
          <p:cNvPr id="9" name="Grafik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8536" y="3503490"/>
            <a:ext cx="1515464" cy="1361967"/>
          </a:xfrm>
          <a:prstGeom prst="rect">
            <a:avLst/>
          </a:prstGeom>
        </p:spPr>
      </p:pic>
      <p:pic>
        <p:nvPicPr>
          <p:cNvPr id="10" name="Grafi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" y="827085"/>
            <a:ext cx="3028777" cy="4038369"/>
          </a:xfrm>
          <a:prstGeom prst="rect">
            <a:avLst/>
          </a:prstGeom>
        </p:spPr>
      </p:pic>
      <p:sp>
        <p:nvSpPr>
          <p:cNvPr id="13" name="Textfeld 12"/>
          <p:cNvSpPr txBox="1"/>
          <p:nvPr/>
        </p:nvSpPr>
        <p:spPr>
          <a:xfrm>
            <a:off x="6464729" y="3700072"/>
            <a:ext cx="748923" cy="369332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b="1" dirty="0" err="1">
                <a:solidFill>
                  <a:schemeClr val="bg1"/>
                </a:solidFill>
              </a:rPr>
              <a:t>entry</a:t>
            </a:r>
            <a:endParaRPr lang="de-DE" b="1" dirty="0">
              <a:solidFill>
                <a:schemeClr val="bg1"/>
              </a:solidFill>
            </a:endParaRPr>
          </a:p>
        </p:txBody>
      </p:sp>
      <p:sp>
        <p:nvSpPr>
          <p:cNvPr id="14" name="Textfeld 13"/>
          <p:cNvSpPr txBox="1"/>
          <p:nvPr/>
        </p:nvSpPr>
        <p:spPr>
          <a:xfrm>
            <a:off x="7775023" y="3700072"/>
            <a:ext cx="582211" cy="369332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b="1" dirty="0" err="1">
                <a:solidFill>
                  <a:schemeClr val="bg1"/>
                </a:solidFill>
              </a:rPr>
              <a:t>exit</a:t>
            </a:r>
            <a:endParaRPr lang="de-DE" b="1" dirty="0">
              <a:solidFill>
                <a:schemeClr val="bg1"/>
              </a:solidFill>
            </a:endParaRPr>
          </a:p>
        </p:txBody>
      </p:sp>
      <p:sp>
        <p:nvSpPr>
          <p:cNvPr id="15" name="Textfeld 14"/>
          <p:cNvSpPr txBox="1"/>
          <p:nvPr/>
        </p:nvSpPr>
        <p:spPr>
          <a:xfrm>
            <a:off x="6617129" y="2953285"/>
            <a:ext cx="1146468" cy="369332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b="1" dirty="0" err="1">
                <a:solidFill>
                  <a:schemeClr val="bg1"/>
                </a:solidFill>
              </a:rPr>
              <a:t>concrete</a:t>
            </a:r>
            <a:endParaRPr lang="de-DE" b="1" dirty="0">
              <a:solidFill>
                <a:schemeClr val="bg1"/>
              </a:solidFill>
            </a:endParaRPr>
          </a:p>
        </p:txBody>
      </p:sp>
      <p:sp>
        <p:nvSpPr>
          <p:cNvPr id="16" name="Titel 3"/>
          <p:cNvSpPr>
            <a:spLocks noGrp="1"/>
          </p:cNvSpPr>
          <p:nvPr>
            <p:ph type="title"/>
          </p:nvPr>
        </p:nvSpPr>
        <p:spPr>
          <a:xfrm>
            <a:off x="317637" y="83971"/>
            <a:ext cx="8044697" cy="398545"/>
          </a:xfrm>
        </p:spPr>
        <p:txBody>
          <a:bodyPr/>
          <a:lstStyle/>
          <a:p>
            <a:r>
              <a:rPr lang="de-DE" sz="2400" dirty="0">
                <a:solidFill>
                  <a:srgbClr val="0066CC"/>
                </a:solidFill>
              </a:rPr>
              <a:t>Transport </a:t>
            </a:r>
            <a:r>
              <a:rPr lang="de-DE" sz="2400" dirty="0" err="1">
                <a:solidFill>
                  <a:srgbClr val="0066CC"/>
                </a:solidFill>
              </a:rPr>
              <a:t>and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installation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of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the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laser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beamline</a:t>
            </a:r>
            <a:endParaRPr lang="de-DE" sz="2400" dirty="0">
              <a:solidFill>
                <a:srgbClr val="0066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68389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extfeld 32"/>
          <p:cNvSpPr txBox="1"/>
          <p:nvPr/>
        </p:nvSpPr>
        <p:spPr>
          <a:xfrm>
            <a:off x="4339985" y="160132"/>
            <a:ext cx="813043" cy="246221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sz="1000" dirty="0" err="1">
                <a:solidFill>
                  <a:schemeClr val="bg1">
                    <a:lumMod val="50000"/>
                  </a:schemeClr>
                </a:solidFill>
              </a:rPr>
              <a:t>taken</a:t>
            </a:r>
            <a:r>
              <a:rPr lang="de-DE" sz="1000" dirty="0">
                <a:solidFill>
                  <a:schemeClr val="bg1">
                    <a:lumMod val="50000"/>
                  </a:schemeClr>
                </a:solidFill>
              </a:rPr>
              <a:t> 2024</a:t>
            </a:r>
          </a:p>
        </p:txBody>
      </p:sp>
      <p:sp>
        <p:nvSpPr>
          <p:cNvPr id="37" name="Foliennummernplatzhalter 3"/>
          <p:cNvSpPr>
            <a:spLocks noGrp="1"/>
          </p:cNvSpPr>
          <p:nvPr>
            <p:ph type="sldNum" sz="quarter" idx="4294967295"/>
          </p:nvPr>
        </p:nvSpPr>
        <p:spPr>
          <a:xfrm>
            <a:off x="8015792" y="4914482"/>
            <a:ext cx="744898" cy="273844"/>
          </a:xfrm>
        </p:spPr>
        <p:txBody>
          <a:bodyPr/>
          <a:lstStyle/>
          <a:p>
            <a:fld id="{125CBDDA-5CCF-8748-8988-9DC6C8981774}" type="slidenum">
              <a:rPr lang="de-DE" smtClean="0"/>
              <a:t>28</a:t>
            </a:fld>
            <a:endParaRPr lang="de-DE"/>
          </a:p>
        </p:txBody>
      </p:sp>
      <p:sp>
        <p:nvSpPr>
          <p:cNvPr id="8" name="Titel 3"/>
          <p:cNvSpPr>
            <a:spLocks noGrp="1"/>
          </p:cNvSpPr>
          <p:nvPr>
            <p:ph type="title"/>
          </p:nvPr>
        </p:nvSpPr>
        <p:spPr>
          <a:xfrm>
            <a:off x="317637" y="83971"/>
            <a:ext cx="8044697" cy="398545"/>
          </a:xfrm>
        </p:spPr>
        <p:txBody>
          <a:bodyPr/>
          <a:lstStyle/>
          <a:p>
            <a:r>
              <a:rPr lang="de-DE" sz="2400" dirty="0">
                <a:solidFill>
                  <a:srgbClr val="0066CC"/>
                </a:solidFill>
              </a:rPr>
              <a:t>SIS100 </a:t>
            </a:r>
            <a:r>
              <a:rPr lang="de-DE" sz="2400" dirty="0" err="1">
                <a:solidFill>
                  <a:srgbClr val="0066CC"/>
                </a:solidFill>
              </a:rPr>
              <a:t>maintenance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tunnel</a:t>
            </a:r>
            <a:endParaRPr lang="de-DE" sz="2400" dirty="0">
              <a:solidFill>
                <a:srgbClr val="0066CC"/>
              </a:solidFill>
            </a:endParaRPr>
          </a:p>
        </p:txBody>
      </p:sp>
      <p:pic>
        <p:nvPicPr>
          <p:cNvPr id="3" name="Grafi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7218" y="768470"/>
            <a:ext cx="5584170" cy="4178500"/>
          </a:xfrm>
          <a:prstGeom prst="rect">
            <a:avLst/>
          </a:prstGeom>
        </p:spPr>
      </p:pic>
      <p:sp>
        <p:nvSpPr>
          <p:cNvPr id="6" name="Pfeil nach unten 5"/>
          <p:cNvSpPr/>
          <p:nvPr/>
        </p:nvSpPr>
        <p:spPr>
          <a:xfrm rot="8705466">
            <a:off x="5041118" y="2765306"/>
            <a:ext cx="516194" cy="1145458"/>
          </a:xfrm>
          <a:prstGeom prst="downArrow">
            <a:avLst/>
          </a:prstGeom>
          <a:solidFill>
            <a:srgbClr val="FDBB6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de-DE"/>
          </a:p>
        </p:txBody>
      </p:sp>
      <p:sp>
        <p:nvSpPr>
          <p:cNvPr id="7" name="Textfeld 6"/>
          <p:cNvSpPr txBox="1"/>
          <p:nvPr/>
        </p:nvSpPr>
        <p:spPr>
          <a:xfrm>
            <a:off x="4699287" y="3918199"/>
            <a:ext cx="2672526" cy="646331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b="1" dirty="0" err="1">
                <a:solidFill>
                  <a:schemeClr val="bg1"/>
                </a:solidFill>
              </a:rPr>
              <a:t>entry</a:t>
            </a:r>
            <a:r>
              <a:rPr lang="de-DE" b="1" dirty="0">
                <a:solidFill>
                  <a:schemeClr val="bg1"/>
                </a:solidFill>
              </a:rPr>
              <a:t> </a:t>
            </a:r>
            <a:r>
              <a:rPr lang="de-DE" b="1" dirty="0" err="1">
                <a:solidFill>
                  <a:schemeClr val="bg1"/>
                </a:solidFill>
              </a:rPr>
              <a:t>of</a:t>
            </a:r>
            <a:r>
              <a:rPr lang="de-DE" b="1" dirty="0">
                <a:solidFill>
                  <a:schemeClr val="bg1"/>
                </a:solidFill>
              </a:rPr>
              <a:t> </a:t>
            </a:r>
            <a:r>
              <a:rPr lang="de-DE" b="1" dirty="0" err="1">
                <a:solidFill>
                  <a:schemeClr val="bg1"/>
                </a:solidFill>
              </a:rPr>
              <a:t>the</a:t>
            </a:r>
            <a:r>
              <a:rPr lang="de-DE" b="1" dirty="0">
                <a:solidFill>
                  <a:schemeClr val="bg1"/>
                </a:solidFill>
              </a:rPr>
              <a:t> </a:t>
            </a:r>
          </a:p>
          <a:p>
            <a:pPr algn="l"/>
            <a:r>
              <a:rPr lang="de-DE" b="1" dirty="0" err="1">
                <a:solidFill>
                  <a:schemeClr val="bg1"/>
                </a:solidFill>
              </a:rPr>
              <a:t>laser</a:t>
            </a:r>
            <a:r>
              <a:rPr lang="de-DE" b="1" dirty="0">
                <a:solidFill>
                  <a:schemeClr val="bg1"/>
                </a:solidFill>
              </a:rPr>
              <a:t> </a:t>
            </a:r>
            <a:r>
              <a:rPr lang="de-DE" b="1" dirty="0" err="1">
                <a:solidFill>
                  <a:schemeClr val="bg1"/>
                </a:solidFill>
              </a:rPr>
              <a:t>beamline</a:t>
            </a:r>
            <a:r>
              <a:rPr lang="de-DE" b="1" dirty="0">
                <a:solidFill>
                  <a:schemeClr val="bg1"/>
                </a:solidFill>
              </a:rPr>
              <a:t> – </a:t>
            </a:r>
            <a:r>
              <a:rPr lang="de-DE" b="1" dirty="0" err="1">
                <a:solidFill>
                  <a:schemeClr val="bg1"/>
                </a:solidFill>
              </a:rPr>
              <a:t>part</a:t>
            </a:r>
            <a:r>
              <a:rPr lang="de-DE" b="1" dirty="0">
                <a:solidFill>
                  <a:schemeClr val="bg1"/>
                </a:solidFill>
              </a:rPr>
              <a:t> 1</a:t>
            </a:r>
          </a:p>
        </p:txBody>
      </p:sp>
      <p:sp>
        <p:nvSpPr>
          <p:cNvPr id="9" name="Textfeld 8"/>
          <p:cNvSpPr txBox="1"/>
          <p:nvPr/>
        </p:nvSpPr>
        <p:spPr>
          <a:xfrm>
            <a:off x="3684320" y="2065373"/>
            <a:ext cx="1120820" cy="369332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b="1" dirty="0" err="1">
                <a:solidFill>
                  <a:schemeClr val="bg1"/>
                </a:solidFill>
              </a:rPr>
              <a:t>laser</a:t>
            </a:r>
            <a:r>
              <a:rPr lang="de-DE" b="1" dirty="0">
                <a:solidFill>
                  <a:schemeClr val="bg1"/>
                </a:solidFill>
              </a:rPr>
              <a:t> lab</a:t>
            </a:r>
          </a:p>
        </p:txBody>
      </p:sp>
    </p:spTree>
    <p:extLst>
      <p:ext uri="{BB962C8B-B14F-4D97-AF65-F5344CB8AC3E}">
        <p14:creationId xmlns:p14="http://schemas.microsoft.com/office/powerpoint/2010/main" val="2561144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9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extfeld 32"/>
          <p:cNvSpPr txBox="1"/>
          <p:nvPr/>
        </p:nvSpPr>
        <p:spPr>
          <a:xfrm>
            <a:off x="4339985" y="160132"/>
            <a:ext cx="813043" cy="246221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sz="1000" dirty="0" err="1">
                <a:solidFill>
                  <a:schemeClr val="bg1">
                    <a:lumMod val="50000"/>
                  </a:schemeClr>
                </a:solidFill>
              </a:rPr>
              <a:t>taken</a:t>
            </a:r>
            <a:r>
              <a:rPr lang="de-DE" sz="1000" dirty="0">
                <a:solidFill>
                  <a:schemeClr val="bg1">
                    <a:lumMod val="50000"/>
                  </a:schemeClr>
                </a:solidFill>
              </a:rPr>
              <a:t> 2024</a:t>
            </a:r>
          </a:p>
        </p:txBody>
      </p:sp>
      <p:sp>
        <p:nvSpPr>
          <p:cNvPr id="37" name="Foliennummernplatzhalter 3"/>
          <p:cNvSpPr>
            <a:spLocks noGrp="1"/>
          </p:cNvSpPr>
          <p:nvPr>
            <p:ph type="sldNum" sz="quarter" idx="4294967295"/>
          </p:nvPr>
        </p:nvSpPr>
        <p:spPr>
          <a:xfrm>
            <a:off x="8015792" y="4914482"/>
            <a:ext cx="744898" cy="273844"/>
          </a:xfrm>
        </p:spPr>
        <p:txBody>
          <a:bodyPr/>
          <a:lstStyle/>
          <a:p>
            <a:fld id="{125CBDDA-5CCF-8748-8988-9DC6C8981774}" type="slidenum">
              <a:rPr lang="de-DE" smtClean="0"/>
              <a:t>29</a:t>
            </a:fld>
            <a:endParaRPr lang="de-DE"/>
          </a:p>
        </p:txBody>
      </p:sp>
      <p:sp>
        <p:nvSpPr>
          <p:cNvPr id="8" name="Titel 3"/>
          <p:cNvSpPr>
            <a:spLocks noGrp="1"/>
          </p:cNvSpPr>
          <p:nvPr>
            <p:ph type="title"/>
          </p:nvPr>
        </p:nvSpPr>
        <p:spPr>
          <a:xfrm>
            <a:off x="317637" y="83971"/>
            <a:ext cx="8044697" cy="398545"/>
          </a:xfrm>
        </p:spPr>
        <p:txBody>
          <a:bodyPr/>
          <a:lstStyle/>
          <a:p>
            <a:r>
              <a:rPr lang="de-DE" sz="2400" dirty="0">
                <a:solidFill>
                  <a:srgbClr val="0066CC"/>
                </a:solidFill>
              </a:rPr>
              <a:t>SIS100 </a:t>
            </a:r>
            <a:r>
              <a:rPr lang="de-DE" sz="2400" dirty="0" err="1">
                <a:solidFill>
                  <a:srgbClr val="0066CC"/>
                </a:solidFill>
              </a:rPr>
              <a:t>accelerator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tunnel</a:t>
            </a:r>
            <a:endParaRPr lang="de-DE" sz="2400" dirty="0">
              <a:solidFill>
                <a:srgbClr val="0066CC"/>
              </a:solidFill>
            </a:endParaRPr>
          </a:p>
        </p:txBody>
      </p:sp>
      <p:pic>
        <p:nvPicPr>
          <p:cNvPr id="2" name="Grafi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3995" y="770124"/>
            <a:ext cx="5594622" cy="4186321"/>
          </a:xfrm>
          <a:prstGeom prst="rect">
            <a:avLst/>
          </a:prstGeom>
        </p:spPr>
      </p:pic>
      <p:sp>
        <p:nvSpPr>
          <p:cNvPr id="6" name="Pfeil nach unten 5"/>
          <p:cNvSpPr/>
          <p:nvPr/>
        </p:nvSpPr>
        <p:spPr>
          <a:xfrm rot="15323998">
            <a:off x="4935996" y="1461102"/>
            <a:ext cx="516194" cy="1145458"/>
          </a:xfrm>
          <a:prstGeom prst="downArrow">
            <a:avLst/>
          </a:prstGeom>
          <a:solidFill>
            <a:srgbClr val="FDBB6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de-DE"/>
          </a:p>
        </p:txBody>
      </p:sp>
      <p:sp>
        <p:nvSpPr>
          <p:cNvPr id="7" name="Textfeld 6"/>
          <p:cNvSpPr txBox="1"/>
          <p:nvPr/>
        </p:nvSpPr>
        <p:spPr>
          <a:xfrm>
            <a:off x="3334315" y="993369"/>
            <a:ext cx="2672526" cy="646331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b="1" dirty="0" err="1">
                <a:solidFill>
                  <a:schemeClr val="bg1"/>
                </a:solidFill>
              </a:rPr>
              <a:t>exit</a:t>
            </a:r>
            <a:r>
              <a:rPr lang="de-DE" b="1" dirty="0">
                <a:solidFill>
                  <a:schemeClr val="bg1"/>
                </a:solidFill>
              </a:rPr>
              <a:t> </a:t>
            </a:r>
            <a:r>
              <a:rPr lang="de-DE" b="1" dirty="0" err="1">
                <a:solidFill>
                  <a:schemeClr val="bg1"/>
                </a:solidFill>
              </a:rPr>
              <a:t>of</a:t>
            </a:r>
            <a:r>
              <a:rPr lang="de-DE" b="1" dirty="0">
                <a:solidFill>
                  <a:schemeClr val="bg1"/>
                </a:solidFill>
              </a:rPr>
              <a:t> </a:t>
            </a:r>
            <a:r>
              <a:rPr lang="de-DE" b="1" dirty="0" err="1">
                <a:solidFill>
                  <a:schemeClr val="bg1"/>
                </a:solidFill>
              </a:rPr>
              <a:t>the</a:t>
            </a:r>
            <a:endParaRPr lang="de-DE" b="1" dirty="0">
              <a:solidFill>
                <a:schemeClr val="bg1"/>
              </a:solidFill>
            </a:endParaRPr>
          </a:p>
          <a:p>
            <a:pPr algn="l"/>
            <a:r>
              <a:rPr lang="de-DE" b="1" dirty="0" err="1">
                <a:solidFill>
                  <a:schemeClr val="bg1"/>
                </a:solidFill>
              </a:rPr>
              <a:t>laser</a:t>
            </a:r>
            <a:r>
              <a:rPr lang="de-DE" b="1" dirty="0">
                <a:solidFill>
                  <a:schemeClr val="bg1"/>
                </a:solidFill>
              </a:rPr>
              <a:t> </a:t>
            </a:r>
            <a:r>
              <a:rPr lang="de-DE" b="1" dirty="0" err="1">
                <a:solidFill>
                  <a:schemeClr val="bg1"/>
                </a:solidFill>
              </a:rPr>
              <a:t>beamline</a:t>
            </a:r>
            <a:r>
              <a:rPr lang="de-DE" b="1" dirty="0">
                <a:solidFill>
                  <a:schemeClr val="bg1"/>
                </a:solidFill>
              </a:rPr>
              <a:t> – </a:t>
            </a:r>
            <a:r>
              <a:rPr lang="de-DE" b="1" dirty="0" err="1">
                <a:solidFill>
                  <a:schemeClr val="bg1"/>
                </a:solidFill>
              </a:rPr>
              <a:t>part</a:t>
            </a:r>
            <a:r>
              <a:rPr lang="de-DE" b="1" dirty="0">
                <a:solidFill>
                  <a:schemeClr val="bg1"/>
                </a:solidFill>
              </a:rPr>
              <a:t> 1</a:t>
            </a:r>
          </a:p>
        </p:txBody>
      </p:sp>
    </p:spTree>
    <p:extLst>
      <p:ext uri="{BB962C8B-B14F-4D97-AF65-F5344CB8AC3E}">
        <p14:creationId xmlns:p14="http://schemas.microsoft.com/office/powerpoint/2010/main" val="2670207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625"/>
          <a:stretch/>
        </p:blipFill>
        <p:spPr>
          <a:xfrm>
            <a:off x="1050521" y="2180365"/>
            <a:ext cx="5600262" cy="2773183"/>
          </a:xfrm>
          <a:prstGeom prst="rect">
            <a:avLst/>
          </a:prstGeom>
        </p:spPr>
      </p:pic>
      <p:pic>
        <p:nvPicPr>
          <p:cNvPr id="5" name="Grafi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6029" y="0"/>
            <a:ext cx="2917971" cy="3913336"/>
          </a:xfrm>
          <a:prstGeom prst="rect">
            <a:avLst/>
          </a:prstGeom>
        </p:spPr>
      </p:pic>
      <p:pic>
        <p:nvPicPr>
          <p:cNvPr id="8" name="Grafik 7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95" t="17010" r="39605" b="29273"/>
          <a:stretch/>
        </p:blipFill>
        <p:spPr>
          <a:xfrm>
            <a:off x="4" y="0"/>
            <a:ext cx="1947213" cy="2762936"/>
          </a:xfrm>
          <a:prstGeom prst="rect">
            <a:avLst/>
          </a:prstGeom>
        </p:spPr>
      </p:pic>
      <p:cxnSp>
        <p:nvCxnSpPr>
          <p:cNvPr id="10" name="Gerade Verbindung mit Pfeil 9"/>
          <p:cNvCxnSpPr/>
          <p:nvPr/>
        </p:nvCxnSpPr>
        <p:spPr>
          <a:xfrm flipH="1" flipV="1">
            <a:off x="1822222" y="3723384"/>
            <a:ext cx="4164138" cy="848616"/>
          </a:xfrm>
          <a:prstGeom prst="straightConnector1">
            <a:avLst/>
          </a:prstGeom>
          <a:ln>
            <a:solidFill>
              <a:srgbClr val="9ADFBA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feld 10"/>
          <p:cNvSpPr txBox="1"/>
          <p:nvPr/>
        </p:nvSpPr>
        <p:spPr>
          <a:xfrm>
            <a:off x="2802406" y="953870"/>
            <a:ext cx="2574744" cy="923330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dirty="0"/>
              <a:t>„</a:t>
            </a:r>
            <a:r>
              <a:rPr lang="de-DE" dirty="0" err="1"/>
              <a:t>commissioning</a:t>
            </a:r>
            <a:r>
              <a:rPr lang="de-DE" dirty="0"/>
              <a:t>“ </a:t>
            </a:r>
            <a:r>
              <a:rPr lang="de-DE" dirty="0" err="1"/>
              <a:t>of</a:t>
            </a:r>
            <a:r>
              <a:rPr lang="de-DE" dirty="0"/>
              <a:t> </a:t>
            </a:r>
            <a:r>
              <a:rPr lang="de-DE" dirty="0" err="1"/>
              <a:t>the</a:t>
            </a:r>
            <a:r>
              <a:rPr lang="de-DE" dirty="0"/>
              <a:t> </a:t>
            </a:r>
          </a:p>
          <a:p>
            <a:pPr algn="l"/>
            <a:r>
              <a:rPr lang="de-DE" dirty="0" err="1"/>
              <a:t>laser</a:t>
            </a:r>
            <a:r>
              <a:rPr lang="de-DE" dirty="0"/>
              <a:t> </a:t>
            </a:r>
            <a:r>
              <a:rPr lang="de-DE" dirty="0" err="1"/>
              <a:t>beamline</a:t>
            </a:r>
            <a:r>
              <a:rPr lang="de-DE" dirty="0"/>
              <a:t> – </a:t>
            </a:r>
            <a:r>
              <a:rPr lang="de-DE" dirty="0" err="1"/>
              <a:t>part</a:t>
            </a:r>
            <a:r>
              <a:rPr lang="de-DE" dirty="0"/>
              <a:t> 1</a:t>
            </a:r>
          </a:p>
          <a:p>
            <a:pPr algn="l"/>
            <a:r>
              <a:rPr lang="de-DE" dirty="0" err="1"/>
              <a:t>Fri</a:t>
            </a:r>
            <a:r>
              <a:rPr lang="de-DE" dirty="0"/>
              <a:t>. 13 June 2025</a:t>
            </a:r>
          </a:p>
        </p:txBody>
      </p:sp>
      <p:sp>
        <p:nvSpPr>
          <p:cNvPr id="2" name="Textfeld 1"/>
          <p:cNvSpPr txBox="1"/>
          <p:nvPr/>
        </p:nvSpPr>
        <p:spPr>
          <a:xfrm>
            <a:off x="818388" y="2285000"/>
            <a:ext cx="1087157" cy="369332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dirty="0" err="1">
                <a:solidFill>
                  <a:schemeClr val="bg1"/>
                </a:solidFill>
              </a:rPr>
              <a:t>laser</a:t>
            </a:r>
            <a:r>
              <a:rPr lang="de-DE" dirty="0">
                <a:solidFill>
                  <a:schemeClr val="bg1"/>
                </a:solidFill>
              </a:rPr>
              <a:t> „in“</a:t>
            </a:r>
          </a:p>
        </p:txBody>
      </p:sp>
      <p:sp>
        <p:nvSpPr>
          <p:cNvPr id="9" name="Textfeld 8"/>
          <p:cNvSpPr txBox="1"/>
          <p:nvPr/>
        </p:nvSpPr>
        <p:spPr>
          <a:xfrm>
            <a:off x="7073308" y="641604"/>
            <a:ext cx="1223412" cy="369332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dirty="0" err="1">
                <a:solidFill>
                  <a:schemeClr val="bg1"/>
                </a:solidFill>
              </a:rPr>
              <a:t>laser</a:t>
            </a:r>
            <a:r>
              <a:rPr lang="de-DE" dirty="0">
                <a:solidFill>
                  <a:schemeClr val="bg1"/>
                </a:solidFill>
              </a:rPr>
              <a:t> „out“</a:t>
            </a:r>
          </a:p>
        </p:txBody>
      </p:sp>
    </p:spTree>
    <p:extLst>
      <p:ext uri="{BB962C8B-B14F-4D97-AF65-F5344CB8AC3E}">
        <p14:creationId xmlns:p14="http://schemas.microsoft.com/office/powerpoint/2010/main" val="262215676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extfeld 32"/>
          <p:cNvSpPr txBox="1"/>
          <p:nvPr/>
        </p:nvSpPr>
        <p:spPr>
          <a:xfrm>
            <a:off x="4339985" y="160132"/>
            <a:ext cx="813043" cy="246221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sz="1000" dirty="0" err="1">
                <a:solidFill>
                  <a:schemeClr val="bg1">
                    <a:lumMod val="50000"/>
                  </a:schemeClr>
                </a:solidFill>
              </a:rPr>
              <a:t>taken</a:t>
            </a:r>
            <a:r>
              <a:rPr lang="de-DE" sz="1000" dirty="0">
                <a:solidFill>
                  <a:schemeClr val="bg1">
                    <a:lumMod val="50000"/>
                  </a:schemeClr>
                </a:solidFill>
              </a:rPr>
              <a:t> 2024</a:t>
            </a:r>
          </a:p>
        </p:txBody>
      </p:sp>
      <p:sp>
        <p:nvSpPr>
          <p:cNvPr id="37" name="Foliennummernplatzhalter 3"/>
          <p:cNvSpPr>
            <a:spLocks noGrp="1"/>
          </p:cNvSpPr>
          <p:nvPr>
            <p:ph type="sldNum" sz="quarter" idx="4294967295"/>
          </p:nvPr>
        </p:nvSpPr>
        <p:spPr>
          <a:xfrm>
            <a:off x="8015792" y="4914482"/>
            <a:ext cx="744898" cy="273844"/>
          </a:xfrm>
        </p:spPr>
        <p:txBody>
          <a:bodyPr/>
          <a:lstStyle/>
          <a:p>
            <a:fld id="{125CBDDA-5CCF-8748-8988-9DC6C8981774}" type="slidenum">
              <a:rPr lang="de-DE" smtClean="0"/>
              <a:t>31</a:t>
            </a:fld>
            <a:endParaRPr lang="de-DE"/>
          </a:p>
        </p:txBody>
      </p:sp>
      <p:sp>
        <p:nvSpPr>
          <p:cNvPr id="8" name="Titel 3"/>
          <p:cNvSpPr>
            <a:spLocks noGrp="1"/>
          </p:cNvSpPr>
          <p:nvPr>
            <p:ph type="title"/>
          </p:nvPr>
        </p:nvSpPr>
        <p:spPr>
          <a:xfrm>
            <a:off x="317637" y="83971"/>
            <a:ext cx="8044697" cy="398545"/>
          </a:xfrm>
        </p:spPr>
        <p:txBody>
          <a:bodyPr/>
          <a:lstStyle/>
          <a:p>
            <a:r>
              <a:rPr lang="de-DE" sz="2400" dirty="0">
                <a:solidFill>
                  <a:srgbClr val="0066CC"/>
                </a:solidFill>
              </a:rPr>
              <a:t>SIS100 </a:t>
            </a:r>
            <a:r>
              <a:rPr lang="de-DE" sz="2400" dirty="0" err="1">
                <a:solidFill>
                  <a:srgbClr val="0066CC"/>
                </a:solidFill>
              </a:rPr>
              <a:t>accelerator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tunnel</a:t>
            </a:r>
            <a:endParaRPr lang="de-DE" sz="2400" dirty="0">
              <a:solidFill>
                <a:srgbClr val="0066CC"/>
              </a:solidFill>
            </a:endParaRPr>
          </a:p>
        </p:txBody>
      </p:sp>
      <p:pic>
        <p:nvPicPr>
          <p:cNvPr id="2" name="Grafi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2942" y="769675"/>
            <a:ext cx="3130692" cy="4183874"/>
          </a:xfrm>
          <a:prstGeom prst="rect">
            <a:avLst/>
          </a:prstGeom>
        </p:spPr>
      </p:pic>
      <p:pic>
        <p:nvPicPr>
          <p:cNvPr id="4" name="Grafi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6843" y="769674"/>
            <a:ext cx="3143009" cy="4183875"/>
          </a:xfrm>
          <a:prstGeom prst="rect">
            <a:avLst/>
          </a:prstGeom>
        </p:spPr>
      </p:pic>
      <p:sp>
        <p:nvSpPr>
          <p:cNvPr id="7" name="Textfeld 6"/>
          <p:cNvSpPr txBox="1"/>
          <p:nvPr/>
        </p:nvSpPr>
        <p:spPr>
          <a:xfrm>
            <a:off x="2284292" y="4024605"/>
            <a:ext cx="1095172" cy="646331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b="1" dirty="0" err="1">
                <a:solidFill>
                  <a:schemeClr val="bg1"/>
                </a:solidFill>
              </a:rPr>
              <a:t>detector</a:t>
            </a:r>
            <a:endParaRPr lang="de-DE" b="1" dirty="0">
              <a:solidFill>
                <a:schemeClr val="bg1"/>
              </a:solidFill>
            </a:endParaRPr>
          </a:p>
          <a:p>
            <a:pPr algn="l"/>
            <a:r>
              <a:rPr lang="de-DE" b="1" dirty="0">
                <a:solidFill>
                  <a:schemeClr val="bg1"/>
                </a:solidFill>
              </a:rPr>
              <a:t>cave</a:t>
            </a:r>
          </a:p>
        </p:txBody>
      </p:sp>
    </p:spTree>
    <p:extLst>
      <p:ext uri="{BB962C8B-B14F-4D97-AF65-F5344CB8AC3E}">
        <p14:creationId xmlns:p14="http://schemas.microsoft.com/office/powerpoint/2010/main" val="1575001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hteck 5"/>
          <p:cNvSpPr/>
          <p:nvPr/>
        </p:nvSpPr>
        <p:spPr>
          <a:xfrm>
            <a:off x="0" y="0"/>
            <a:ext cx="9144000" cy="126206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de-DE"/>
          </a:p>
        </p:txBody>
      </p:sp>
      <p:pic>
        <p:nvPicPr>
          <p:cNvPr id="5" name="Grafik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633" y="1934505"/>
            <a:ext cx="8424000" cy="833288"/>
          </a:xfrm>
          <a:prstGeom prst="rect">
            <a:avLst/>
          </a:prstGeom>
        </p:spPr>
      </p:pic>
      <p:sp>
        <p:nvSpPr>
          <p:cNvPr id="7" name="Rechteck 6"/>
          <p:cNvSpPr/>
          <p:nvPr/>
        </p:nvSpPr>
        <p:spPr>
          <a:xfrm>
            <a:off x="411481" y="1763487"/>
            <a:ext cx="6805748" cy="6072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de-DE" sz="1350"/>
          </a:p>
        </p:txBody>
      </p:sp>
      <p:sp>
        <p:nvSpPr>
          <p:cNvPr id="42" name="Rechteck 41"/>
          <p:cNvSpPr/>
          <p:nvPr/>
        </p:nvSpPr>
        <p:spPr>
          <a:xfrm>
            <a:off x="7491028" y="1750424"/>
            <a:ext cx="1479368" cy="6072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de-DE" sz="1350"/>
          </a:p>
        </p:txBody>
      </p:sp>
      <p:sp>
        <p:nvSpPr>
          <p:cNvPr id="43" name="Rechteck 42"/>
          <p:cNvSpPr/>
          <p:nvPr/>
        </p:nvSpPr>
        <p:spPr>
          <a:xfrm>
            <a:off x="7001692" y="1824315"/>
            <a:ext cx="771131" cy="2615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de-DE" sz="1350"/>
          </a:p>
        </p:txBody>
      </p:sp>
      <p:sp>
        <p:nvSpPr>
          <p:cNvPr id="8" name="Textfeld 7"/>
          <p:cNvSpPr txBox="1"/>
          <p:nvPr/>
        </p:nvSpPr>
        <p:spPr>
          <a:xfrm>
            <a:off x="1518431" y="2739483"/>
            <a:ext cx="761747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350" dirty="0" err="1"/>
              <a:t>cavities</a:t>
            </a:r>
            <a:endParaRPr lang="de-DE" sz="1350" dirty="0"/>
          </a:p>
        </p:txBody>
      </p:sp>
      <p:sp>
        <p:nvSpPr>
          <p:cNvPr id="45" name="Textfeld 44"/>
          <p:cNvSpPr txBox="1"/>
          <p:nvPr/>
        </p:nvSpPr>
        <p:spPr>
          <a:xfrm>
            <a:off x="3350163" y="2731087"/>
            <a:ext cx="761747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350" dirty="0" err="1"/>
              <a:t>cavities</a:t>
            </a:r>
            <a:endParaRPr lang="de-DE" sz="1350" dirty="0"/>
          </a:p>
        </p:txBody>
      </p:sp>
      <p:sp>
        <p:nvSpPr>
          <p:cNvPr id="47" name="Textfeld 46"/>
          <p:cNvSpPr txBox="1"/>
          <p:nvPr/>
        </p:nvSpPr>
        <p:spPr>
          <a:xfrm>
            <a:off x="5299451" y="2722692"/>
            <a:ext cx="761747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350" dirty="0" err="1"/>
              <a:t>cavities</a:t>
            </a:r>
            <a:endParaRPr lang="de-DE" sz="1350" dirty="0"/>
          </a:p>
        </p:txBody>
      </p:sp>
      <p:sp>
        <p:nvSpPr>
          <p:cNvPr id="48" name="Textfeld 47"/>
          <p:cNvSpPr txBox="1"/>
          <p:nvPr/>
        </p:nvSpPr>
        <p:spPr>
          <a:xfrm>
            <a:off x="7105053" y="2714296"/>
            <a:ext cx="761747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350" dirty="0" err="1"/>
              <a:t>cavities</a:t>
            </a:r>
            <a:endParaRPr lang="de-DE" sz="1350" dirty="0"/>
          </a:p>
        </p:txBody>
      </p:sp>
      <p:grpSp>
        <p:nvGrpSpPr>
          <p:cNvPr id="2" name="Gruppieren 1"/>
          <p:cNvGrpSpPr/>
          <p:nvPr/>
        </p:nvGrpSpPr>
        <p:grpSpPr>
          <a:xfrm>
            <a:off x="306533" y="56082"/>
            <a:ext cx="8782393" cy="1403838"/>
            <a:chOff x="306533" y="56082"/>
            <a:chExt cx="8782393" cy="1403838"/>
          </a:xfrm>
        </p:grpSpPr>
        <p:pic>
          <p:nvPicPr>
            <p:cNvPr id="17" name="Grafik 1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06533" y="531439"/>
              <a:ext cx="2594700" cy="564302"/>
            </a:xfrm>
            <a:prstGeom prst="rect">
              <a:avLst/>
            </a:prstGeom>
          </p:spPr>
        </p:pic>
        <p:cxnSp>
          <p:nvCxnSpPr>
            <p:cNvPr id="29" name="Gerade Verbindung mit Pfeil 28"/>
            <p:cNvCxnSpPr/>
            <p:nvPr/>
          </p:nvCxnSpPr>
          <p:spPr>
            <a:xfrm>
              <a:off x="1432209" y="217665"/>
              <a:ext cx="6534000" cy="0"/>
            </a:xfrm>
            <a:prstGeom prst="straightConnector1">
              <a:avLst/>
            </a:prstGeom>
            <a:ln>
              <a:solidFill>
                <a:srgbClr val="FF0000"/>
              </a:solidFill>
              <a:headEnd type="arrow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Textfeld 29"/>
            <p:cNvSpPr txBox="1"/>
            <p:nvPr/>
          </p:nvSpPr>
          <p:spPr>
            <a:xfrm>
              <a:off x="6778708" y="1182921"/>
              <a:ext cx="928459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600" dirty="0"/>
                <a:t>  1.00 cm =    1.843 m</a:t>
              </a:r>
            </a:p>
            <a:p>
              <a:r>
                <a:rPr lang="de-DE" sz="600" dirty="0"/>
                <a:t>24.20 cm = 44.60 m</a:t>
              </a:r>
            </a:p>
          </p:txBody>
        </p:sp>
        <p:sp>
          <p:nvSpPr>
            <p:cNvPr id="31" name="Rechteck 30"/>
            <p:cNvSpPr/>
            <p:nvPr/>
          </p:nvSpPr>
          <p:spPr>
            <a:xfrm>
              <a:off x="4596179" y="56082"/>
              <a:ext cx="1000595" cy="184666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de-DE" sz="600" dirty="0">
                  <a:solidFill>
                    <a:srgbClr val="FF0000"/>
                  </a:solidFill>
                </a:rPr>
                <a:t>T = 24.20 cm = 44.60 m</a:t>
              </a:r>
            </a:p>
          </p:txBody>
        </p:sp>
        <p:sp>
          <p:nvSpPr>
            <p:cNvPr id="54" name="Textfeld 53"/>
            <p:cNvSpPr txBox="1"/>
            <p:nvPr/>
          </p:nvSpPr>
          <p:spPr>
            <a:xfrm>
              <a:off x="3430624" y="979251"/>
              <a:ext cx="227948" cy="18466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600" dirty="0"/>
                <a:t>b</a:t>
              </a:r>
            </a:p>
          </p:txBody>
        </p:sp>
        <p:pic>
          <p:nvPicPr>
            <p:cNvPr id="16" name="Grafik 1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295635" y="587275"/>
              <a:ext cx="2610258" cy="548100"/>
            </a:xfrm>
            <a:prstGeom prst="rect">
              <a:avLst/>
            </a:prstGeom>
          </p:spPr>
        </p:pic>
        <p:pic>
          <p:nvPicPr>
            <p:cNvPr id="14" name="Grafik 13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102233" y="384357"/>
              <a:ext cx="2419200" cy="736702"/>
            </a:xfrm>
            <a:prstGeom prst="rect">
              <a:avLst/>
            </a:prstGeom>
          </p:spPr>
        </p:pic>
        <p:pic>
          <p:nvPicPr>
            <p:cNvPr id="15" name="Grafik 14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214018" y="579247"/>
              <a:ext cx="2467800" cy="474452"/>
            </a:xfrm>
            <a:prstGeom prst="rect">
              <a:avLst/>
            </a:prstGeom>
          </p:spPr>
        </p:pic>
        <p:sp>
          <p:nvSpPr>
            <p:cNvPr id="10" name="Pfeil nach rechts 9"/>
            <p:cNvSpPr/>
            <p:nvPr/>
          </p:nvSpPr>
          <p:spPr>
            <a:xfrm rot="10800000">
              <a:off x="8403119" y="780880"/>
              <a:ext cx="476795" cy="255928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de-DE" sz="1350"/>
            </a:p>
          </p:txBody>
        </p:sp>
        <p:sp>
          <p:nvSpPr>
            <p:cNvPr id="11" name="Textfeld 10"/>
            <p:cNvSpPr txBox="1"/>
            <p:nvPr/>
          </p:nvSpPr>
          <p:spPr>
            <a:xfrm>
              <a:off x="8452213" y="267960"/>
              <a:ext cx="636713" cy="5078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1350" b="1" dirty="0" err="1">
                  <a:solidFill>
                    <a:srgbClr val="FF0000"/>
                  </a:solidFill>
                </a:rPr>
                <a:t>ion</a:t>
              </a:r>
              <a:endParaRPr lang="de-DE" sz="1350" b="1" dirty="0">
                <a:solidFill>
                  <a:srgbClr val="FF0000"/>
                </a:solidFill>
              </a:endParaRPr>
            </a:p>
            <a:p>
              <a:r>
                <a:rPr lang="de-DE" sz="1350" b="1" dirty="0">
                  <a:solidFill>
                    <a:srgbClr val="FF0000"/>
                  </a:solidFill>
                </a:rPr>
                <a:t>beam</a:t>
              </a:r>
            </a:p>
          </p:txBody>
        </p:sp>
      </p:grpSp>
      <p:grpSp>
        <p:nvGrpSpPr>
          <p:cNvPr id="9" name="Gruppieren 8"/>
          <p:cNvGrpSpPr/>
          <p:nvPr/>
        </p:nvGrpSpPr>
        <p:grpSpPr>
          <a:xfrm>
            <a:off x="1432210" y="95658"/>
            <a:ext cx="6532963" cy="4671000"/>
            <a:chOff x="1909612" y="127544"/>
            <a:chExt cx="8710617" cy="6228000"/>
          </a:xfrm>
        </p:grpSpPr>
        <p:cxnSp>
          <p:nvCxnSpPr>
            <p:cNvPr id="34" name="Gerader Verbinder 33"/>
            <p:cNvCxnSpPr/>
            <p:nvPr/>
          </p:nvCxnSpPr>
          <p:spPr>
            <a:xfrm>
              <a:off x="1909612" y="127544"/>
              <a:ext cx="0" cy="6228000"/>
            </a:xfrm>
            <a:prstGeom prst="line">
              <a:avLst/>
            </a:prstGeom>
            <a:ln w="1905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Gerader Verbinder 35"/>
            <p:cNvCxnSpPr/>
            <p:nvPr/>
          </p:nvCxnSpPr>
          <p:spPr>
            <a:xfrm>
              <a:off x="4267051" y="127544"/>
              <a:ext cx="0" cy="6228000"/>
            </a:xfrm>
            <a:prstGeom prst="line">
              <a:avLst/>
            </a:prstGeom>
            <a:ln w="1905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Gerader Verbinder 36"/>
            <p:cNvCxnSpPr/>
            <p:nvPr/>
          </p:nvCxnSpPr>
          <p:spPr>
            <a:xfrm>
              <a:off x="5033815" y="127544"/>
              <a:ext cx="0" cy="6228000"/>
            </a:xfrm>
            <a:prstGeom prst="line">
              <a:avLst/>
            </a:prstGeom>
            <a:ln w="1905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Gerader Verbinder 39"/>
            <p:cNvCxnSpPr/>
            <p:nvPr/>
          </p:nvCxnSpPr>
          <p:spPr>
            <a:xfrm>
              <a:off x="10620229" y="127544"/>
              <a:ext cx="0" cy="6228000"/>
            </a:xfrm>
            <a:prstGeom prst="line">
              <a:avLst/>
            </a:prstGeom>
            <a:ln w="1905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Gerader Verbinder 45"/>
            <p:cNvCxnSpPr/>
            <p:nvPr/>
          </p:nvCxnSpPr>
          <p:spPr>
            <a:xfrm>
              <a:off x="8205641" y="127544"/>
              <a:ext cx="0" cy="6228000"/>
            </a:xfrm>
            <a:prstGeom prst="line">
              <a:avLst/>
            </a:prstGeom>
            <a:ln w="1905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8" name="Gerader Verbinder 17"/>
          <p:cNvCxnSpPr/>
          <p:nvPr/>
        </p:nvCxnSpPr>
        <p:spPr>
          <a:xfrm flipH="1">
            <a:off x="267779" y="3819200"/>
            <a:ext cx="8802000" cy="0"/>
          </a:xfrm>
          <a:prstGeom prst="line">
            <a:avLst/>
          </a:prstGeom>
          <a:ln w="19050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ihandform 19"/>
          <p:cNvSpPr/>
          <p:nvPr/>
        </p:nvSpPr>
        <p:spPr>
          <a:xfrm>
            <a:off x="515980" y="3579225"/>
            <a:ext cx="8340635" cy="515983"/>
          </a:xfrm>
          <a:custGeom>
            <a:avLst/>
            <a:gdLst>
              <a:gd name="connsiteX0" fmla="*/ 11120846 w 11120846"/>
              <a:gd name="connsiteY0" fmla="*/ 322217 h 687977"/>
              <a:gd name="connsiteX1" fmla="*/ 8482149 w 11120846"/>
              <a:gd name="connsiteY1" fmla="*/ 330925 h 687977"/>
              <a:gd name="connsiteX2" fmla="*/ 8159932 w 11120846"/>
              <a:gd name="connsiteY2" fmla="*/ 0 h 687977"/>
              <a:gd name="connsiteX3" fmla="*/ 2960915 w 11120846"/>
              <a:gd name="connsiteY3" fmla="*/ 687977 h 687977"/>
              <a:gd name="connsiteX4" fmla="*/ 2438400 w 11120846"/>
              <a:gd name="connsiteY4" fmla="*/ 330925 h 687977"/>
              <a:gd name="connsiteX5" fmla="*/ 0 w 11120846"/>
              <a:gd name="connsiteY5" fmla="*/ 322217 h 6879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20846" h="687977">
                <a:moveTo>
                  <a:pt x="11120846" y="322217"/>
                </a:moveTo>
                <a:lnTo>
                  <a:pt x="8482149" y="330925"/>
                </a:lnTo>
                <a:lnTo>
                  <a:pt x="8159932" y="0"/>
                </a:lnTo>
                <a:lnTo>
                  <a:pt x="2960915" y="687977"/>
                </a:lnTo>
                <a:lnTo>
                  <a:pt x="2438400" y="330925"/>
                </a:lnTo>
                <a:lnTo>
                  <a:pt x="0" y="322217"/>
                </a:lnTo>
              </a:path>
            </a:pathLst>
          </a:custGeom>
          <a:noFill/>
          <a:ln w="76200">
            <a:solidFill>
              <a:srgbClr val="FF0000"/>
            </a:solidFill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de-DE" sz="1350"/>
          </a:p>
        </p:txBody>
      </p:sp>
      <p:sp>
        <p:nvSpPr>
          <p:cNvPr id="56" name="Freihandform 55"/>
          <p:cNvSpPr/>
          <p:nvPr/>
        </p:nvSpPr>
        <p:spPr>
          <a:xfrm>
            <a:off x="1433645" y="2875958"/>
            <a:ext cx="6538053" cy="1862397"/>
          </a:xfrm>
          <a:custGeom>
            <a:avLst/>
            <a:gdLst>
              <a:gd name="connsiteX0" fmla="*/ 11120846 w 11120846"/>
              <a:gd name="connsiteY0" fmla="*/ 322217 h 687977"/>
              <a:gd name="connsiteX1" fmla="*/ 8482149 w 11120846"/>
              <a:gd name="connsiteY1" fmla="*/ 330925 h 687977"/>
              <a:gd name="connsiteX2" fmla="*/ 8159932 w 11120846"/>
              <a:gd name="connsiteY2" fmla="*/ 0 h 687977"/>
              <a:gd name="connsiteX3" fmla="*/ 2960915 w 11120846"/>
              <a:gd name="connsiteY3" fmla="*/ 687977 h 687977"/>
              <a:gd name="connsiteX4" fmla="*/ 2438400 w 11120846"/>
              <a:gd name="connsiteY4" fmla="*/ 330925 h 687977"/>
              <a:gd name="connsiteX5" fmla="*/ 0 w 11120846"/>
              <a:gd name="connsiteY5" fmla="*/ 322217 h 687977"/>
              <a:gd name="connsiteX0" fmla="*/ 10032274 w 10032274"/>
              <a:gd name="connsiteY0" fmla="*/ 322217 h 1550125"/>
              <a:gd name="connsiteX1" fmla="*/ 7393577 w 10032274"/>
              <a:gd name="connsiteY1" fmla="*/ 330925 h 1550125"/>
              <a:gd name="connsiteX2" fmla="*/ 7071360 w 10032274"/>
              <a:gd name="connsiteY2" fmla="*/ 0 h 1550125"/>
              <a:gd name="connsiteX3" fmla="*/ 1872343 w 10032274"/>
              <a:gd name="connsiteY3" fmla="*/ 687977 h 1550125"/>
              <a:gd name="connsiteX4" fmla="*/ 1349828 w 10032274"/>
              <a:gd name="connsiteY4" fmla="*/ 330925 h 1550125"/>
              <a:gd name="connsiteX5" fmla="*/ 0 w 10032274"/>
              <a:gd name="connsiteY5" fmla="*/ 1550125 h 1550125"/>
              <a:gd name="connsiteX0" fmla="*/ 10040983 w 10040983"/>
              <a:gd name="connsiteY0" fmla="*/ 322217 h 1550125"/>
              <a:gd name="connsiteX1" fmla="*/ 7402286 w 10040983"/>
              <a:gd name="connsiteY1" fmla="*/ 330925 h 1550125"/>
              <a:gd name="connsiteX2" fmla="*/ 7080069 w 10040983"/>
              <a:gd name="connsiteY2" fmla="*/ 0 h 1550125"/>
              <a:gd name="connsiteX3" fmla="*/ 1881052 w 10040983"/>
              <a:gd name="connsiteY3" fmla="*/ 687977 h 1550125"/>
              <a:gd name="connsiteX4" fmla="*/ 0 w 10040983"/>
              <a:gd name="connsiteY4" fmla="*/ 992777 h 1550125"/>
              <a:gd name="connsiteX5" fmla="*/ 8709 w 10040983"/>
              <a:gd name="connsiteY5" fmla="*/ 1550125 h 1550125"/>
              <a:gd name="connsiteX0" fmla="*/ 10040983 w 10040983"/>
              <a:gd name="connsiteY0" fmla="*/ 322217 h 1567542"/>
              <a:gd name="connsiteX1" fmla="*/ 7402286 w 10040983"/>
              <a:gd name="connsiteY1" fmla="*/ 330925 h 1567542"/>
              <a:gd name="connsiteX2" fmla="*/ 7080069 w 10040983"/>
              <a:gd name="connsiteY2" fmla="*/ 0 h 1567542"/>
              <a:gd name="connsiteX3" fmla="*/ 1881052 w 10040983"/>
              <a:gd name="connsiteY3" fmla="*/ 687977 h 1567542"/>
              <a:gd name="connsiteX4" fmla="*/ 0 w 10040983"/>
              <a:gd name="connsiteY4" fmla="*/ 992777 h 1567542"/>
              <a:gd name="connsiteX5" fmla="*/ 0 w 10040983"/>
              <a:gd name="connsiteY5" fmla="*/ 1567542 h 1567542"/>
              <a:gd name="connsiteX0" fmla="*/ 10049691 w 10049691"/>
              <a:gd name="connsiteY0" fmla="*/ 322217 h 1567542"/>
              <a:gd name="connsiteX1" fmla="*/ 7410994 w 10049691"/>
              <a:gd name="connsiteY1" fmla="*/ 330925 h 1567542"/>
              <a:gd name="connsiteX2" fmla="*/ 7088777 w 10049691"/>
              <a:gd name="connsiteY2" fmla="*/ 0 h 1567542"/>
              <a:gd name="connsiteX3" fmla="*/ 1889760 w 10049691"/>
              <a:gd name="connsiteY3" fmla="*/ 687977 h 1567542"/>
              <a:gd name="connsiteX4" fmla="*/ 0 w 10049691"/>
              <a:gd name="connsiteY4" fmla="*/ 949234 h 1567542"/>
              <a:gd name="connsiteX5" fmla="*/ 8708 w 10049691"/>
              <a:gd name="connsiteY5" fmla="*/ 1567542 h 1567542"/>
              <a:gd name="connsiteX0" fmla="*/ 10049691 w 10049691"/>
              <a:gd name="connsiteY0" fmla="*/ 574767 h 1820092"/>
              <a:gd name="connsiteX1" fmla="*/ 8734697 w 10049691"/>
              <a:gd name="connsiteY1" fmla="*/ 0 h 1820092"/>
              <a:gd name="connsiteX2" fmla="*/ 7088777 w 10049691"/>
              <a:gd name="connsiteY2" fmla="*/ 252550 h 1820092"/>
              <a:gd name="connsiteX3" fmla="*/ 1889760 w 10049691"/>
              <a:gd name="connsiteY3" fmla="*/ 940527 h 1820092"/>
              <a:gd name="connsiteX4" fmla="*/ 0 w 10049691"/>
              <a:gd name="connsiteY4" fmla="*/ 1201784 h 1820092"/>
              <a:gd name="connsiteX5" fmla="*/ 8708 w 10049691"/>
              <a:gd name="connsiteY5" fmla="*/ 1820092 h 1820092"/>
              <a:gd name="connsiteX0" fmla="*/ 8699862 w 8734697"/>
              <a:gd name="connsiteY0" fmla="*/ 0 h 2307771"/>
              <a:gd name="connsiteX1" fmla="*/ 8734697 w 8734697"/>
              <a:gd name="connsiteY1" fmla="*/ 487679 h 2307771"/>
              <a:gd name="connsiteX2" fmla="*/ 7088777 w 8734697"/>
              <a:gd name="connsiteY2" fmla="*/ 740229 h 2307771"/>
              <a:gd name="connsiteX3" fmla="*/ 1889760 w 8734697"/>
              <a:gd name="connsiteY3" fmla="*/ 1428206 h 2307771"/>
              <a:gd name="connsiteX4" fmla="*/ 0 w 8734697"/>
              <a:gd name="connsiteY4" fmla="*/ 1689463 h 2307771"/>
              <a:gd name="connsiteX5" fmla="*/ 8708 w 8734697"/>
              <a:gd name="connsiteY5" fmla="*/ 2307771 h 2307771"/>
              <a:gd name="connsiteX0" fmla="*/ 8699862 w 8708572"/>
              <a:gd name="connsiteY0" fmla="*/ 0 h 2307771"/>
              <a:gd name="connsiteX1" fmla="*/ 8708572 w 8708572"/>
              <a:gd name="connsiteY1" fmla="*/ 513805 h 2307771"/>
              <a:gd name="connsiteX2" fmla="*/ 7088777 w 8708572"/>
              <a:gd name="connsiteY2" fmla="*/ 740229 h 2307771"/>
              <a:gd name="connsiteX3" fmla="*/ 1889760 w 8708572"/>
              <a:gd name="connsiteY3" fmla="*/ 1428206 h 2307771"/>
              <a:gd name="connsiteX4" fmla="*/ 0 w 8708572"/>
              <a:gd name="connsiteY4" fmla="*/ 1689463 h 2307771"/>
              <a:gd name="connsiteX5" fmla="*/ 8708 w 8708572"/>
              <a:gd name="connsiteY5" fmla="*/ 2307771 h 2307771"/>
              <a:gd name="connsiteX0" fmla="*/ 8726176 w 8726176"/>
              <a:gd name="connsiteY0" fmla="*/ 0 h 2483196"/>
              <a:gd name="connsiteX1" fmla="*/ 8708572 w 8726176"/>
              <a:gd name="connsiteY1" fmla="*/ 689230 h 2483196"/>
              <a:gd name="connsiteX2" fmla="*/ 7088777 w 8726176"/>
              <a:gd name="connsiteY2" fmla="*/ 915654 h 2483196"/>
              <a:gd name="connsiteX3" fmla="*/ 1889760 w 8726176"/>
              <a:gd name="connsiteY3" fmla="*/ 1603631 h 2483196"/>
              <a:gd name="connsiteX4" fmla="*/ 0 w 8726176"/>
              <a:gd name="connsiteY4" fmla="*/ 1864888 h 2483196"/>
              <a:gd name="connsiteX5" fmla="*/ 8708 w 8726176"/>
              <a:gd name="connsiteY5" fmla="*/ 2483196 h 2483196"/>
              <a:gd name="connsiteX0" fmla="*/ 8717404 w 8717404"/>
              <a:gd name="connsiteY0" fmla="*/ 0 h 2483196"/>
              <a:gd name="connsiteX1" fmla="*/ 8708572 w 8717404"/>
              <a:gd name="connsiteY1" fmla="*/ 689230 h 2483196"/>
              <a:gd name="connsiteX2" fmla="*/ 7088777 w 8717404"/>
              <a:gd name="connsiteY2" fmla="*/ 915654 h 2483196"/>
              <a:gd name="connsiteX3" fmla="*/ 1889760 w 8717404"/>
              <a:gd name="connsiteY3" fmla="*/ 1603631 h 2483196"/>
              <a:gd name="connsiteX4" fmla="*/ 0 w 8717404"/>
              <a:gd name="connsiteY4" fmla="*/ 1864888 h 2483196"/>
              <a:gd name="connsiteX5" fmla="*/ 8708 w 8717404"/>
              <a:gd name="connsiteY5" fmla="*/ 2483196 h 24831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17404" h="2483196">
                <a:moveTo>
                  <a:pt x="8717404" y="0"/>
                </a:moveTo>
                <a:lnTo>
                  <a:pt x="8708572" y="689230"/>
                </a:lnTo>
                <a:lnTo>
                  <a:pt x="7088777" y="915654"/>
                </a:lnTo>
                <a:lnTo>
                  <a:pt x="1889760" y="1603631"/>
                </a:lnTo>
                <a:lnTo>
                  <a:pt x="0" y="1864888"/>
                </a:lnTo>
                <a:lnTo>
                  <a:pt x="8708" y="2483196"/>
                </a:lnTo>
              </a:path>
            </a:pathLst>
          </a:custGeom>
          <a:noFill/>
          <a:ln w="76200">
            <a:solidFill>
              <a:srgbClr val="00B0F0">
                <a:alpha val="70000"/>
              </a:srgbClr>
            </a:solidFill>
            <a:headEnd type="arrow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de-DE" sz="1350"/>
          </a:p>
        </p:txBody>
      </p:sp>
      <p:sp>
        <p:nvSpPr>
          <p:cNvPr id="57" name="Textfeld 56"/>
          <p:cNvSpPr txBox="1"/>
          <p:nvPr/>
        </p:nvSpPr>
        <p:spPr>
          <a:xfrm>
            <a:off x="8383786" y="3295799"/>
            <a:ext cx="636713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350" b="1" dirty="0" err="1">
                <a:solidFill>
                  <a:srgbClr val="FF0000"/>
                </a:solidFill>
              </a:rPr>
              <a:t>ion</a:t>
            </a:r>
            <a:endParaRPr lang="de-DE" sz="1350" b="1" dirty="0">
              <a:solidFill>
                <a:srgbClr val="FF0000"/>
              </a:solidFill>
            </a:endParaRPr>
          </a:p>
          <a:p>
            <a:r>
              <a:rPr lang="de-DE" sz="1350" b="1" dirty="0">
                <a:solidFill>
                  <a:srgbClr val="FF0000"/>
                </a:solidFill>
              </a:rPr>
              <a:t>beam</a:t>
            </a:r>
          </a:p>
        </p:txBody>
      </p:sp>
      <p:sp>
        <p:nvSpPr>
          <p:cNvPr id="58" name="Textfeld 57"/>
          <p:cNvSpPr txBox="1"/>
          <p:nvPr/>
        </p:nvSpPr>
        <p:spPr>
          <a:xfrm>
            <a:off x="1478543" y="4419569"/>
            <a:ext cx="732893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350" b="1" dirty="0">
                <a:solidFill>
                  <a:srgbClr val="00B0F0"/>
                </a:solidFill>
              </a:rPr>
              <a:t>3 </a:t>
            </a:r>
            <a:r>
              <a:rPr lang="de-DE" sz="1350" b="1" dirty="0" err="1">
                <a:solidFill>
                  <a:srgbClr val="00B0F0"/>
                </a:solidFill>
              </a:rPr>
              <a:t>laser</a:t>
            </a:r>
            <a:endParaRPr lang="de-DE" sz="1350" b="1" dirty="0">
              <a:solidFill>
                <a:srgbClr val="00B0F0"/>
              </a:solidFill>
            </a:endParaRPr>
          </a:p>
          <a:p>
            <a:r>
              <a:rPr lang="de-DE" sz="1350" b="1" dirty="0" err="1">
                <a:solidFill>
                  <a:srgbClr val="00B0F0"/>
                </a:solidFill>
              </a:rPr>
              <a:t>beams</a:t>
            </a:r>
            <a:endParaRPr lang="de-DE" sz="1350" b="1" dirty="0">
              <a:solidFill>
                <a:srgbClr val="00B0F0"/>
              </a:solidFill>
            </a:endParaRPr>
          </a:p>
        </p:txBody>
      </p:sp>
      <p:cxnSp>
        <p:nvCxnSpPr>
          <p:cNvPr id="69" name="Gerader Verbinder 68"/>
          <p:cNvCxnSpPr/>
          <p:nvPr/>
        </p:nvCxnSpPr>
        <p:spPr>
          <a:xfrm flipH="1">
            <a:off x="3200288" y="4342892"/>
            <a:ext cx="2943000" cy="0"/>
          </a:xfrm>
          <a:prstGeom prst="line">
            <a:avLst/>
          </a:prstGeom>
          <a:ln w="19050">
            <a:solidFill>
              <a:schemeClr val="tx1"/>
            </a:solidFill>
            <a:prstDash val="solid"/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feld 20"/>
          <p:cNvSpPr txBox="1"/>
          <p:nvPr/>
        </p:nvSpPr>
        <p:spPr>
          <a:xfrm>
            <a:off x="5540438" y="3202567"/>
            <a:ext cx="906017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350" dirty="0" err="1"/>
              <a:t>scraper</a:t>
            </a:r>
            <a:r>
              <a:rPr lang="de-DE" sz="1350" dirty="0"/>
              <a:t> 1</a:t>
            </a:r>
          </a:p>
          <a:p>
            <a:r>
              <a:rPr lang="de-DE" sz="1350" dirty="0"/>
              <a:t>(DSA)</a:t>
            </a:r>
          </a:p>
        </p:txBody>
      </p:sp>
      <p:sp>
        <p:nvSpPr>
          <p:cNvPr id="70" name="Textfeld 69"/>
          <p:cNvSpPr txBox="1"/>
          <p:nvPr/>
        </p:nvSpPr>
        <p:spPr>
          <a:xfrm>
            <a:off x="2590519" y="3334771"/>
            <a:ext cx="954107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350" dirty="0" err="1"/>
              <a:t>scraper</a:t>
            </a:r>
            <a:r>
              <a:rPr lang="de-DE" sz="1350" dirty="0"/>
              <a:t> 2 </a:t>
            </a:r>
          </a:p>
          <a:p>
            <a:r>
              <a:rPr lang="de-DE" sz="1350" dirty="0"/>
              <a:t>(DSB)</a:t>
            </a:r>
          </a:p>
        </p:txBody>
      </p:sp>
      <p:sp>
        <p:nvSpPr>
          <p:cNvPr id="73" name="Textfeld 72"/>
          <p:cNvSpPr txBox="1"/>
          <p:nvPr/>
        </p:nvSpPr>
        <p:spPr>
          <a:xfrm>
            <a:off x="925239" y="3321123"/>
            <a:ext cx="790601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350" dirty="0" err="1"/>
              <a:t>laser</a:t>
            </a:r>
            <a:r>
              <a:rPr lang="de-DE" sz="1350" dirty="0"/>
              <a:t> in </a:t>
            </a:r>
          </a:p>
          <a:p>
            <a:r>
              <a:rPr lang="de-DE" sz="1350" dirty="0"/>
              <a:t>(ILBI)</a:t>
            </a:r>
          </a:p>
        </p:txBody>
      </p:sp>
      <p:sp>
        <p:nvSpPr>
          <p:cNvPr id="74" name="Textfeld 73"/>
          <p:cNvSpPr txBox="1"/>
          <p:nvPr/>
        </p:nvSpPr>
        <p:spPr>
          <a:xfrm>
            <a:off x="7480451" y="3824607"/>
            <a:ext cx="896399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350" dirty="0" err="1"/>
              <a:t>laser</a:t>
            </a:r>
            <a:r>
              <a:rPr lang="de-DE" sz="1350" dirty="0"/>
              <a:t> out </a:t>
            </a:r>
          </a:p>
          <a:p>
            <a:r>
              <a:rPr lang="de-DE" sz="1350" dirty="0"/>
              <a:t>(ILAO)</a:t>
            </a:r>
          </a:p>
        </p:txBody>
      </p:sp>
      <p:cxnSp>
        <p:nvCxnSpPr>
          <p:cNvPr id="23" name="Gerader Verbinder 22"/>
          <p:cNvCxnSpPr/>
          <p:nvPr/>
        </p:nvCxnSpPr>
        <p:spPr>
          <a:xfrm>
            <a:off x="3200288" y="3633733"/>
            <a:ext cx="0" cy="322355"/>
          </a:xfrm>
          <a:prstGeom prst="line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Gerader Verbinder 74"/>
          <p:cNvCxnSpPr/>
          <p:nvPr/>
        </p:nvCxnSpPr>
        <p:spPr>
          <a:xfrm>
            <a:off x="6154231" y="3718716"/>
            <a:ext cx="0" cy="322355"/>
          </a:xfrm>
          <a:prstGeom prst="line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feld 31"/>
          <p:cNvSpPr txBox="1"/>
          <p:nvPr/>
        </p:nvSpPr>
        <p:spPr>
          <a:xfrm>
            <a:off x="4706318" y="4339661"/>
            <a:ext cx="670376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350" dirty="0"/>
              <a:t>~20 m</a:t>
            </a:r>
          </a:p>
        </p:txBody>
      </p:sp>
      <p:sp>
        <p:nvSpPr>
          <p:cNvPr id="49" name="Textfeld 48"/>
          <p:cNvSpPr txBox="1"/>
          <p:nvPr/>
        </p:nvSpPr>
        <p:spPr>
          <a:xfrm>
            <a:off x="6929439" y="1805579"/>
            <a:ext cx="588623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350" dirty="0"/>
              <a:t>1S31</a:t>
            </a:r>
          </a:p>
        </p:txBody>
      </p:sp>
      <p:sp>
        <p:nvSpPr>
          <p:cNvPr id="50" name="Textfeld 49"/>
          <p:cNvSpPr txBox="1"/>
          <p:nvPr/>
        </p:nvSpPr>
        <p:spPr>
          <a:xfrm>
            <a:off x="5092962" y="1805579"/>
            <a:ext cx="588623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350" dirty="0"/>
              <a:t>1S32</a:t>
            </a:r>
          </a:p>
        </p:txBody>
      </p:sp>
      <p:sp>
        <p:nvSpPr>
          <p:cNvPr id="51" name="Textfeld 50"/>
          <p:cNvSpPr txBox="1"/>
          <p:nvPr/>
        </p:nvSpPr>
        <p:spPr>
          <a:xfrm>
            <a:off x="3256485" y="1805579"/>
            <a:ext cx="588623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350" dirty="0"/>
              <a:t>1S33</a:t>
            </a:r>
          </a:p>
        </p:txBody>
      </p:sp>
      <p:sp>
        <p:nvSpPr>
          <p:cNvPr id="52" name="Textfeld 51"/>
          <p:cNvSpPr txBox="1"/>
          <p:nvPr/>
        </p:nvSpPr>
        <p:spPr>
          <a:xfrm>
            <a:off x="1649296" y="1805579"/>
            <a:ext cx="588623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350" dirty="0"/>
              <a:t>1S34</a:t>
            </a:r>
          </a:p>
        </p:txBody>
      </p:sp>
      <p:cxnSp>
        <p:nvCxnSpPr>
          <p:cNvPr id="53" name="Gerader Verbinder 52"/>
          <p:cNvCxnSpPr/>
          <p:nvPr/>
        </p:nvCxnSpPr>
        <p:spPr>
          <a:xfrm rot="2700000">
            <a:off x="1405789" y="4062913"/>
            <a:ext cx="0" cy="322355"/>
          </a:xfrm>
          <a:prstGeom prst="line">
            <a:avLst/>
          </a:prstGeom>
          <a:ln w="762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Gerader Verbinder 54"/>
          <p:cNvCxnSpPr/>
          <p:nvPr/>
        </p:nvCxnSpPr>
        <p:spPr>
          <a:xfrm rot="2700000">
            <a:off x="7987346" y="3285160"/>
            <a:ext cx="0" cy="322355"/>
          </a:xfrm>
          <a:prstGeom prst="line">
            <a:avLst/>
          </a:prstGeom>
          <a:ln w="762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feld 2"/>
          <p:cNvSpPr txBox="1"/>
          <p:nvPr/>
        </p:nvSpPr>
        <p:spPr>
          <a:xfrm>
            <a:off x="1051370" y="3899884"/>
            <a:ext cx="377026" cy="369332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b="1" dirty="0">
                <a:solidFill>
                  <a:srgbClr val="A6A6A6"/>
                </a:solidFill>
              </a:rPr>
              <a:t>M</a:t>
            </a:r>
          </a:p>
        </p:txBody>
      </p:sp>
      <p:sp>
        <p:nvSpPr>
          <p:cNvPr id="59" name="Textfeld 58"/>
          <p:cNvSpPr txBox="1"/>
          <p:nvPr/>
        </p:nvSpPr>
        <p:spPr>
          <a:xfrm>
            <a:off x="7940782" y="3392803"/>
            <a:ext cx="377026" cy="369332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b="1" dirty="0">
                <a:solidFill>
                  <a:srgbClr val="A6A6A6"/>
                </a:solidFill>
              </a:rPr>
              <a:t>M</a:t>
            </a:r>
          </a:p>
        </p:txBody>
      </p:sp>
      <p:sp>
        <p:nvSpPr>
          <p:cNvPr id="60" name="Stern mit 5 Zacken 59"/>
          <p:cNvSpPr/>
          <p:nvPr/>
        </p:nvSpPr>
        <p:spPr bwMode="auto">
          <a:xfrm rot="1102041">
            <a:off x="3533300" y="3581325"/>
            <a:ext cx="477261" cy="450155"/>
          </a:xfrm>
          <a:prstGeom prst="star5">
            <a:avLst/>
          </a:prstGeom>
          <a:solidFill>
            <a:srgbClr val="00CC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67500" tIns="35100" rIns="67500" bIns="35100"/>
          <a:lstStyle/>
          <a:p>
            <a:pPr>
              <a:defRPr/>
            </a:pPr>
            <a:endParaRPr lang="de-DE" sz="1350">
              <a:latin typeface="Arial" charset="0"/>
            </a:endParaRPr>
          </a:p>
        </p:txBody>
      </p:sp>
      <p:sp>
        <p:nvSpPr>
          <p:cNvPr id="4" name="Textfeld 3"/>
          <p:cNvSpPr txBox="1"/>
          <p:nvPr/>
        </p:nvSpPr>
        <p:spPr>
          <a:xfrm>
            <a:off x="3782164" y="3188151"/>
            <a:ext cx="1718740" cy="461665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sz="1200" dirty="0" err="1">
                <a:solidFill>
                  <a:srgbClr val="00B050"/>
                </a:solidFill>
              </a:rPr>
              <a:t>fluorescence</a:t>
            </a:r>
            <a:r>
              <a:rPr lang="de-DE" sz="1200" dirty="0">
                <a:solidFill>
                  <a:srgbClr val="00B050"/>
                </a:solidFill>
              </a:rPr>
              <a:t> </a:t>
            </a:r>
            <a:r>
              <a:rPr lang="de-DE" sz="1200" dirty="0" err="1">
                <a:solidFill>
                  <a:srgbClr val="00B050"/>
                </a:solidFill>
              </a:rPr>
              <a:t>detection</a:t>
            </a:r>
            <a:endParaRPr lang="de-DE" sz="1200" dirty="0">
              <a:solidFill>
                <a:srgbClr val="00B050"/>
              </a:solidFill>
            </a:endParaRPr>
          </a:p>
          <a:p>
            <a:pPr algn="l"/>
            <a:r>
              <a:rPr lang="de-DE" sz="1200" dirty="0">
                <a:solidFill>
                  <a:srgbClr val="00B050"/>
                </a:solidFill>
              </a:rPr>
              <a:t>(Uni Münster)</a:t>
            </a:r>
          </a:p>
        </p:txBody>
      </p:sp>
    </p:spTree>
    <p:extLst>
      <p:ext uri="{BB962C8B-B14F-4D97-AF65-F5344CB8AC3E}">
        <p14:creationId xmlns:p14="http://schemas.microsoft.com/office/powerpoint/2010/main" val="197959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56" grpId="0" animBg="1"/>
      <p:bldP spid="57" grpId="0"/>
      <p:bldP spid="58" grpId="0"/>
      <p:bldP spid="21" grpId="0"/>
      <p:bldP spid="70" grpId="0"/>
      <p:bldP spid="73" grpId="0"/>
      <p:bldP spid="74" grpId="0"/>
      <p:bldP spid="32" grpId="0"/>
      <p:bldP spid="3" grpId="0"/>
      <p:bldP spid="59" grpId="0"/>
      <p:bldP spid="60" grpId="0" animBg="1"/>
      <p:bldP spid="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 3"/>
          <p:cNvPicPr>
            <a:picLocks noChangeAspect="1"/>
          </p:cNvPicPr>
          <p:nvPr/>
        </p:nvPicPr>
        <p:blipFill rotWithShape="1">
          <a:blip r:embed="rId2"/>
          <a:srcRect t="11296"/>
          <a:stretch/>
        </p:blipFill>
        <p:spPr>
          <a:xfrm>
            <a:off x="1045965" y="562356"/>
            <a:ext cx="6996739" cy="4379804"/>
          </a:xfrm>
          <a:prstGeom prst="rect">
            <a:avLst/>
          </a:prstGeom>
        </p:spPr>
      </p:pic>
      <p:sp>
        <p:nvSpPr>
          <p:cNvPr id="5" name="Textfeld 4"/>
          <p:cNvSpPr txBox="1"/>
          <p:nvPr/>
        </p:nvSpPr>
        <p:spPr>
          <a:xfrm>
            <a:off x="5167950" y="2874584"/>
            <a:ext cx="2672526" cy="646331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b="1" dirty="0" err="1">
                <a:solidFill>
                  <a:schemeClr val="bg1"/>
                </a:solidFill>
              </a:rPr>
              <a:t>exit</a:t>
            </a:r>
            <a:r>
              <a:rPr lang="de-DE" b="1" dirty="0">
                <a:solidFill>
                  <a:schemeClr val="bg1"/>
                </a:solidFill>
              </a:rPr>
              <a:t> </a:t>
            </a:r>
            <a:r>
              <a:rPr lang="de-DE" b="1" dirty="0" err="1">
                <a:solidFill>
                  <a:schemeClr val="bg1"/>
                </a:solidFill>
              </a:rPr>
              <a:t>of</a:t>
            </a:r>
            <a:r>
              <a:rPr lang="de-DE" b="1" dirty="0">
                <a:solidFill>
                  <a:schemeClr val="bg1"/>
                </a:solidFill>
              </a:rPr>
              <a:t> </a:t>
            </a:r>
            <a:r>
              <a:rPr lang="de-DE" b="1" dirty="0" err="1">
                <a:solidFill>
                  <a:schemeClr val="bg1"/>
                </a:solidFill>
              </a:rPr>
              <a:t>the</a:t>
            </a:r>
            <a:endParaRPr lang="de-DE" b="1" dirty="0">
              <a:solidFill>
                <a:schemeClr val="bg1"/>
              </a:solidFill>
            </a:endParaRPr>
          </a:p>
          <a:p>
            <a:pPr algn="l"/>
            <a:r>
              <a:rPr lang="de-DE" b="1" dirty="0" err="1">
                <a:solidFill>
                  <a:schemeClr val="bg1"/>
                </a:solidFill>
              </a:rPr>
              <a:t>laser</a:t>
            </a:r>
            <a:r>
              <a:rPr lang="de-DE" b="1" dirty="0">
                <a:solidFill>
                  <a:schemeClr val="bg1"/>
                </a:solidFill>
              </a:rPr>
              <a:t> </a:t>
            </a:r>
            <a:r>
              <a:rPr lang="de-DE" b="1" dirty="0" err="1">
                <a:solidFill>
                  <a:schemeClr val="bg1"/>
                </a:solidFill>
              </a:rPr>
              <a:t>beamline</a:t>
            </a:r>
            <a:r>
              <a:rPr lang="de-DE" b="1" dirty="0">
                <a:solidFill>
                  <a:schemeClr val="bg1"/>
                </a:solidFill>
              </a:rPr>
              <a:t> – </a:t>
            </a:r>
            <a:r>
              <a:rPr lang="de-DE" b="1" dirty="0" err="1">
                <a:solidFill>
                  <a:schemeClr val="bg1"/>
                </a:solidFill>
              </a:rPr>
              <a:t>part</a:t>
            </a:r>
            <a:r>
              <a:rPr lang="de-DE" b="1" dirty="0">
                <a:solidFill>
                  <a:schemeClr val="bg1"/>
                </a:solidFill>
              </a:rPr>
              <a:t> 2</a:t>
            </a:r>
          </a:p>
        </p:txBody>
      </p:sp>
      <p:sp>
        <p:nvSpPr>
          <p:cNvPr id="6" name="Textfeld 5"/>
          <p:cNvSpPr txBox="1"/>
          <p:nvPr/>
        </p:nvSpPr>
        <p:spPr>
          <a:xfrm>
            <a:off x="3424670" y="3632748"/>
            <a:ext cx="1338828" cy="369332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b="1" dirty="0" err="1">
                <a:solidFill>
                  <a:schemeClr val="bg1"/>
                </a:solidFill>
              </a:rPr>
              <a:t>mirror</a:t>
            </a:r>
            <a:r>
              <a:rPr lang="de-DE" b="1" dirty="0">
                <a:solidFill>
                  <a:schemeClr val="bg1"/>
                </a:solidFill>
              </a:rPr>
              <a:t> box</a:t>
            </a:r>
          </a:p>
        </p:txBody>
      </p:sp>
      <p:sp>
        <p:nvSpPr>
          <p:cNvPr id="7" name="Textfeld 6"/>
          <p:cNvSpPr txBox="1"/>
          <p:nvPr/>
        </p:nvSpPr>
        <p:spPr>
          <a:xfrm>
            <a:off x="6266546" y="3764316"/>
            <a:ext cx="620683" cy="369332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b="1" dirty="0">
                <a:solidFill>
                  <a:schemeClr val="bg1"/>
                </a:solidFill>
              </a:rPr>
              <a:t>ILBI</a:t>
            </a:r>
          </a:p>
        </p:txBody>
      </p:sp>
      <p:pic>
        <p:nvPicPr>
          <p:cNvPr id="8" name="Grafik 7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08" t="33840" r="51294" b="9028"/>
          <a:stretch/>
        </p:blipFill>
        <p:spPr>
          <a:xfrm>
            <a:off x="6938553" y="566641"/>
            <a:ext cx="2129969" cy="2055398"/>
          </a:xfrm>
          <a:prstGeom prst="rect">
            <a:avLst/>
          </a:prstGeom>
          <a:ln w="76200">
            <a:solidFill>
              <a:schemeClr val="bg1"/>
            </a:solidFill>
          </a:ln>
        </p:spPr>
      </p:pic>
      <p:sp>
        <p:nvSpPr>
          <p:cNvPr id="9" name="Titel 4"/>
          <p:cNvSpPr txBox="1">
            <a:spLocks/>
          </p:cNvSpPr>
          <p:nvPr/>
        </p:nvSpPr>
        <p:spPr>
          <a:xfrm>
            <a:off x="317638" y="81904"/>
            <a:ext cx="6129236" cy="398545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342900" rtl="0" eaLnBrk="1" latinLnBrk="0" hangingPunct="1">
              <a:spcBef>
                <a:spcPct val="0"/>
              </a:spcBef>
              <a:buNone/>
              <a:defRPr sz="1800" b="1" kern="1200">
                <a:solidFill>
                  <a:srgbClr val="333333"/>
                </a:solidFill>
                <a:latin typeface="Arial"/>
                <a:ea typeface="+mj-ea"/>
                <a:cs typeface="Arial"/>
              </a:defRPr>
            </a:lvl1pPr>
          </a:lstStyle>
          <a:p>
            <a:r>
              <a:rPr lang="de-DE" sz="2400" dirty="0">
                <a:solidFill>
                  <a:srgbClr val="0066CC"/>
                </a:solidFill>
              </a:rPr>
              <a:t>SIS100 </a:t>
            </a:r>
            <a:r>
              <a:rPr lang="de-DE" sz="2400" dirty="0" err="1">
                <a:solidFill>
                  <a:srgbClr val="0066CC"/>
                </a:solidFill>
              </a:rPr>
              <a:t>laser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beamline</a:t>
            </a:r>
            <a:r>
              <a:rPr lang="de-DE" sz="2400" dirty="0">
                <a:solidFill>
                  <a:srgbClr val="0066CC"/>
                </a:solidFill>
              </a:rPr>
              <a:t> – </a:t>
            </a:r>
            <a:r>
              <a:rPr lang="de-DE" sz="2400" dirty="0" err="1">
                <a:solidFill>
                  <a:srgbClr val="0066CC"/>
                </a:solidFill>
              </a:rPr>
              <a:t>part</a:t>
            </a:r>
            <a:r>
              <a:rPr lang="de-DE" sz="2400" dirty="0">
                <a:solidFill>
                  <a:srgbClr val="0066CC"/>
                </a:solidFill>
              </a:rPr>
              <a:t> 2</a:t>
            </a:r>
          </a:p>
        </p:txBody>
      </p:sp>
    </p:spTree>
    <p:extLst>
      <p:ext uri="{BB962C8B-B14F-4D97-AF65-F5344CB8AC3E}">
        <p14:creationId xmlns:p14="http://schemas.microsoft.com/office/powerpoint/2010/main" val="844236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el 4"/>
          <p:cNvSpPr txBox="1">
            <a:spLocks/>
          </p:cNvSpPr>
          <p:nvPr/>
        </p:nvSpPr>
        <p:spPr>
          <a:xfrm>
            <a:off x="317638" y="81904"/>
            <a:ext cx="6129236" cy="398545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342900" rtl="0" eaLnBrk="1" latinLnBrk="0" hangingPunct="1">
              <a:spcBef>
                <a:spcPct val="0"/>
              </a:spcBef>
              <a:buNone/>
              <a:defRPr sz="1800" b="1" kern="1200">
                <a:solidFill>
                  <a:srgbClr val="333333"/>
                </a:solidFill>
                <a:latin typeface="Arial"/>
                <a:ea typeface="+mj-ea"/>
                <a:cs typeface="Arial"/>
              </a:defRPr>
            </a:lvl1pPr>
          </a:lstStyle>
          <a:p>
            <a:r>
              <a:rPr lang="de-DE" sz="2400" dirty="0">
                <a:solidFill>
                  <a:srgbClr val="0066CC"/>
                </a:solidFill>
              </a:rPr>
              <a:t>SIS100 </a:t>
            </a:r>
            <a:r>
              <a:rPr lang="de-DE" sz="2400" dirty="0" err="1">
                <a:solidFill>
                  <a:srgbClr val="0066CC"/>
                </a:solidFill>
              </a:rPr>
              <a:t>laser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beamline</a:t>
            </a:r>
            <a:r>
              <a:rPr lang="de-DE" sz="2400" dirty="0">
                <a:solidFill>
                  <a:srgbClr val="0066CC"/>
                </a:solidFill>
              </a:rPr>
              <a:t> – </a:t>
            </a:r>
            <a:r>
              <a:rPr lang="de-DE" sz="2400" dirty="0" err="1">
                <a:solidFill>
                  <a:srgbClr val="0066CC"/>
                </a:solidFill>
              </a:rPr>
              <a:t>part</a:t>
            </a:r>
            <a:r>
              <a:rPr lang="de-DE" sz="2400" dirty="0">
                <a:solidFill>
                  <a:srgbClr val="0066CC"/>
                </a:solidFill>
              </a:rPr>
              <a:t> 2</a:t>
            </a:r>
          </a:p>
        </p:txBody>
      </p:sp>
      <p:pic>
        <p:nvPicPr>
          <p:cNvPr id="3" name="Grafi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7630" y="769939"/>
            <a:ext cx="3122102" cy="4172394"/>
          </a:xfrm>
          <a:prstGeom prst="rect">
            <a:avLst/>
          </a:prstGeom>
        </p:spPr>
      </p:pic>
      <p:pic>
        <p:nvPicPr>
          <p:cNvPr id="4" name="Grafi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275" y="769939"/>
            <a:ext cx="3125078" cy="4176371"/>
          </a:xfrm>
          <a:prstGeom prst="rect">
            <a:avLst/>
          </a:prstGeom>
        </p:spPr>
      </p:pic>
      <p:cxnSp>
        <p:nvCxnSpPr>
          <p:cNvPr id="6" name="Gerade Verbindung mit Pfeil 5"/>
          <p:cNvCxnSpPr/>
          <p:nvPr/>
        </p:nvCxnSpPr>
        <p:spPr>
          <a:xfrm flipH="1">
            <a:off x="1920240" y="1513332"/>
            <a:ext cx="59436" cy="2532888"/>
          </a:xfrm>
          <a:prstGeom prst="straightConnector1">
            <a:avLst/>
          </a:prstGeom>
          <a:ln>
            <a:solidFill>
              <a:schemeClr val="bg1"/>
            </a:solidFill>
            <a:prstDash val="dash"/>
            <a:headEnd type="none" w="med" len="med"/>
            <a:tailEnd type="arrow" w="med" len="me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Gerade Verbindung mit Pfeil 7"/>
          <p:cNvCxnSpPr/>
          <p:nvPr/>
        </p:nvCxnSpPr>
        <p:spPr>
          <a:xfrm>
            <a:off x="6199632" y="2537460"/>
            <a:ext cx="32004" cy="854964"/>
          </a:xfrm>
          <a:prstGeom prst="straightConnector1">
            <a:avLst/>
          </a:prstGeom>
          <a:ln>
            <a:solidFill>
              <a:schemeClr val="bg1"/>
            </a:solidFill>
            <a:prstDash val="dash"/>
            <a:headEnd type="none" w="med" len="med"/>
            <a:tailEnd type="arrow" w="med" len="me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930271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302" y="147320"/>
            <a:ext cx="7200000" cy="4800000"/>
          </a:xfrm>
          <a:prstGeom prst="rect">
            <a:avLst/>
          </a:prstGeom>
        </p:spPr>
      </p:pic>
      <p:sp>
        <p:nvSpPr>
          <p:cNvPr id="5" name="Textfeld 4"/>
          <p:cNvSpPr txBox="1"/>
          <p:nvPr/>
        </p:nvSpPr>
        <p:spPr>
          <a:xfrm>
            <a:off x="2885239" y="153714"/>
            <a:ext cx="2672526" cy="646331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b="1" dirty="0" err="1">
                <a:solidFill>
                  <a:schemeClr val="bg1"/>
                </a:solidFill>
              </a:rPr>
              <a:t>exit</a:t>
            </a:r>
            <a:r>
              <a:rPr lang="de-DE" b="1" dirty="0">
                <a:solidFill>
                  <a:schemeClr val="bg1"/>
                </a:solidFill>
              </a:rPr>
              <a:t> </a:t>
            </a:r>
            <a:r>
              <a:rPr lang="de-DE" b="1" dirty="0" err="1">
                <a:solidFill>
                  <a:schemeClr val="bg1"/>
                </a:solidFill>
              </a:rPr>
              <a:t>of</a:t>
            </a:r>
            <a:r>
              <a:rPr lang="de-DE" b="1" dirty="0">
                <a:solidFill>
                  <a:schemeClr val="bg1"/>
                </a:solidFill>
              </a:rPr>
              <a:t> </a:t>
            </a:r>
            <a:r>
              <a:rPr lang="de-DE" b="1" dirty="0" err="1">
                <a:solidFill>
                  <a:schemeClr val="bg1"/>
                </a:solidFill>
              </a:rPr>
              <a:t>the</a:t>
            </a:r>
            <a:endParaRPr lang="de-DE" b="1" dirty="0">
              <a:solidFill>
                <a:schemeClr val="bg1"/>
              </a:solidFill>
            </a:endParaRPr>
          </a:p>
          <a:p>
            <a:pPr algn="l"/>
            <a:r>
              <a:rPr lang="de-DE" b="1" dirty="0" err="1">
                <a:solidFill>
                  <a:schemeClr val="bg1"/>
                </a:solidFill>
              </a:rPr>
              <a:t>laser</a:t>
            </a:r>
            <a:r>
              <a:rPr lang="de-DE" b="1" dirty="0">
                <a:solidFill>
                  <a:schemeClr val="bg1"/>
                </a:solidFill>
              </a:rPr>
              <a:t> </a:t>
            </a:r>
            <a:r>
              <a:rPr lang="de-DE" b="1" dirty="0" err="1">
                <a:solidFill>
                  <a:schemeClr val="bg1"/>
                </a:solidFill>
              </a:rPr>
              <a:t>beamline</a:t>
            </a:r>
            <a:r>
              <a:rPr lang="de-DE" b="1" dirty="0">
                <a:solidFill>
                  <a:schemeClr val="bg1"/>
                </a:solidFill>
              </a:rPr>
              <a:t> – </a:t>
            </a:r>
            <a:r>
              <a:rPr lang="de-DE" b="1" dirty="0" err="1">
                <a:solidFill>
                  <a:schemeClr val="bg1"/>
                </a:solidFill>
              </a:rPr>
              <a:t>part</a:t>
            </a:r>
            <a:r>
              <a:rPr lang="de-DE" b="1" dirty="0">
                <a:solidFill>
                  <a:schemeClr val="bg1"/>
                </a:solidFill>
              </a:rPr>
              <a:t> 2</a:t>
            </a:r>
          </a:p>
        </p:txBody>
      </p:sp>
      <p:sp>
        <p:nvSpPr>
          <p:cNvPr id="6" name="Textfeld 5"/>
          <p:cNvSpPr txBox="1"/>
          <p:nvPr/>
        </p:nvSpPr>
        <p:spPr>
          <a:xfrm>
            <a:off x="2016889" y="3448082"/>
            <a:ext cx="1338828" cy="369332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b="1" dirty="0" err="1">
                <a:solidFill>
                  <a:schemeClr val="bg1"/>
                </a:solidFill>
              </a:rPr>
              <a:t>mirror</a:t>
            </a:r>
            <a:r>
              <a:rPr lang="de-DE" b="1" dirty="0">
                <a:solidFill>
                  <a:schemeClr val="bg1"/>
                </a:solidFill>
              </a:rPr>
              <a:t> box</a:t>
            </a:r>
          </a:p>
        </p:txBody>
      </p:sp>
      <p:sp>
        <p:nvSpPr>
          <p:cNvPr id="7" name="Textfeld 6"/>
          <p:cNvSpPr txBox="1"/>
          <p:nvPr/>
        </p:nvSpPr>
        <p:spPr>
          <a:xfrm>
            <a:off x="6115242" y="1968408"/>
            <a:ext cx="620683" cy="369332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b="1" dirty="0">
                <a:solidFill>
                  <a:schemeClr val="bg1"/>
                </a:solidFill>
              </a:rPr>
              <a:t>ILBI</a:t>
            </a:r>
          </a:p>
        </p:txBody>
      </p:sp>
      <p:sp>
        <p:nvSpPr>
          <p:cNvPr id="8" name="Freihandform 7"/>
          <p:cNvSpPr/>
          <p:nvPr/>
        </p:nvSpPr>
        <p:spPr>
          <a:xfrm>
            <a:off x="2078780" y="210509"/>
            <a:ext cx="4795666" cy="3598395"/>
          </a:xfrm>
          <a:custGeom>
            <a:avLst/>
            <a:gdLst>
              <a:gd name="connsiteX0" fmla="*/ 0 w 4795666"/>
              <a:gd name="connsiteY0" fmla="*/ 0 h 3598395"/>
              <a:gd name="connsiteX1" fmla="*/ 348656 w 4795666"/>
              <a:gd name="connsiteY1" fmla="*/ 2644524 h 3598395"/>
              <a:gd name="connsiteX2" fmla="*/ 4058883 w 4795666"/>
              <a:gd name="connsiteY2" fmla="*/ 2440593 h 3598395"/>
              <a:gd name="connsiteX3" fmla="*/ 4795666 w 4795666"/>
              <a:gd name="connsiteY3" fmla="*/ 3598395 h 3598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95666" h="3598395">
                <a:moveTo>
                  <a:pt x="0" y="0"/>
                </a:moveTo>
                <a:lnTo>
                  <a:pt x="348656" y="2644524"/>
                </a:lnTo>
                <a:lnTo>
                  <a:pt x="4058883" y="2440593"/>
                </a:lnTo>
                <a:lnTo>
                  <a:pt x="4795666" y="3598395"/>
                </a:lnTo>
              </a:path>
            </a:pathLst>
          </a:custGeom>
          <a:noFill/>
          <a:ln w="76200">
            <a:solidFill>
              <a:srgbClr val="00B0F0"/>
            </a:solidFill>
            <a:tailEnd type="arrow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cxnSp>
        <p:nvCxnSpPr>
          <p:cNvPr id="10" name="Gerade Verbindung mit Pfeil 9"/>
          <p:cNvCxnSpPr/>
          <p:nvPr/>
        </p:nvCxnSpPr>
        <p:spPr>
          <a:xfrm flipH="1" flipV="1">
            <a:off x="6425583" y="2766400"/>
            <a:ext cx="915931" cy="1779286"/>
          </a:xfrm>
          <a:prstGeom prst="straightConnector1">
            <a:avLst/>
          </a:prstGeom>
          <a:ln w="76200">
            <a:solidFill>
              <a:srgbClr val="FF0000"/>
            </a:solidFill>
            <a:headEnd type="none" w="med" len="med"/>
            <a:tailEnd type="arrow" w="med" len="me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7507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747" y="131344"/>
            <a:ext cx="3677783" cy="48911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Grafi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7471" y="131344"/>
            <a:ext cx="5001888" cy="2813562"/>
          </a:xfrm>
          <a:prstGeom prst="rect">
            <a:avLst/>
          </a:prstGeom>
        </p:spPr>
      </p:pic>
      <p:pic>
        <p:nvPicPr>
          <p:cNvPr id="5" name="Grafi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6678" y="3119718"/>
            <a:ext cx="3382681" cy="1902758"/>
          </a:xfrm>
          <a:prstGeom prst="rect">
            <a:avLst/>
          </a:prstGeom>
        </p:spPr>
      </p:pic>
      <p:pic>
        <p:nvPicPr>
          <p:cNvPr id="6" name="Grafik 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79" t="5190" r="4603" b="13972"/>
          <a:stretch/>
        </p:blipFill>
        <p:spPr>
          <a:xfrm>
            <a:off x="2325882" y="3119717"/>
            <a:ext cx="3298113" cy="1902758"/>
          </a:xfrm>
          <a:prstGeom prst="rect">
            <a:avLst/>
          </a:prstGeom>
          <a:ln w="76200">
            <a:solidFill>
              <a:schemeClr val="bg1"/>
            </a:solidFill>
          </a:ln>
        </p:spPr>
      </p:pic>
      <p:sp>
        <p:nvSpPr>
          <p:cNvPr id="7" name="Textfeld 6"/>
          <p:cNvSpPr txBox="1"/>
          <p:nvPr/>
        </p:nvSpPr>
        <p:spPr>
          <a:xfrm>
            <a:off x="6970437" y="895656"/>
            <a:ext cx="1338828" cy="369332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b="1" dirty="0" err="1">
                <a:solidFill>
                  <a:schemeClr val="bg1"/>
                </a:solidFill>
              </a:rPr>
              <a:t>mirror</a:t>
            </a:r>
            <a:r>
              <a:rPr lang="de-DE" b="1" dirty="0">
                <a:solidFill>
                  <a:schemeClr val="bg1"/>
                </a:solidFill>
              </a:rPr>
              <a:t> box</a:t>
            </a:r>
          </a:p>
        </p:txBody>
      </p:sp>
      <p:sp>
        <p:nvSpPr>
          <p:cNvPr id="8" name="Textfeld 7"/>
          <p:cNvSpPr txBox="1"/>
          <p:nvPr/>
        </p:nvSpPr>
        <p:spPr>
          <a:xfrm>
            <a:off x="1582713" y="1783742"/>
            <a:ext cx="620683" cy="369332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b="1" dirty="0">
                <a:solidFill>
                  <a:schemeClr val="bg1"/>
                </a:solidFill>
              </a:rPr>
              <a:t>ILBI</a:t>
            </a:r>
          </a:p>
        </p:txBody>
      </p:sp>
    </p:spTree>
    <p:extLst>
      <p:ext uri="{BB962C8B-B14F-4D97-AF65-F5344CB8AC3E}">
        <p14:creationId xmlns:p14="http://schemas.microsoft.com/office/powerpoint/2010/main" val="363418456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5425" y="1088321"/>
            <a:ext cx="4532528" cy="3391581"/>
          </a:xfrm>
          <a:prstGeom prst="rect">
            <a:avLst/>
          </a:prstGeom>
        </p:spPr>
      </p:pic>
      <p:pic>
        <p:nvPicPr>
          <p:cNvPr id="5" name="Grafi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90" y="1092017"/>
            <a:ext cx="4527588" cy="3387885"/>
          </a:xfrm>
          <a:prstGeom prst="rect">
            <a:avLst/>
          </a:prstGeom>
        </p:spPr>
      </p:pic>
      <p:sp>
        <p:nvSpPr>
          <p:cNvPr id="6" name="Titel 4"/>
          <p:cNvSpPr txBox="1">
            <a:spLocks/>
          </p:cNvSpPr>
          <p:nvPr/>
        </p:nvSpPr>
        <p:spPr>
          <a:xfrm>
            <a:off x="317638" y="81904"/>
            <a:ext cx="6129236" cy="398545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342900" rtl="0" eaLnBrk="1" latinLnBrk="0" hangingPunct="1">
              <a:spcBef>
                <a:spcPct val="0"/>
              </a:spcBef>
              <a:buNone/>
              <a:defRPr sz="1800" b="1" kern="1200">
                <a:solidFill>
                  <a:srgbClr val="333333"/>
                </a:solidFill>
                <a:latin typeface="Arial"/>
                <a:ea typeface="+mj-ea"/>
                <a:cs typeface="Arial"/>
              </a:defRPr>
            </a:lvl1pPr>
          </a:lstStyle>
          <a:p>
            <a:r>
              <a:rPr lang="de-DE" sz="2400" dirty="0" err="1">
                <a:solidFill>
                  <a:srgbClr val="0066CC"/>
                </a:solidFill>
              </a:rPr>
              <a:t>two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experiment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vacuum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chambers</a:t>
            </a:r>
            <a:endParaRPr lang="de-DE" sz="2400" dirty="0">
              <a:solidFill>
                <a:srgbClr val="0066CC"/>
              </a:solidFill>
            </a:endParaRPr>
          </a:p>
        </p:txBody>
      </p:sp>
      <p:sp>
        <p:nvSpPr>
          <p:cNvPr id="7" name="Textfeld 6"/>
          <p:cNvSpPr txBox="1"/>
          <p:nvPr/>
        </p:nvSpPr>
        <p:spPr>
          <a:xfrm>
            <a:off x="3004605" y="2783839"/>
            <a:ext cx="620683" cy="369332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b="1" dirty="0">
                <a:solidFill>
                  <a:schemeClr val="bg1"/>
                </a:solidFill>
              </a:rPr>
              <a:t>ILBI</a:t>
            </a:r>
          </a:p>
        </p:txBody>
      </p:sp>
      <p:sp>
        <p:nvSpPr>
          <p:cNvPr id="8" name="Textfeld 7"/>
          <p:cNvSpPr txBox="1"/>
          <p:nvPr/>
        </p:nvSpPr>
        <p:spPr>
          <a:xfrm>
            <a:off x="6988341" y="2414507"/>
            <a:ext cx="620683" cy="369332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b="1" dirty="0">
                <a:solidFill>
                  <a:schemeClr val="bg1"/>
                </a:solidFill>
              </a:rPr>
              <a:t>ILBI</a:t>
            </a:r>
          </a:p>
        </p:txBody>
      </p:sp>
      <p:sp>
        <p:nvSpPr>
          <p:cNvPr id="9" name="Textfeld 8"/>
          <p:cNvSpPr txBox="1"/>
          <p:nvPr/>
        </p:nvSpPr>
        <p:spPr>
          <a:xfrm>
            <a:off x="747634" y="2466338"/>
            <a:ext cx="813108" cy="369332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b="1" dirty="0">
                <a:solidFill>
                  <a:schemeClr val="bg1"/>
                </a:solidFill>
              </a:rPr>
              <a:t>EFAO</a:t>
            </a:r>
          </a:p>
        </p:txBody>
      </p:sp>
      <p:sp>
        <p:nvSpPr>
          <p:cNvPr id="10" name="Textfeld 9"/>
          <p:cNvSpPr txBox="1"/>
          <p:nvPr/>
        </p:nvSpPr>
        <p:spPr>
          <a:xfrm>
            <a:off x="5713938" y="2529233"/>
            <a:ext cx="813108" cy="369332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b="1" dirty="0">
                <a:solidFill>
                  <a:schemeClr val="bg1"/>
                </a:solidFill>
              </a:rPr>
              <a:t>EFAO</a:t>
            </a:r>
          </a:p>
        </p:txBody>
      </p:sp>
    </p:spTree>
    <p:extLst>
      <p:ext uri="{BB962C8B-B14F-4D97-AF65-F5344CB8AC3E}">
        <p14:creationId xmlns:p14="http://schemas.microsoft.com/office/powerpoint/2010/main" val="252186668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 3">
            <a:extLst>
              <a:ext uri="{FF2B5EF4-FFF2-40B4-BE49-F238E27FC236}">
                <a16:creationId xmlns:a16="http://schemas.microsoft.com/office/drawing/2014/main" id="{33E25149-8F6C-7245-CFE9-C67F35093D9C}"/>
              </a:ext>
            </a:extLst>
          </p:cNvPr>
          <p:cNvPicPr>
            <a:picLocks noChangeAspect="1"/>
          </p:cNvPicPr>
          <p:nvPr/>
        </p:nvPicPr>
        <p:blipFill>
          <a:blip r:embed="rId2">
            <a:lum/>
            <a:alphaModFix/>
          </a:blip>
          <a:srcRect/>
          <a:stretch>
            <a:fillRect/>
          </a:stretch>
        </p:blipFill>
        <p:spPr>
          <a:xfrm>
            <a:off x="874961" y="1015166"/>
            <a:ext cx="3697039" cy="3806815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id="{C54CEE7A-08B1-45C9-684A-08C670B0C1C2}"/>
              </a:ext>
            </a:extLst>
          </p:cNvPr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4918993" y="1473892"/>
            <a:ext cx="3360430" cy="3185112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feld 6">
            <a:extLst>
              <a:ext uri="{FF2B5EF4-FFF2-40B4-BE49-F238E27FC236}">
                <a16:creationId xmlns:a16="http://schemas.microsoft.com/office/drawing/2014/main" id="{B466DD4F-E20C-55A7-B24C-CDBA56EAEEA5}"/>
              </a:ext>
            </a:extLst>
          </p:cNvPr>
          <p:cNvSpPr txBox="1"/>
          <p:nvPr/>
        </p:nvSpPr>
        <p:spPr>
          <a:xfrm>
            <a:off x="5196527" y="1217640"/>
            <a:ext cx="1299236" cy="244868"/>
          </a:xfrm>
          <a:prstGeom prst="rect">
            <a:avLst/>
          </a:prstGeom>
          <a:noFill/>
          <a:ln>
            <a:noFill/>
          </a:ln>
        </p:spPr>
        <p:txBody>
          <a:bodyPr wrap="square" lIns="67430" tIns="33715" rIns="67430" bIns="33715" anchorCtr="0" compatLnSpc="0">
            <a:spAutoFit/>
          </a:bodyPr>
          <a:lstStyle/>
          <a:p>
            <a:pPr marL="26971" marR="26971" hangingPunct="0">
              <a:spcBef>
                <a:spcPts val="212"/>
              </a:spcBef>
              <a:spcAft>
                <a:spcPts val="212"/>
              </a:spcAft>
            </a:pPr>
            <a:r>
              <a:rPr lang="en-US" sz="1199" dirty="0">
                <a:solidFill>
                  <a:srgbClr val="00A0FC"/>
                </a:solidFill>
                <a:ea typeface="Albany AMT" pitchFamily="2"/>
                <a:cs typeface="Albany AMT" pitchFamily="2"/>
              </a:rPr>
              <a:t>active position</a:t>
            </a:r>
          </a:p>
        </p:txBody>
      </p:sp>
      <p:sp>
        <p:nvSpPr>
          <p:cNvPr id="11" name="Textfeld 10">
            <a:extLst>
              <a:ext uri="{FF2B5EF4-FFF2-40B4-BE49-F238E27FC236}">
                <a16:creationId xmlns:a16="http://schemas.microsoft.com/office/drawing/2014/main" id="{AFBF45C2-7B81-9D47-1F52-6E84AF059A5B}"/>
              </a:ext>
            </a:extLst>
          </p:cNvPr>
          <p:cNvSpPr txBox="1"/>
          <p:nvPr/>
        </p:nvSpPr>
        <p:spPr>
          <a:xfrm>
            <a:off x="6747328" y="1223573"/>
            <a:ext cx="1411170" cy="244868"/>
          </a:xfrm>
          <a:prstGeom prst="rect">
            <a:avLst/>
          </a:prstGeom>
          <a:noFill/>
          <a:ln>
            <a:noFill/>
          </a:ln>
        </p:spPr>
        <p:txBody>
          <a:bodyPr wrap="square" lIns="67430" tIns="33715" rIns="67430" bIns="33715" anchorCtr="0" compatLnSpc="0">
            <a:spAutoFit/>
          </a:bodyPr>
          <a:lstStyle/>
          <a:p>
            <a:pPr marL="26971" marR="26971" hangingPunct="0">
              <a:spcBef>
                <a:spcPts val="212"/>
              </a:spcBef>
              <a:spcAft>
                <a:spcPts val="212"/>
              </a:spcAft>
            </a:pPr>
            <a:r>
              <a:rPr lang="en-US" sz="1199" dirty="0">
                <a:solidFill>
                  <a:srgbClr val="00A0FC"/>
                </a:solidFill>
                <a:ea typeface="Albany AMT" pitchFamily="2"/>
                <a:cs typeface="Albany AMT" pitchFamily="2"/>
              </a:rPr>
              <a:t>parking position</a:t>
            </a:r>
          </a:p>
        </p:txBody>
      </p:sp>
      <p:sp>
        <p:nvSpPr>
          <p:cNvPr id="13" name="Gerader Verbinder 12">
            <a:extLst>
              <a:ext uri="{FF2B5EF4-FFF2-40B4-BE49-F238E27FC236}">
                <a16:creationId xmlns:a16="http://schemas.microsoft.com/office/drawing/2014/main" id="{DD07402D-D8A3-2E34-3E0D-D46B36C108C2}"/>
              </a:ext>
            </a:extLst>
          </p:cNvPr>
          <p:cNvSpPr/>
          <p:nvPr/>
        </p:nvSpPr>
        <p:spPr>
          <a:xfrm flipH="1">
            <a:off x="2195640" y="1147531"/>
            <a:ext cx="395679" cy="785422"/>
          </a:xfrm>
          <a:prstGeom prst="line">
            <a:avLst/>
          </a:prstGeom>
          <a:noFill/>
          <a:ln w="18000">
            <a:solidFill>
              <a:srgbClr val="1C99E0"/>
            </a:solidFill>
            <a:prstDash val="solid"/>
            <a:tailEnd type="arrow"/>
          </a:ln>
        </p:spPr>
        <p:txBody>
          <a:bodyPr wrap="square" lIns="74173" tIns="40458" rIns="74173" bIns="40458" anchor="ctr" anchorCtr="1" compatLnSpc="0"/>
          <a:lstStyle/>
          <a:p>
            <a:pPr marL="26971" marR="26971" hangingPunct="0">
              <a:spcBef>
                <a:spcPts val="212"/>
              </a:spcBef>
              <a:spcAft>
                <a:spcPts val="212"/>
              </a:spcAft>
            </a:pPr>
            <a:endParaRPr lang="en-US" sz="1349">
              <a:ea typeface="Albany AMT" pitchFamily="2"/>
              <a:cs typeface="Albany AMT" pitchFamily="2"/>
            </a:endParaRP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B2FA9E2F-E2D4-6068-83D8-226CD3AFF70C}"/>
              </a:ext>
            </a:extLst>
          </p:cNvPr>
          <p:cNvSpPr txBox="1"/>
          <p:nvPr/>
        </p:nvSpPr>
        <p:spPr>
          <a:xfrm>
            <a:off x="887233" y="838164"/>
            <a:ext cx="1332412" cy="222811"/>
          </a:xfrm>
          <a:prstGeom prst="rect">
            <a:avLst/>
          </a:prstGeom>
          <a:noFill/>
          <a:ln>
            <a:noFill/>
          </a:ln>
        </p:spPr>
        <p:txBody>
          <a:bodyPr wrap="square" lIns="67430" tIns="33715" rIns="67430" bIns="33715" anchorCtr="0" compatLnSpc="0">
            <a:spAutoFit/>
          </a:bodyPr>
          <a:lstStyle/>
          <a:p>
            <a:pPr marL="26971" marR="26971" hangingPunct="0">
              <a:spcBef>
                <a:spcPts val="212"/>
              </a:spcBef>
              <a:spcAft>
                <a:spcPts val="212"/>
              </a:spcAft>
            </a:pPr>
            <a:r>
              <a:rPr lang="en-US" sz="1049" dirty="0">
                <a:solidFill>
                  <a:srgbClr val="009DD1"/>
                </a:solidFill>
                <a:ea typeface="Albany AMT" pitchFamily="2"/>
                <a:cs typeface="Albany AMT" pitchFamily="2"/>
              </a:rPr>
              <a:t>stepper motors</a:t>
            </a:r>
          </a:p>
        </p:txBody>
      </p:sp>
      <p:sp>
        <p:nvSpPr>
          <p:cNvPr id="15" name="Gerader Verbinder 14">
            <a:extLst>
              <a:ext uri="{FF2B5EF4-FFF2-40B4-BE49-F238E27FC236}">
                <a16:creationId xmlns:a16="http://schemas.microsoft.com/office/drawing/2014/main" id="{B1D10255-5FD2-E229-8CAA-913942570B45}"/>
              </a:ext>
            </a:extLst>
          </p:cNvPr>
          <p:cNvSpPr/>
          <p:nvPr/>
        </p:nvSpPr>
        <p:spPr>
          <a:xfrm flipH="1">
            <a:off x="3766754" y="1351439"/>
            <a:ext cx="5934" cy="569647"/>
          </a:xfrm>
          <a:prstGeom prst="line">
            <a:avLst/>
          </a:prstGeom>
          <a:noFill/>
          <a:ln w="18000">
            <a:solidFill>
              <a:srgbClr val="1C99E0"/>
            </a:solidFill>
            <a:prstDash val="solid"/>
            <a:tailEnd type="arrow"/>
          </a:ln>
        </p:spPr>
        <p:txBody>
          <a:bodyPr wrap="square" lIns="74173" tIns="40458" rIns="74173" bIns="40458" anchor="ctr" anchorCtr="1" compatLnSpc="0"/>
          <a:lstStyle/>
          <a:p>
            <a:pPr marL="26971" marR="26971" hangingPunct="0">
              <a:spcBef>
                <a:spcPts val="212"/>
              </a:spcBef>
              <a:spcAft>
                <a:spcPts val="212"/>
              </a:spcAft>
            </a:pPr>
            <a:endParaRPr lang="en-US" sz="1349">
              <a:ea typeface="Albany AMT" pitchFamily="2"/>
              <a:cs typeface="Albany AMT" pitchFamily="2"/>
            </a:endParaRP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05CD5EE6-0AB2-3454-9DBF-B89A78042F06}"/>
              </a:ext>
            </a:extLst>
          </p:cNvPr>
          <p:cNvSpPr txBox="1"/>
          <p:nvPr/>
        </p:nvSpPr>
        <p:spPr>
          <a:xfrm>
            <a:off x="3316592" y="1149959"/>
            <a:ext cx="1673607" cy="222811"/>
          </a:xfrm>
          <a:prstGeom prst="rect">
            <a:avLst/>
          </a:prstGeom>
          <a:noFill/>
          <a:ln>
            <a:noFill/>
          </a:ln>
        </p:spPr>
        <p:txBody>
          <a:bodyPr wrap="square" lIns="67430" tIns="33715" rIns="67430" bIns="33715" anchorCtr="0" compatLnSpc="0">
            <a:spAutoFit/>
          </a:bodyPr>
          <a:lstStyle/>
          <a:p>
            <a:pPr marL="26971" marR="26971" hangingPunct="0">
              <a:spcBef>
                <a:spcPts val="212"/>
              </a:spcBef>
              <a:spcAft>
                <a:spcPts val="212"/>
              </a:spcAft>
            </a:pPr>
            <a:r>
              <a:rPr lang="en-US" sz="1049">
                <a:solidFill>
                  <a:srgbClr val="00A0FC"/>
                </a:solidFill>
                <a:ea typeface="Albany AMT" pitchFamily="2"/>
                <a:cs typeface="Albany AMT" pitchFamily="2"/>
              </a:rPr>
              <a:t>linear feedthroughs</a:t>
            </a: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357ED47B-D30E-F6A5-1C87-5B121BC3BA23}"/>
              </a:ext>
            </a:extLst>
          </p:cNvPr>
          <p:cNvSpPr txBox="1"/>
          <p:nvPr/>
        </p:nvSpPr>
        <p:spPr>
          <a:xfrm>
            <a:off x="2069142" y="951985"/>
            <a:ext cx="1409821" cy="222811"/>
          </a:xfrm>
          <a:prstGeom prst="rect">
            <a:avLst/>
          </a:prstGeom>
          <a:noFill/>
          <a:ln>
            <a:noFill/>
          </a:ln>
        </p:spPr>
        <p:txBody>
          <a:bodyPr wrap="square" lIns="67430" tIns="33715" rIns="67430" bIns="33715" anchorCtr="0" compatLnSpc="0">
            <a:spAutoFit/>
          </a:bodyPr>
          <a:lstStyle/>
          <a:p>
            <a:pPr marL="26971" marR="26971" hangingPunct="0">
              <a:spcBef>
                <a:spcPts val="212"/>
              </a:spcBef>
              <a:spcAft>
                <a:spcPts val="212"/>
              </a:spcAft>
            </a:pPr>
            <a:r>
              <a:rPr lang="en-US" sz="1049">
                <a:solidFill>
                  <a:srgbClr val="00A0FC"/>
                </a:solidFill>
                <a:ea typeface="Albany AMT" pitchFamily="2"/>
                <a:cs typeface="Albany AMT" pitchFamily="2"/>
              </a:rPr>
              <a:t>position readout</a:t>
            </a:r>
          </a:p>
        </p:txBody>
      </p:sp>
      <p:sp>
        <p:nvSpPr>
          <p:cNvPr id="18" name="Gerader Verbinder 17">
            <a:extLst>
              <a:ext uri="{FF2B5EF4-FFF2-40B4-BE49-F238E27FC236}">
                <a16:creationId xmlns:a16="http://schemas.microsoft.com/office/drawing/2014/main" id="{AAE9BEE9-B720-3187-C5E9-2E71C9E90C29}"/>
              </a:ext>
            </a:extLst>
          </p:cNvPr>
          <p:cNvSpPr/>
          <p:nvPr/>
        </p:nvSpPr>
        <p:spPr>
          <a:xfrm>
            <a:off x="1428020" y="1039644"/>
            <a:ext cx="257852" cy="305861"/>
          </a:xfrm>
          <a:prstGeom prst="line">
            <a:avLst/>
          </a:prstGeom>
          <a:noFill/>
          <a:ln w="18000">
            <a:solidFill>
              <a:srgbClr val="1C99E0"/>
            </a:solidFill>
            <a:prstDash val="solid"/>
            <a:tailEnd type="arrow"/>
          </a:ln>
        </p:spPr>
        <p:txBody>
          <a:bodyPr wrap="square" lIns="74173" tIns="40458" rIns="74173" bIns="40458" anchor="ctr" anchorCtr="1" compatLnSpc="0"/>
          <a:lstStyle/>
          <a:p>
            <a:pPr marL="26971" marR="26971" hangingPunct="0">
              <a:spcBef>
                <a:spcPts val="212"/>
              </a:spcBef>
              <a:spcAft>
                <a:spcPts val="212"/>
              </a:spcAft>
            </a:pPr>
            <a:endParaRPr lang="en-US" sz="1349" dirty="0">
              <a:highlight>
                <a:srgbClr val="4CBADF"/>
              </a:highlight>
              <a:ea typeface="Albany AMT" pitchFamily="2"/>
              <a:cs typeface="Albany AMT" pitchFamily="2"/>
            </a:endParaRPr>
          </a:p>
        </p:txBody>
      </p:sp>
      <p:sp>
        <p:nvSpPr>
          <p:cNvPr id="19" name="Gerader Verbinder 18">
            <a:extLst>
              <a:ext uri="{FF2B5EF4-FFF2-40B4-BE49-F238E27FC236}">
                <a16:creationId xmlns:a16="http://schemas.microsoft.com/office/drawing/2014/main" id="{804C31FD-44E8-FBC8-908D-FA7F84B75937}"/>
              </a:ext>
            </a:extLst>
          </p:cNvPr>
          <p:cNvSpPr/>
          <p:nvPr/>
        </p:nvSpPr>
        <p:spPr>
          <a:xfrm>
            <a:off x="2669267" y="1153466"/>
            <a:ext cx="593921" cy="539707"/>
          </a:xfrm>
          <a:prstGeom prst="line">
            <a:avLst/>
          </a:prstGeom>
          <a:noFill/>
          <a:ln w="18000">
            <a:solidFill>
              <a:srgbClr val="1C99E0"/>
            </a:solidFill>
            <a:prstDash val="solid"/>
            <a:tailEnd type="arrow"/>
          </a:ln>
        </p:spPr>
        <p:txBody>
          <a:bodyPr wrap="square" lIns="74173" tIns="40458" rIns="74173" bIns="40458" anchor="ctr" anchorCtr="1" compatLnSpc="0"/>
          <a:lstStyle/>
          <a:p>
            <a:pPr marL="26971" marR="26971" hangingPunct="0">
              <a:spcBef>
                <a:spcPts val="212"/>
              </a:spcBef>
              <a:spcAft>
                <a:spcPts val="212"/>
              </a:spcAft>
            </a:pPr>
            <a:endParaRPr lang="en-US" sz="1349">
              <a:ea typeface="Albany AMT" pitchFamily="2"/>
              <a:cs typeface="Albany AMT" pitchFamily="2"/>
            </a:endParaRPr>
          </a:p>
        </p:txBody>
      </p:sp>
      <p:sp>
        <p:nvSpPr>
          <p:cNvPr id="20" name="Gerader Verbinder 19">
            <a:extLst>
              <a:ext uri="{FF2B5EF4-FFF2-40B4-BE49-F238E27FC236}">
                <a16:creationId xmlns:a16="http://schemas.microsoft.com/office/drawing/2014/main" id="{088BE4AB-8FEB-A5C5-03A9-53BBF69FF251}"/>
              </a:ext>
            </a:extLst>
          </p:cNvPr>
          <p:cNvSpPr/>
          <p:nvPr/>
        </p:nvSpPr>
        <p:spPr>
          <a:xfrm flipH="1">
            <a:off x="3299061" y="1348202"/>
            <a:ext cx="409972" cy="746853"/>
          </a:xfrm>
          <a:prstGeom prst="line">
            <a:avLst/>
          </a:prstGeom>
          <a:noFill/>
          <a:ln w="18000">
            <a:solidFill>
              <a:srgbClr val="1C99E0"/>
            </a:solidFill>
            <a:prstDash val="solid"/>
            <a:tailEnd type="arrow"/>
          </a:ln>
        </p:spPr>
        <p:txBody>
          <a:bodyPr wrap="square" lIns="74173" tIns="40458" rIns="74173" bIns="40458" anchor="ctr" anchorCtr="1" compatLnSpc="0"/>
          <a:lstStyle/>
          <a:p>
            <a:pPr marL="26971" marR="26971" hangingPunct="0">
              <a:spcBef>
                <a:spcPts val="212"/>
              </a:spcBef>
              <a:spcAft>
                <a:spcPts val="212"/>
              </a:spcAft>
            </a:pPr>
            <a:endParaRPr lang="en-US" sz="1349">
              <a:ea typeface="Albany AMT" pitchFamily="2"/>
              <a:cs typeface="Albany AMT" pitchFamily="2"/>
            </a:endParaRPr>
          </a:p>
        </p:txBody>
      </p:sp>
      <p:sp>
        <p:nvSpPr>
          <p:cNvPr id="21" name="Textfeld 20">
            <a:extLst>
              <a:ext uri="{FF2B5EF4-FFF2-40B4-BE49-F238E27FC236}">
                <a16:creationId xmlns:a16="http://schemas.microsoft.com/office/drawing/2014/main" id="{E8896AE9-B99A-F16A-8C4A-2B001717CFD2}"/>
              </a:ext>
            </a:extLst>
          </p:cNvPr>
          <p:cNvSpPr txBox="1"/>
          <p:nvPr/>
        </p:nvSpPr>
        <p:spPr>
          <a:xfrm>
            <a:off x="1232203" y="4288950"/>
            <a:ext cx="768699" cy="222811"/>
          </a:xfrm>
          <a:prstGeom prst="rect">
            <a:avLst/>
          </a:prstGeom>
          <a:solidFill>
            <a:srgbClr val="E8E8E8">
              <a:alpha val="80000"/>
            </a:srgbClr>
          </a:solidFill>
          <a:ln>
            <a:noFill/>
          </a:ln>
        </p:spPr>
        <p:txBody>
          <a:bodyPr wrap="square" lIns="67430" tIns="33715" rIns="67430" bIns="33715" anchorCtr="0" compatLnSpc="0">
            <a:spAutoFit/>
          </a:bodyPr>
          <a:lstStyle/>
          <a:p>
            <a:pPr marL="26971" marR="26971" hangingPunct="0">
              <a:spcBef>
                <a:spcPts val="212"/>
              </a:spcBef>
              <a:spcAft>
                <a:spcPts val="212"/>
              </a:spcAft>
            </a:pPr>
            <a:r>
              <a:rPr lang="en-US" sz="1049">
                <a:solidFill>
                  <a:srgbClr val="00A0FC"/>
                </a:solidFill>
                <a:ea typeface="Albany AMT" pitchFamily="2"/>
                <a:cs typeface="Albany AMT" pitchFamily="2"/>
              </a:rPr>
              <a:t>aperture</a:t>
            </a:r>
          </a:p>
        </p:txBody>
      </p:sp>
      <p:sp>
        <p:nvSpPr>
          <p:cNvPr id="22" name="Gerader Verbinder 21">
            <a:extLst>
              <a:ext uri="{FF2B5EF4-FFF2-40B4-BE49-F238E27FC236}">
                <a16:creationId xmlns:a16="http://schemas.microsoft.com/office/drawing/2014/main" id="{68C06D8F-7926-8A65-A892-2FCDCEFD6CDC}"/>
              </a:ext>
            </a:extLst>
          </p:cNvPr>
          <p:cNvSpPr/>
          <p:nvPr/>
        </p:nvSpPr>
        <p:spPr>
          <a:xfrm flipV="1">
            <a:off x="1631927" y="3660234"/>
            <a:ext cx="191771" cy="611723"/>
          </a:xfrm>
          <a:prstGeom prst="line">
            <a:avLst/>
          </a:prstGeom>
          <a:noFill/>
          <a:ln w="18000">
            <a:solidFill>
              <a:srgbClr val="1C99E0"/>
            </a:solidFill>
            <a:prstDash val="solid"/>
            <a:tailEnd type="arrow"/>
          </a:ln>
        </p:spPr>
        <p:txBody>
          <a:bodyPr wrap="square" lIns="74173" tIns="40458" rIns="74173" bIns="40458" anchor="ctr" anchorCtr="1" compatLnSpc="0"/>
          <a:lstStyle/>
          <a:p>
            <a:pPr marL="26971" marR="26971" hangingPunct="0">
              <a:spcBef>
                <a:spcPts val="212"/>
              </a:spcBef>
              <a:spcAft>
                <a:spcPts val="212"/>
              </a:spcAft>
            </a:pPr>
            <a:endParaRPr lang="en-US" sz="1349">
              <a:ea typeface="Albany AMT" pitchFamily="2"/>
              <a:cs typeface="Albany AMT" pitchFamily="2"/>
            </a:endParaRPr>
          </a:p>
        </p:txBody>
      </p:sp>
      <p:sp>
        <p:nvSpPr>
          <p:cNvPr id="23" name="Textfeld 22">
            <a:extLst>
              <a:ext uri="{FF2B5EF4-FFF2-40B4-BE49-F238E27FC236}">
                <a16:creationId xmlns:a16="http://schemas.microsoft.com/office/drawing/2014/main" id="{B7C432D5-30C0-A794-DFCB-2AB0ABFF851B}"/>
              </a:ext>
            </a:extLst>
          </p:cNvPr>
          <p:cNvSpPr txBox="1"/>
          <p:nvPr/>
        </p:nvSpPr>
        <p:spPr>
          <a:xfrm>
            <a:off x="2599410" y="3875470"/>
            <a:ext cx="675646" cy="222811"/>
          </a:xfrm>
          <a:prstGeom prst="rect">
            <a:avLst/>
          </a:prstGeom>
          <a:solidFill>
            <a:srgbClr val="E8E8E8">
              <a:alpha val="80000"/>
            </a:srgbClr>
          </a:solidFill>
          <a:ln>
            <a:noFill/>
          </a:ln>
        </p:spPr>
        <p:txBody>
          <a:bodyPr wrap="square" lIns="67430" tIns="33715" rIns="67430" bIns="33715" anchorCtr="0" compatLnSpc="0">
            <a:spAutoFit/>
          </a:bodyPr>
          <a:lstStyle/>
          <a:p>
            <a:pPr marL="26971" marR="26971" hangingPunct="0">
              <a:spcBef>
                <a:spcPts val="212"/>
              </a:spcBef>
              <a:spcAft>
                <a:spcPts val="212"/>
              </a:spcAft>
            </a:pPr>
            <a:r>
              <a:rPr lang="en-US" sz="1049">
                <a:solidFill>
                  <a:srgbClr val="00A0FC"/>
                </a:solidFill>
                <a:ea typeface="Albany AMT" pitchFamily="2"/>
                <a:cs typeface="Albany AMT" pitchFamily="2"/>
              </a:rPr>
              <a:t>grating</a:t>
            </a:r>
          </a:p>
        </p:txBody>
      </p:sp>
      <p:sp>
        <p:nvSpPr>
          <p:cNvPr id="24" name="Gerader Verbinder 23">
            <a:extLst>
              <a:ext uri="{FF2B5EF4-FFF2-40B4-BE49-F238E27FC236}">
                <a16:creationId xmlns:a16="http://schemas.microsoft.com/office/drawing/2014/main" id="{56133E66-EE2C-5F7B-5156-A2C208EDD103}"/>
              </a:ext>
            </a:extLst>
          </p:cNvPr>
          <p:cNvSpPr/>
          <p:nvPr/>
        </p:nvSpPr>
        <p:spPr>
          <a:xfrm flipH="1" flipV="1">
            <a:off x="2723481" y="3432322"/>
            <a:ext cx="215775" cy="437754"/>
          </a:xfrm>
          <a:prstGeom prst="line">
            <a:avLst/>
          </a:prstGeom>
          <a:noFill/>
          <a:ln w="18000">
            <a:solidFill>
              <a:srgbClr val="1C99E0"/>
            </a:solidFill>
            <a:prstDash val="solid"/>
            <a:tailEnd type="arrow"/>
          </a:ln>
        </p:spPr>
        <p:txBody>
          <a:bodyPr wrap="square" lIns="74173" tIns="40458" rIns="74173" bIns="40458" anchor="ctr" anchorCtr="1" compatLnSpc="0"/>
          <a:lstStyle/>
          <a:p>
            <a:pPr marL="26971" marR="26971" hangingPunct="0">
              <a:spcBef>
                <a:spcPts val="212"/>
              </a:spcBef>
              <a:spcAft>
                <a:spcPts val="212"/>
              </a:spcAft>
            </a:pPr>
            <a:endParaRPr lang="en-US" sz="1349">
              <a:ea typeface="Albany AMT" pitchFamily="2"/>
              <a:cs typeface="Albany AMT" pitchFamily="2"/>
            </a:endParaRPr>
          </a:p>
        </p:txBody>
      </p:sp>
      <p:sp>
        <p:nvSpPr>
          <p:cNvPr id="25" name="Textfeld 24">
            <a:extLst>
              <a:ext uri="{FF2B5EF4-FFF2-40B4-BE49-F238E27FC236}">
                <a16:creationId xmlns:a16="http://schemas.microsoft.com/office/drawing/2014/main" id="{8455A4A7-E117-FE1A-C25B-3508AE0F771D}"/>
              </a:ext>
            </a:extLst>
          </p:cNvPr>
          <p:cNvSpPr txBox="1"/>
          <p:nvPr/>
        </p:nvSpPr>
        <p:spPr>
          <a:xfrm>
            <a:off x="3361366" y="3902442"/>
            <a:ext cx="489270" cy="222811"/>
          </a:xfrm>
          <a:prstGeom prst="rect">
            <a:avLst/>
          </a:prstGeom>
          <a:solidFill>
            <a:srgbClr val="E8E8E8">
              <a:alpha val="80000"/>
            </a:srgbClr>
          </a:solidFill>
          <a:ln>
            <a:noFill/>
          </a:ln>
        </p:spPr>
        <p:txBody>
          <a:bodyPr wrap="square" lIns="67430" tIns="33715" rIns="67430" bIns="33715" anchorCtr="0" compatLnSpc="0">
            <a:spAutoFit/>
          </a:bodyPr>
          <a:lstStyle/>
          <a:p>
            <a:pPr marL="26971" marR="26971" hangingPunct="0">
              <a:spcBef>
                <a:spcPts val="212"/>
              </a:spcBef>
              <a:spcAft>
                <a:spcPts val="212"/>
              </a:spcAft>
            </a:pPr>
            <a:r>
              <a:rPr lang="en-US" sz="1049">
                <a:solidFill>
                  <a:srgbClr val="00A0FC"/>
                </a:solidFill>
                <a:ea typeface="Albany AMT" pitchFamily="2"/>
                <a:cs typeface="Albany AMT" pitchFamily="2"/>
              </a:rPr>
              <a:t>MCP</a:t>
            </a:r>
          </a:p>
        </p:txBody>
      </p:sp>
      <p:sp>
        <p:nvSpPr>
          <p:cNvPr id="26" name="Gerader Verbinder 25">
            <a:extLst>
              <a:ext uri="{FF2B5EF4-FFF2-40B4-BE49-F238E27FC236}">
                <a16:creationId xmlns:a16="http://schemas.microsoft.com/office/drawing/2014/main" id="{F9D79E7B-CF7E-B999-B80A-CEBA94AB7B11}"/>
              </a:ext>
            </a:extLst>
          </p:cNvPr>
          <p:cNvSpPr/>
          <p:nvPr/>
        </p:nvSpPr>
        <p:spPr>
          <a:xfrm flipH="1" flipV="1">
            <a:off x="3497035" y="3582285"/>
            <a:ext cx="101953" cy="317729"/>
          </a:xfrm>
          <a:prstGeom prst="line">
            <a:avLst/>
          </a:prstGeom>
          <a:noFill/>
          <a:ln w="18000">
            <a:solidFill>
              <a:srgbClr val="1C99E0"/>
            </a:solidFill>
            <a:prstDash val="solid"/>
            <a:tailEnd type="arrow"/>
          </a:ln>
        </p:spPr>
        <p:txBody>
          <a:bodyPr wrap="square" lIns="74173" tIns="40458" rIns="74173" bIns="40458" anchor="ctr" anchorCtr="1" compatLnSpc="0"/>
          <a:lstStyle/>
          <a:p>
            <a:pPr marL="26971" marR="26971" hangingPunct="0">
              <a:spcBef>
                <a:spcPts val="212"/>
              </a:spcBef>
              <a:spcAft>
                <a:spcPts val="212"/>
              </a:spcAft>
            </a:pPr>
            <a:endParaRPr lang="en-US" sz="1349">
              <a:ea typeface="Albany AMT" pitchFamily="2"/>
              <a:cs typeface="Albany AMT" pitchFamily="2"/>
            </a:endParaRPr>
          </a:p>
        </p:txBody>
      </p:sp>
      <p:sp>
        <p:nvSpPr>
          <p:cNvPr id="27" name="Textfeld 26">
            <a:extLst>
              <a:ext uri="{FF2B5EF4-FFF2-40B4-BE49-F238E27FC236}">
                <a16:creationId xmlns:a16="http://schemas.microsoft.com/office/drawing/2014/main" id="{858CD7E9-AABC-2FA6-8E6A-E42B3E8F8326}"/>
              </a:ext>
            </a:extLst>
          </p:cNvPr>
          <p:cNvSpPr txBox="1"/>
          <p:nvPr/>
        </p:nvSpPr>
        <p:spPr>
          <a:xfrm>
            <a:off x="2087213" y="4301087"/>
            <a:ext cx="1115827" cy="222811"/>
          </a:xfrm>
          <a:prstGeom prst="rect">
            <a:avLst/>
          </a:prstGeom>
          <a:solidFill>
            <a:srgbClr val="E8E8E8">
              <a:alpha val="80000"/>
            </a:srgbClr>
          </a:solidFill>
          <a:ln>
            <a:noFill/>
          </a:ln>
        </p:spPr>
        <p:txBody>
          <a:bodyPr wrap="square" lIns="67430" tIns="33715" rIns="67430" bIns="33715" anchorCtr="0" compatLnSpc="0">
            <a:spAutoFit/>
          </a:bodyPr>
          <a:lstStyle/>
          <a:p>
            <a:pPr marL="26971" marR="26971" hangingPunct="0">
              <a:spcBef>
                <a:spcPts val="212"/>
              </a:spcBef>
              <a:spcAft>
                <a:spcPts val="212"/>
              </a:spcAft>
            </a:pPr>
            <a:r>
              <a:rPr lang="en-US" sz="1049">
                <a:solidFill>
                  <a:srgbClr val="00A0FC"/>
                </a:solidFill>
                <a:ea typeface="Albany AMT" pitchFamily="2"/>
                <a:cs typeface="Albany AMT" pitchFamily="2"/>
              </a:rPr>
              <a:t>optical shield</a:t>
            </a:r>
          </a:p>
        </p:txBody>
      </p:sp>
      <p:sp>
        <p:nvSpPr>
          <p:cNvPr id="28" name="Gerader Verbinder 27">
            <a:extLst>
              <a:ext uri="{FF2B5EF4-FFF2-40B4-BE49-F238E27FC236}">
                <a16:creationId xmlns:a16="http://schemas.microsoft.com/office/drawing/2014/main" id="{ADE46D99-7AA8-9EF1-21D5-921FF63B692C}"/>
              </a:ext>
            </a:extLst>
          </p:cNvPr>
          <p:cNvSpPr/>
          <p:nvPr/>
        </p:nvSpPr>
        <p:spPr>
          <a:xfrm flipH="1" flipV="1">
            <a:off x="2309462" y="3744117"/>
            <a:ext cx="216045" cy="527840"/>
          </a:xfrm>
          <a:prstGeom prst="line">
            <a:avLst/>
          </a:prstGeom>
          <a:noFill/>
          <a:ln w="18000">
            <a:solidFill>
              <a:srgbClr val="1C99E0"/>
            </a:solidFill>
            <a:prstDash val="solid"/>
            <a:tailEnd type="arrow"/>
          </a:ln>
        </p:spPr>
        <p:txBody>
          <a:bodyPr wrap="square" lIns="74173" tIns="40458" rIns="74173" bIns="40458" anchor="ctr" anchorCtr="1" compatLnSpc="0"/>
          <a:lstStyle/>
          <a:p>
            <a:pPr marL="26971" marR="26971" hangingPunct="0">
              <a:spcBef>
                <a:spcPts val="212"/>
              </a:spcBef>
              <a:spcAft>
                <a:spcPts val="212"/>
              </a:spcAft>
            </a:pPr>
            <a:endParaRPr lang="en-US" sz="1349">
              <a:ea typeface="Albany AMT" pitchFamily="2"/>
              <a:cs typeface="Albany AMT" pitchFamily="2"/>
            </a:endParaRPr>
          </a:p>
        </p:txBody>
      </p:sp>
      <p:sp>
        <p:nvSpPr>
          <p:cNvPr id="29" name="Textfeld 28">
            <a:extLst>
              <a:ext uri="{FF2B5EF4-FFF2-40B4-BE49-F238E27FC236}">
                <a16:creationId xmlns:a16="http://schemas.microsoft.com/office/drawing/2014/main" id="{B0E30FC1-9F32-3804-13C5-835D83A41D7B}"/>
              </a:ext>
            </a:extLst>
          </p:cNvPr>
          <p:cNvSpPr txBox="1"/>
          <p:nvPr/>
        </p:nvSpPr>
        <p:spPr>
          <a:xfrm>
            <a:off x="2047835" y="2957886"/>
            <a:ext cx="639503" cy="222811"/>
          </a:xfrm>
          <a:prstGeom prst="rect">
            <a:avLst/>
          </a:prstGeom>
          <a:solidFill>
            <a:srgbClr val="E8E8E8">
              <a:alpha val="80000"/>
            </a:srgbClr>
          </a:solidFill>
          <a:ln>
            <a:noFill/>
          </a:ln>
        </p:spPr>
        <p:txBody>
          <a:bodyPr wrap="square" lIns="67430" tIns="33715" rIns="67430" bIns="33715" anchorCtr="0" compatLnSpc="0">
            <a:spAutoFit/>
          </a:bodyPr>
          <a:lstStyle/>
          <a:p>
            <a:pPr marL="26971" marR="26971" hangingPunct="0">
              <a:spcBef>
                <a:spcPts val="212"/>
              </a:spcBef>
              <a:spcAft>
                <a:spcPts val="212"/>
              </a:spcAft>
            </a:pPr>
            <a:r>
              <a:rPr lang="en-US" sz="1049">
                <a:solidFill>
                  <a:srgbClr val="00A0FC"/>
                </a:solidFill>
                <a:ea typeface="Albany AMT" pitchFamily="2"/>
                <a:cs typeface="Albany AMT" pitchFamily="2"/>
              </a:rPr>
              <a:t>baffles</a:t>
            </a:r>
          </a:p>
        </p:txBody>
      </p:sp>
      <p:sp>
        <p:nvSpPr>
          <p:cNvPr id="30" name="Gerader Verbinder 29">
            <a:extLst>
              <a:ext uri="{FF2B5EF4-FFF2-40B4-BE49-F238E27FC236}">
                <a16:creationId xmlns:a16="http://schemas.microsoft.com/office/drawing/2014/main" id="{4387DE3D-429E-DEE8-F695-087D39E4F0EB}"/>
              </a:ext>
            </a:extLst>
          </p:cNvPr>
          <p:cNvSpPr/>
          <p:nvPr/>
        </p:nvSpPr>
        <p:spPr>
          <a:xfrm flipH="1">
            <a:off x="2117692" y="3198475"/>
            <a:ext cx="239779" cy="287791"/>
          </a:xfrm>
          <a:prstGeom prst="line">
            <a:avLst/>
          </a:prstGeom>
          <a:noFill/>
          <a:ln w="18000">
            <a:solidFill>
              <a:srgbClr val="1C99E0"/>
            </a:solidFill>
            <a:prstDash val="solid"/>
            <a:tailEnd type="arrow"/>
          </a:ln>
        </p:spPr>
        <p:txBody>
          <a:bodyPr wrap="square" lIns="74173" tIns="40458" rIns="74173" bIns="40458" anchor="ctr" anchorCtr="1" compatLnSpc="0"/>
          <a:lstStyle/>
          <a:p>
            <a:pPr marL="26971" marR="26971" hangingPunct="0">
              <a:spcBef>
                <a:spcPts val="212"/>
              </a:spcBef>
              <a:spcAft>
                <a:spcPts val="212"/>
              </a:spcAft>
            </a:pPr>
            <a:endParaRPr lang="en-US" sz="1349">
              <a:ea typeface="Albany AMT" pitchFamily="2"/>
              <a:cs typeface="Albany AMT" pitchFamily="2"/>
            </a:endParaRPr>
          </a:p>
        </p:txBody>
      </p:sp>
      <p:sp>
        <p:nvSpPr>
          <p:cNvPr id="31" name="Gerader Verbinder 30">
            <a:extLst>
              <a:ext uri="{FF2B5EF4-FFF2-40B4-BE49-F238E27FC236}">
                <a16:creationId xmlns:a16="http://schemas.microsoft.com/office/drawing/2014/main" id="{710EE334-3F45-9981-71B1-1D0CD90FA7C5}"/>
              </a:ext>
            </a:extLst>
          </p:cNvPr>
          <p:cNvSpPr/>
          <p:nvPr/>
        </p:nvSpPr>
        <p:spPr>
          <a:xfrm>
            <a:off x="2693272" y="3144532"/>
            <a:ext cx="461759" cy="53943"/>
          </a:xfrm>
          <a:prstGeom prst="line">
            <a:avLst/>
          </a:prstGeom>
          <a:noFill/>
          <a:ln w="18000">
            <a:solidFill>
              <a:srgbClr val="1C99E0"/>
            </a:solidFill>
            <a:prstDash val="solid"/>
            <a:tailEnd type="arrow"/>
          </a:ln>
        </p:spPr>
        <p:txBody>
          <a:bodyPr wrap="square" lIns="74173" tIns="40458" rIns="74173" bIns="40458" anchor="ctr" anchorCtr="1" compatLnSpc="0"/>
          <a:lstStyle/>
          <a:p>
            <a:pPr marL="26971" marR="26971" hangingPunct="0">
              <a:spcBef>
                <a:spcPts val="212"/>
              </a:spcBef>
              <a:spcAft>
                <a:spcPts val="212"/>
              </a:spcAft>
            </a:pPr>
            <a:endParaRPr lang="en-US" sz="1349">
              <a:ea typeface="Albany AMT" pitchFamily="2"/>
              <a:cs typeface="Albany AMT" pitchFamily="2"/>
            </a:endParaRPr>
          </a:p>
        </p:txBody>
      </p:sp>
      <p:sp>
        <p:nvSpPr>
          <p:cNvPr id="32" name="Titel 4"/>
          <p:cNvSpPr txBox="1">
            <a:spLocks/>
          </p:cNvSpPr>
          <p:nvPr/>
        </p:nvSpPr>
        <p:spPr>
          <a:xfrm>
            <a:off x="317638" y="81904"/>
            <a:ext cx="8300582" cy="398545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342900" rtl="0" eaLnBrk="1" latinLnBrk="0" hangingPunct="1">
              <a:spcBef>
                <a:spcPct val="0"/>
              </a:spcBef>
              <a:buNone/>
              <a:defRPr sz="1800" b="1" kern="1200">
                <a:solidFill>
                  <a:srgbClr val="333333"/>
                </a:solidFill>
                <a:latin typeface="Arial"/>
                <a:ea typeface="+mj-ea"/>
                <a:cs typeface="Arial"/>
              </a:defRPr>
            </a:lvl1pPr>
          </a:lstStyle>
          <a:p>
            <a:r>
              <a:rPr lang="de-DE" sz="2400" dirty="0">
                <a:solidFill>
                  <a:srgbClr val="0066CC"/>
                </a:solidFill>
              </a:rPr>
              <a:t>x-</a:t>
            </a:r>
            <a:r>
              <a:rPr lang="de-DE" sz="2400" dirty="0" err="1">
                <a:solidFill>
                  <a:srgbClr val="0066CC"/>
                </a:solidFill>
              </a:rPr>
              <a:t>ray</a:t>
            </a:r>
            <a:r>
              <a:rPr lang="de-DE" sz="2400" dirty="0">
                <a:solidFill>
                  <a:srgbClr val="0066CC"/>
                </a:solidFill>
              </a:rPr>
              <a:t>/</a:t>
            </a:r>
            <a:r>
              <a:rPr lang="de-DE" sz="2400" dirty="0" err="1">
                <a:solidFill>
                  <a:srgbClr val="0066CC"/>
                </a:solidFill>
              </a:rPr>
              <a:t>xuv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fluorescence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detection</a:t>
            </a:r>
            <a:r>
              <a:rPr lang="de-DE" sz="2400" dirty="0">
                <a:solidFill>
                  <a:srgbClr val="0066CC"/>
                </a:solidFill>
              </a:rPr>
              <a:t> (Münster)</a:t>
            </a:r>
          </a:p>
        </p:txBody>
      </p:sp>
      <p:pic>
        <p:nvPicPr>
          <p:cNvPr id="33" name="Grafik 32"/>
          <p:cNvPicPr>
            <a:picLocks noChangeAspect="1"/>
          </p:cNvPicPr>
          <p:nvPr/>
        </p:nvPicPr>
        <p:blipFill rotWithShape="1">
          <a:blip r:embed="rId4"/>
          <a:srcRect t="371"/>
          <a:stretch/>
        </p:blipFill>
        <p:spPr>
          <a:xfrm>
            <a:off x="7368255" y="49054"/>
            <a:ext cx="1715259" cy="464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390864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nummernplatzhalter 1">
            <a:extLst>
              <a:ext uri="{FF2B5EF4-FFF2-40B4-BE49-F238E27FC236}">
                <a16:creationId xmlns:a16="http://schemas.microsoft.com/office/drawing/2014/main" id="{3C87D7F9-0346-DD19-0949-3ACC4519E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de-DE" dirty="0"/>
              <a:t> </a:t>
            </a:r>
            <a:endParaRPr lang="de-DE" sz="1049" dirty="0"/>
          </a:p>
        </p:txBody>
      </p:sp>
      <p:grpSp>
        <p:nvGrpSpPr>
          <p:cNvPr id="19" name="Gruppieren 18">
            <a:extLst>
              <a:ext uri="{FF2B5EF4-FFF2-40B4-BE49-F238E27FC236}">
                <a16:creationId xmlns:a16="http://schemas.microsoft.com/office/drawing/2014/main" id="{9F7C460F-307A-A128-ADCF-2A77DF7D7D95}"/>
              </a:ext>
            </a:extLst>
          </p:cNvPr>
          <p:cNvGrpSpPr/>
          <p:nvPr/>
        </p:nvGrpSpPr>
        <p:grpSpPr>
          <a:xfrm>
            <a:off x="1227877" y="559178"/>
            <a:ext cx="6838389" cy="4392435"/>
            <a:chOff x="1931788" y="1557656"/>
            <a:chExt cx="8181714" cy="5255280"/>
          </a:xfrm>
        </p:grpSpPr>
        <p:pic>
          <p:nvPicPr>
            <p:cNvPr id="6" name="Grafik 5">
              <a:extLst>
                <a:ext uri="{FF2B5EF4-FFF2-40B4-BE49-F238E27FC236}">
                  <a16:creationId xmlns:a16="http://schemas.microsoft.com/office/drawing/2014/main" id="{A9B8EB87-0EB3-A576-CA45-1ED13A2A64F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/>
            <a:stretch/>
          </p:blipFill>
          <p:spPr>
            <a:xfrm>
              <a:off x="1931788" y="1557656"/>
              <a:ext cx="8181714" cy="525528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7" name="Textfeld 6">
              <a:extLst>
                <a:ext uri="{FF2B5EF4-FFF2-40B4-BE49-F238E27FC236}">
                  <a16:creationId xmlns:a16="http://schemas.microsoft.com/office/drawing/2014/main" id="{B9F0C146-543C-32A5-B38E-C15F0CFC8926}"/>
                </a:ext>
              </a:extLst>
            </p:cNvPr>
            <p:cNvSpPr txBox="1"/>
            <p:nvPr/>
          </p:nvSpPr>
          <p:spPr>
            <a:xfrm>
              <a:off x="8836840" y="3037162"/>
              <a:ext cx="1231200" cy="643483"/>
            </a:xfrm>
            <a:prstGeom prst="rect">
              <a:avLst/>
            </a:prstGeom>
            <a:solidFill>
              <a:srgbClr val="E8E8E8">
                <a:alpha val="50000"/>
              </a:srgbClr>
            </a:solidFill>
            <a:ln>
              <a:noFill/>
            </a:ln>
          </p:spPr>
          <p:txBody>
            <a:bodyPr wrap="square" lIns="67430" tIns="33715" rIns="67430" bIns="33715" anchorCtr="0" compatLnSpc="0">
              <a:spAutoFit/>
            </a:bodyPr>
            <a:lstStyle/>
            <a:p>
              <a:pPr marL="26971" marR="26971" algn="ctr" hangingPunct="0">
                <a:spcBef>
                  <a:spcPts val="212"/>
                </a:spcBef>
                <a:spcAft>
                  <a:spcPts val="212"/>
                </a:spcAft>
              </a:pPr>
              <a:r>
                <a:rPr lang="en-US" sz="1349" dirty="0">
                  <a:solidFill>
                    <a:srgbClr val="AF0078"/>
                  </a:solidFill>
                  <a:latin typeface="Albany AMT" pitchFamily="18"/>
                  <a:ea typeface="Albany AMT" pitchFamily="2"/>
                  <a:cs typeface="Albany AMT" pitchFamily="2"/>
                </a:rPr>
                <a:t>soft x-ray</a:t>
              </a:r>
              <a:br>
                <a:rPr lang="en-US" sz="1349" dirty="0">
                  <a:solidFill>
                    <a:srgbClr val="AF0078"/>
                  </a:solidFill>
                  <a:latin typeface="Albany AMT" pitchFamily="18"/>
                  <a:ea typeface="Albany AMT" pitchFamily="2"/>
                  <a:cs typeface="Albany AMT" pitchFamily="2"/>
                </a:rPr>
              </a:br>
              <a:r>
                <a:rPr lang="en-US" sz="1349" dirty="0">
                  <a:solidFill>
                    <a:srgbClr val="AF0078"/>
                  </a:solidFill>
                  <a:latin typeface="Albany AMT" pitchFamily="18"/>
                  <a:ea typeface="Albany AMT" pitchFamily="2"/>
                  <a:cs typeface="Albany AMT" pitchFamily="2"/>
                </a:rPr>
                <a:t>source</a:t>
              </a:r>
            </a:p>
          </p:txBody>
        </p:sp>
        <p:sp>
          <p:nvSpPr>
            <p:cNvPr id="8" name="Textfeld 7">
              <a:extLst>
                <a:ext uri="{FF2B5EF4-FFF2-40B4-BE49-F238E27FC236}">
                  <a16:creationId xmlns:a16="http://schemas.microsoft.com/office/drawing/2014/main" id="{5029C3D9-038C-42A3-51E8-67D78476247F}"/>
                </a:ext>
              </a:extLst>
            </p:cNvPr>
            <p:cNvSpPr txBox="1"/>
            <p:nvPr/>
          </p:nvSpPr>
          <p:spPr>
            <a:xfrm>
              <a:off x="7794280" y="3719722"/>
              <a:ext cx="1223280" cy="643483"/>
            </a:xfrm>
            <a:prstGeom prst="rect">
              <a:avLst/>
            </a:prstGeom>
            <a:solidFill>
              <a:srgbClr val="E8E8E8">
                <a:alpha val="50000"/>
              </a:srgbClr>
            </a:solidFill>
            <a:ln>
              <a:noFill/>
            </a:ln>
          </p:spPr>
          <p:txBody>
            <a:bodyPr wrap="square" lIns="67430" tIns="33715" rIns="67430" bIns="33715" anchorCtr="0" compatLnSpc="0">
              <a:spAutoFit/>
            </a:bodyPr>
            <a:lstStyle/>
            <a:p>
              <a:pPr marL="26971" marR="26971" algn="ctr" hangingPunct="0">
                <a:spcBef>
                  <a:spcPts val="212"/>
                </a:spcBef>
                <a:spcAft>
                  <a:spcPts val="212"/>
                </a:spcAft>
              </a:pPr>
              <a:r>
                <a:rPr lang="en-US" sz="1349" dirty="0">
                  <a:solidFill>
                    <a:srgbClr val="AF0078"/>
                  </a:solidFill>
                  <a:latin typeface="Albany AMT" pitchFamily="18"/>
                  <a:ea typeface="Albany AMT" pitchFamily="2"/>
                  <a:cs typeface="Albany AMT" pitchFamily="2"/>
                </a:rPr>
                <a:t>1.6 </a:t>
              </a:r>
              <a:r>
                <a:rPr lang="en-US" sz="1349" dirty="0" err="1">
                  <a:solidFill>
                    <a:srgbClr val="AF0078"/>
                  </a:solidFill>
                  <a:latin typeface="Noto Sans Cherokee" pitchFamily="34"/>
                  <a:ea typeface="Noto Sans Cherokee" pitchFamily="34"/>
                  <a:cs typeface="Noto Sans Cherokee" pitchFamily="34"/>
                </a:rPr>
                <a:t>μ</a:t>
              </a:r>
              <a:r>
                <a:rPr lang="en-US" sz="1349" dirty="0" err="1">
                  <a:solidFill>
                    <a:srgbClr val="AF0078"/>
                  </a:solidFill>
                  <a:latin typeface="Albany AMT" pitchFamily="18"/>
                  <a:ea typeface="Albany AMT" pitchFamily="2"/>
                  <a:cs typeface="Albany AMT" pitchFamily="2"/>
                </a:rPr>
                <a:t>m</a:t>
              </a:r>
              <a:r>
                <a:rPr lang="en-US" sz="1349" dirty="0">
                  <a:solidFill>
                    <a:srgbClr val="AF0078"/>
                  </a:solidFill>
                  <a:latin typeface="Albany AMT" pitchFamily="18"/>
                  <a:ea typeface="Albany AMT" pitchFamily="2"/>
                  <a:cs typeface="Albany AMT" pitchFamily="2"/>
                </a:rPr>
                <a:t> Al</a:t>
              </a:r>
              <a:br>
                <a:rPr lang="en-US" sz="1349" dirty="0">
                  <a:solidFill>
                    <a:srgbClr val="AF0078"/>
                  </a:solidFill>
                  <a:latin typeface="Albany AMT" pitchFamily="18"/>
                  <a:ea typeface="Albany AMT" pitchFamily="2"/>
                  <a:cs typeface="Albany AMT" pitchFamily="2"/>
                </a:rPr>
              </a:br>
              <a:r>
                <a:rPr lang="en-US" sz="1349" dirty="0">
                  <a:solidFill>
                    <a:srgbClr val="AF0078"/>
                  </a:solidFill>
                  <a:latin typeface="Albany AMT" pitchFamily="18"/>
                  <a:ea typeface="Albany AMT" pitchFamily="2"/>
                  <a:cs typeface="Albany AMT" pitchFamily="2"/>
                </a:rPr>
                <a:t>filter foil</a:t>
              </a:r>
            </a:p>
          </p:txBody>
        </p:sp>
        <p:sp>
          <p:nvSpPr>
            <p:cNvPr id="9" name="Gerader Verbinder 8">
              <a:extLst>
                <a:ext uri="{FF2B5EF4-FFF2-40B4-BE49-F238E27FC236}">
                  <a16:creationId xmlns:a16="http://schemas.microsoft.com/office/drawing/2014/main" id="{F244264F-3513-129E-B1AE-94CC7CDF3635}"/>
                </a:ext>
              </a:extLst>
            </p:cNvPr>
            <p:cNvSpPr/>
            <p:nvPr/>
          </p:nvSpPr>
          <p:spPr>
            <a:xfrm flipH="1">
              <a:off x="9350559" y="3647002"/>
              <a:ext cx="23761" cy="770040"/>
            </a:xfrm>
            <a:prstGeom prst="line">
              <a:avLst/>
            </a:prstGeom>
            <a:noFill/>
            <a:ln w="36000">
              <a:solidFill>
                <a:srgbClr val="AF0078"/>
              </a:solidFill>
              <a:prstDash val="solid"/>
              <a:tailEnd type="arrow"/>
            </a:ln>
          </p:spPr>
          <p:txBody>
            <a:bodyPr wrap="square" lIns="80916" tIns="47201" rIns="80916" bIns="47201" anchor="ctr" anchorCtr="1" compatLnSpc="0"/>
            <a:lstStyle/>
            <a:p>
              <a:pPr marL="26971" marR="26971" hangingPunct="0">
                <a:spcBef>
                  <a:spcPts val="212"/>
                </a:spcBef>
                <a:spcAft>
                  <a:spcPts val="212"/>
                </a:spcAft>
              </a:pPr>
              <a:endParaRPr lang="en-US" sz="1349" dirty="0">
                <a:highlight>
                  <a:srgbClr val="31B0DA"/>
                </a:highlight>
                <a:latin typeface="Albany AMT" pitchFamily="18"/>
                <a:ea typeface="Albany AMT" pitchFamily="2"/>
                <a:cs typeface="Albany AMT" pitchFamily="2"/>
              </a:endParaRPr>
            </a:p>
          </p:txBody>
        </p:sp>
        <p:sp>
          <p:nvSpPr>
            <p:cNvPr id="10" name="Gerader Verbinder 9">
              <a:extLst>
                <a:ext uri="{FF2B5EF4-FFF2-40B4-BE49-F238E27FC236}">
                  <a16:creationId xmlns:a16="http://schemas.microsoft.com/office/drawing/2014/main" id="{8A9A3FBD-C540-9F98-F8BB-AE14AAADE8B1}"/>
                </a:ext>
              </a:extLst>
            </p:cNvPr>
            <p:cNvSpPr/>
            <p:nvPr/>
          </p:nvSpPr>
          <p:spPr>
            <a:xfrm>
              <a:off x="8419960" y="4328842"/>
              <a:ext cx="569520" cy="673560"/>
            </a:xfrm>
            <a:prstGeom prst="line">
              <a:avLst/>
            </a:prstGeom>
            <a:noFill/>
            <a:ln w="36000">
              <a:solidFill>
                <a:srgbClr val="AF0078"/>
              </a:solidFill>
              <a:prstDash val="solid"/>
              <a:tailEnd type="arrow"/>
            </a:ln>
          </p:spPr>
          <p:txBody>
            <a:bodyPr wrap="square" lIns="80916" tIns="47201" rIns="80916" bIns="47201" anchor="ctr" anchorCtr="1" compatLnSpc="0"/>
            <a:lstStyle/>
            <a:p>
              <a:pPr marL="26971" marR="26971" hangingPunct="0">
                <a:spcBef>
                  <a:spcPts val="212"/>
                </a:spcBef>
                <a:spcAft>
                  <a:spcPts val="212"/>
                </a:spcAft>
              </a:pPr>
              <a:endParaRPr lang="en-US" sz="1349" dirty="0">
                <a:highlight>
                  <a:srgbClr val="31B0DA"/>
                </a:highlight>
              </a:endParaRPr>
            </a:p>
          </p:txBody>
        </p:sp>
        <p:sp>
          <p:nvSpPr>
            <p:cNvPr id="4" name="Textfeld 3">
              <a:extLst>
                <a:ext uri="{FF2B5EF4-FFF2-40B4-BE49-F238E27FC236}">
                  <a16:creationId xmlns:a16="http://schemas.microsoft.com/office/drawing/2014/main" id="{265C6852-FE28-866C-0831-894E8F4F6C08}"/>
                </a:ext>
              </a:extLst>
            </p:cNvPr>
            <p:cNvSpPr txBox="1"/>
            <p:nvPr/>
          </p:nvSpPr>
          <p:spPr>
            <a:xfrm>
              <a:off x="3317530" y="5515088"/>
              <a:ext cx="1223280" cy="362474"/>
            </a:xfrm>
            <a:prstGeom prst="rect">
              <a:avLst/>
            </a:prstGeom>
            <a:solidFill>
              <a:srgbClr val="E8E8E8">
                <a:alpha val="50000"/>
              </a:srgbClr>
            </a:solidFill>
            <a:ln>
              <a:noFill/>
            </a:ln>
          </p:spPr>
          <p:txBody>
            <a:bodyPr wrap="square" lIns="67430" tIns="33715" rIns="67430" bIns="33715" anchorCtr="0" compatLnSpc="0">
              <a:spAutoFit/>
            </a:bodyPr>
            <a:lstStyle/>
            <a:p>
              <a:pPr marL="26971" marR="26971" algn="ctr" hangingPunct="0">
                <a:spcBef>
                  <a:spcPts val="212"/>
                </a:spcBef>
                <a:spcAft>
                  <a:spcPts val="212"/>
                </a:spcAft>
              </a:pPr>
              <a:r>
                <a:rPr lang="en-US" sz="1349" dirty="0">
                  <a:solidFill>
                    <a:srgbClr val="AF0078"/>
                  </a:solidFill>
                  <a:latin typeface="Albany AMT" pitchFamily="18"/>
                  <a:ea typeface="Albany AMT" pitchFamily="2"/>
                  <a:cs typeface="Albany AMT" pitchFamily="2"/>
                </a:rPr>
                <a:t>MCP</a:t>
              </a:r>
            </a:p>
          </p:txBody>
        </p:sp>
        <p:sp>
          <p:nvSpPr>
            <p:cNvPr id="5" name="Textfeld 4">
              <a:extLst>
                <a:ext uri="{FF2B5EF4-FFF2-40B4-BE49-F238E27FC236}">
                  <a16:creationId xmlns:a16="http://schemas.microsoft.com/office/drawing/2014/main" id="{FCB22998-6CA6-78FB-37C6-BA3D6DDDD616}"/>
                </a:ext>
              </a:extLst>
            </p:cNvPr>
            <p:cNvSpPr txBox="1"/>
            <p:nvPr/>
          </p:nvSpPr>
          <p:spPr>
            <a:xfrm>
              <a:off x="5098705" y="5411997"/>
              <a:ext cx="1223280" cy="362474"/>
            </a:xfrm>
            <a:prstGeom prst="rect">
              <a:avLst/>
            </a:prstGeom>
            <a:solidFill>
              <a:srgbClr val="E8E8E8">
                <a:alpha val="50000"/>
              </a:srgbClr>
            </a:solidFill>
            <a:ln>
              <a:noFill/>
            </a:ln>
          </p:spPr>
          <p:txBody>
            <a:bodyPr wrap="square" lIns="67430" tIns="33715" rIns="67430" bIns="33715" anchorCtr="0" compatLnSpc="0">
              <a:spAutoFit/>
            </a:bodyPr>
            <a:lstStyle/>
            <a:p>
              <a:pPr marL="26971" marR="26971" algn="ctr" hangingPunct="0">
                <a:spcBef>
                  <a:spcPts val="212"/>
                </a:spcBef>
                <a:spcAft>
                  <a:spcPts val="212"/>
                </a:spcAft>
              </a:pPr>
              <a:r>
                <a:rPr lang="en-US" sz="1349" dirty="0">
                  <a:solidFill>
                    <a:srgbClr val="AF0078"/>
                  </a:solidFill>
                  <a:latin typeface="Albany AMT" pitchFamily="18"/>
                  <a:ea typeface="Albany AMT" pitchFamily="2"/>
                  <a:cs typeface="Albany AMT" pitchFamily="2"/>
                </a:rPr>
                <a:t>grating</a:t>
              </a:r>
            </a:p>
          </p:txBody>
        </p:sp>
        <p:sp>
          <p:nvSpPr>
            <p:cNvPr id="11" name="Textfeld 10">
              <a:extLst>
                <a:ext uri="{FF2B5EF4-FFF2-40B4-BE49-F238E27FC236}">
                  <a16:creationId xmlns:a16="http://schemas.microsoft.com/office/drawing/2014/main" id="{D70FC8A8-8F57-30E0-36E8-72B6DCA08344}"/>
                </a:ext>
              </a:extLst>
            </p:cNvPr>
            <p:cNvSpPr txBox="1"/>
            <p:nvPr/>
          </p:nvSpPr>
          <p:spPr>
            <a:xfrm>
              <a:off x="7048155" y="5220986"/>
              <a:ext cx="1223280" cy="643483"/>
            </a:xfrm>
            <a:prstGeom prst="rect">
              <a:avLst/>
            </a:prstGeom>
            <a:solidFill>
              <a:srgbClr val="E8E8E8">
                <a:alpha val="50000"/>
              </a:srgbClr>
            </a:solidFill>
            <a:ln>
              <a:noFill/>
            </a:ln>
          </p:spPr>
          <p:txBody>
            <a:bodyPr wrap="square" lIns="67430" tIns="33715" rIns="67430" bIns="33715" anchorCtr="0" compatLnSpc="0">
              <a:spAutoFit/>
            </a:bodyPr>
            <a:lstStyle/>
            <a:p>
              <a:pPr marL="26971" marR="26971" algn="ctr" hangingPunct="0">
                <a:spcBef>
                  <a:spcPts val="212"/>
                </a:spcBef>
                <a:spcAft>
                  <a:spcPts val="212"/>
                </a:spcAft>
              </a:pPr>
              <a:r>
                <a:rPr lang="en-US" sz="1349" dirty="0">
                  <a:solidFill>
                    <a:srgbClr val="AF0078"/>
                  </a:solidFill>
                  <a:latin typeface="Albany AMT" pitchFamily="18"/>
                  <a:ea typeface="Albany AMT" pitchFamily="2"/>
                  <a:cs typeface="Albany AMT" pitchFamily="2"/>
                </a:rPr>
                <a:t>entrance slit</a:t>
              </a:r>
            </a:p>
          </p:txBody>
        </p:sp>
        <p:sp>
          <p:nvSpPr>
            <p:cNvPr id="12" name="Textfeld 11">
              <a:extLst>
                <a:ext uri="{FF2B5EF4-FFF2-40B4-BE49-F238E27FC236}">
                  <a16:creationId xmlns:a16="http://schemas.microsoft.com/office/drawing/2014/main" id="{5A82B79A-EA1D-40B4-6CBC-0A67F62E0D77}"/>
                </a:ext>
              </a:extLst>
            </p:cNvPr>
            <p:cNvSpPr txBox="1"/>
            <p:nvPr/>
          </p:nvSpPr>
          <p:spPr>
            <a:xfrm>
              <a:off x="4930430" y="3737205"/>
              <a:ext cx="1223280" cy="362474"/>
            </a:xfrm>
            <a:prstGeom prst="rect">
              <a:avLst/>
            </a:prstGeom>
            <a:solidFill>
              <a:srgbClr val="E8E8E8">
                <a:alpha val="50000"/>
              </a:srgbClr>
            </a:solidFill>
            <a:ln>
              <a:noFill/>
            </a:ln>
          </p:spPr>
          <p:txBody>
            <a:bodyPr wrap="square" lIns="67430" tIns="33715" rIns="67430" bIns="33715" anchorCtr="0" compatLnSpc="0">
              <a:spAutoFit/>
            </a:bodyPr>
            <a:lstStyle/>
            <a:p>
              <a:pPr marL="26971" marR="26971" algn="ctr" hangingPunct="0">
                <a:spcBef>
                  <a:spcPts val="212"/>
                </a:spcBef>
                <a:spcAft>
                  <a:spcPts val="212"/>
                </a:spcAft>
              </a:pPr>
              <a:r>
                <a:rPr lang="en-US" sz="1349" dirty="0">
                  <a:solidFill>
                    <a:srgbClr val="AF0078"/>
                  </a:solidFill>
                  <a:latin typeface="Albany AMT" pitchFamily="18"/>
                  <a:ea typeface="Albany AMT" pitchFamily="2"/>
                  <a:cs typeface="Albany AMT" pitchFamily="2"/>
                </a:rPr>
                <a:t>baffles</a:t>
              </a:r>
            </a:p>
          </p:txBody>
        </p:sp>
        <p:sp>
          <p:nvSpPr>
            <p:cNvPr id="13" name="Gerader Verbinder 12">
              <a:extLst>
                <a:ext uri="{FF2B5EF4-FFF2-40B4-BE49-F238E27FC236}">
                  <a16:creationId xmlns:a16="http://schemas.microsoft.com/office/drawing/2014/main" id="{EAD1DEE0-2CC1-E3DF-E157-0D8F41CEF3A8}"/>
                </a:ext>
              </a:extLst>
            </p:cNvPr>
            <p:cNvSpPr/>
            <p:nvPr/>
          </p:nvSpPr>
          <p:spPr>
            <a:xfrm>
              <a:off x="5873750" y="4064768"/>
              <a:ext cx="431230" cy="600854"/>
            </a:xfrm>
            <a:prstGeom prst="line">
              <a:avLst/>
            </a:prstGeom>
            <a:noFill/>
            <a:ln w="36000">
              <a:solidFill>
                <a:srgbClr val="AF0078"/>
              </a:solidFill>
              <a:prstDash val="solid"/>
              <a:tailEnd type="arrow"/>
            </a:ln>
          </p:spPr>
          <p:txBody>
            <a:bodyPr wrap="square" lIns="80916" tIns="47201" rIns="80916" bIns="47201" anchor="ctr" anchorCtr="1" compatLnSpc="0"/>
            <a:lstStyle/>
            <a:p>
              <a:pPr marL="26971" marR="26971" hangingPunct="0">
                <a:spcBef>
                  <a:spcPts val="212"/>
                </a:spcBef>
                <a:spcAft>
                  <a:spcPts val="212"/>
                </a:spcAft>
              </a:pPr>
              <a:endParaRPr lang="en-US" sz="1349" dirty="0">
                <a:highlight>
                  <a:srgbClr val="31B0DA"/>
                </a:highlight>
              </a:endParaRPr>
            </a:p>
          </p:txBody>
        </p:sp>
        <p:sp>
          <p:nvSpPr>
            <p:cNvPr id="14" name="Gerader Verbinder 13">
              <a:extLst>
                <a:ext uri="{FF2B5EF4-FFF2-40B4-BE49-F238E27FC236}">
                  <a16:creationId xmlns:a16="http://schemas.microsoft.com/office/drawing/2014/main" id="{4A5C7892-BAF6-2545-BAF7-805437848618}"/>
                </a:ext>
              </a:extLst>
            </p:cNvPr>
            <p:cNvSpPr/>
            <p:nvPr/>
          </p:nvSpPr>
          <p:spPr>
            <a:xfrm flipH="1">
              <a:off x="4989199" y="4064768"/>
              <a:ext cx="309875" cy="312314"/>
            </a:xfrm>
            <a:prstGeom prst="line">
              <a:avLst/>
            </a:prstGeom>
            <a:noFill/>
            <a:ln w="36000">
              <a:solidFill>
                <a:srgbClr val="AF0078"/>
              </a:solidFill>
              <a:prstDash val="solid"/>
              <a:tailEnd type="arrow"/>
            </a:ln>
          </p:spPr>
          <p:txBody>
            <a:bodyPr wrap="square" lIns="80916" tIns="47201" rIns="80916" bIns="47201" anchor="ctr" anchorCtr="1" compatLnSpc="0"/>
            <a:lstStyle/>
            <a:p>
              <a:pPr marL="26971" marR="26971" hangingPunct="0">
                <a:spcBef>
                  <a:spcPts val="212"/>
                </a:spcBef>
                <a:spcAft>
                  <a:spcPts val="212"/>
                </a:spcAft>
              </a:pPr>
              <a:endParaRPr lang="en-US" sz="1349" dirty="0">
                <a:highlight>
                  <a:srgbClr val="31B0DA"/>
                </a:highlight>
              </a:endParaRPr>
            </a:p>
          </p:txBody>
        </p:sp>
        <p:sp>
          <p:nvSpPr>
            <p:cNvPr id="15" name="Gerader Verbinder 14">
              <a:extLst>
                <a:ext uri="{FF2B5EF4-FFF2-40B4-BE49-F238E27FC236}">
                  <a16:creationId xmlns:a16="http://schemas.microsoft.com/office/drawing/2014/main" id="{1C74E280-440B-94D2-2010-3F8E6D1DD8F5}"/>
                </a:ext>
              </a:extLst>
            </p:cNvPr>
            <p:cNvSpPr/>
            <p:nvPr/>
          </p:nvSpPr>
          <p:spPr>
            <a:xfrm flipV="1">
              <a:off x="3985399" y="4986374"/>
              <a:ext cx="494873" cy="528714"/>
            </a:xfrm>
            <a:prstGeom prst="line">
              <a:avLst/>
            </a:prstGeom>
            <a:noFill/>
            <a:ln w="36000">
              <a:solidFill>
                <a:srgbClr val="AF0078"/>
              </a:solidFill>
              <a:prstDash val="solid"/>
              <a:tailEnd type="arrow"/>
            </a:ln>
          </p:spPr>
          <p:txBody>
            <a:bodyPr wrap="square" lIns="80916" tIns="47201" rIns="80916" bIns="47201" anchor="ctr" anchorCtr="1" compatLnSpc="0"/>
            <a:lstStyle/>
            <a:p>
              <a:pPr marL="26971" marR="26971" hangingPunct="0">
                <a:spcBef>
                  <a:spcPts val="212"/>
                </a:spcBef>
                <a:spcAft>
                  <a:spcPts val="212"/>
                </a:spcAft>
              </a:pPr>
              <a:endParaRPr lang="en-US" sz="1349" dirty="0">
                <a:highlight>
                  <a:srgbClr val="31B0DA"/>
                </a:highlight>
              </a:endParaRPr>
            </a:p>
          </p:txBody>
        </p:sp>
        <p:sp>
          <p:nvSpPr>
            <p:cNvPr id="16" name="Gerader Verbinder 15">
              <a:extLst>
                <a:ext uri="{FF2B5EF4-FFF2-40B4-BE49-F238E27FC236}">
                  <a16:creationId xmlns:a16="http://schemas.microsoft.com/office/drawing/2014/main" id="{BAA13E07-3089-EA03-D42F-2C41594C20D8}"/>
                </a:ext>
              </a:extLst>
            </p:cNvPr>
            <p:cNvSpPr/>
            <p:nvPr/>
          </p:nvSpPr>
          <p:spPr>
            <a:xfrm flipV="1">
              <a:off x="5617135" y="4826241"/>
              <a:ext cx="29068" cy="621792"/>
            </a:xfrm>
            <a:prstGeom prst="line">
              <a:avLst/>
            </a:prstGeom>
            <a:noFill/>
            <a:ln w="36000">
              <a:solidFill>
                <a:srgbClr val="AF0078"/>
              </a:solidFill>
              <a:prstDash val="solid"/>
              <a:tailEnd type="arrow"/>
            </a:ln>
          </p:spPr>
          <p:txBody>
            <a:bodyPr wrap="square" lIns="80916" tIns="47201" rIns="80916" bIns="47201" anchor="ctr" anchorCtr="1" compatLnSpc="0"/>
            <a:lstStyle/>
            <a:p>
              <a:pPr marL="26971" marR="26971" hangingPunct="0">
                <a:spcBef>
                  <a:spcPts val="212"/>
                </a:spcBef>
                <a:spcAft>
                  <a:spcPts val="212"/>
                </a:spcAft>
              </a:pPr>
              <a:endParaRPr lang="en-US" sz="1349" dirty="0">
                <a:highlight>
                  <a:srgbClr val="31B0DA"/>
                </a:highlight>
              </a:endParaRPr>
            </a:p>
          </p:txBody>
        </p:sp>
        <p:sp>
          <p:nvSpPr>
            <p:cNvPr id="17" name="Gerader Verbinder 16">
              <a:extLst>
                <a:ext uri="{FF2B5EF4-FFF2-40B4-BE49-F238E27FC236}">
                  <a16:creationId xmlns:a16="http://schemas.microsoft.com/office/drawing/2014/main" id="{6BAE223B-94FF-FD09-4427-4A40AC48C413}"/>
                </a:ext>
              </a:extLst>
            </p:cNvPr>
            <p:cNvSpPr/>
            <p:nvPr/>
          </p:nvSpPr>
          <p:spPr>
            <a:xfrm flipH="1" flipV="1">
              <a:off x="6816725" y="4895849"/>
              <a:ext cx="284188" cy="404495"/>
            </a:xfrm>
            <a:prstGeom prst="line">
              <a:avLst/>
            </a:prstGeom>
            <a:noFill/>
            <a:ln w="36000">
              <a:solidFill>
                <a:srgbClr val="AF0078"/>
              </a:solidFill>
              <a:prstDash val="solid"/>
              <a:tailEnd type="arrow"/>
            </a:ln>
          </p:spPr>
          <p:txBody>
            <a:bodyPr wrap="square" lIns="80916" tIns="47201" rIns="80916" bIns="47201" anchor="ctr" anchorCtr="1" compatLnSpc="0"/>
            <a:lstStyle/>
            <a:p>
              <a:pPr marL="26971" marR="26971" hangingPunct="0">
                <a:spcBef>
                  <a:spcPts val="212"/>
                </a:spcBef>
                <a:spcAft>
                  <a:spcPts val="212"/>
                </a:spcAft>
              </a:pPr>
              <a:endParaRPr lang="en-US" sz="1349" dirty="0">
                <a:highlight>
                  <a:srgbClr val="31B0DA"/>
                </a:highlight>
              </a:endParaRPr>
            </a:p>
          </p:txBody>
        </p:sp>
      </p:grpSp>
      <p:sp>
        <p:nvSpPr>
          <p:cNvPr id="21" name="Titel 4"/>
          <p:cNvSpPr txBox="1">
            <a:spLocks/>
          </p:cNvSpPr>
          <p:nvPr/>
        </p:nvSpPr>
        <p:spPr>
          <a:xfrm>
            <a:off x="317638" y="81904"/>
            <a:ext cx="8300582" cy="398545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342900" rtl="0" eaLnBrk="1" latinLnBrk="0" hangingPunct="1">
              <a:spcBef>
                <a:spcPct val="0"/>
              </a:spcBef>
              <a:buNone/>
              <a:defRPr sz="1800" b="1" kern="1200">
                <a:solidFill>
                  <a:srgbClr val="333333"/>
                </a:solidFill>
                <a:latin typeface="Arial"/>
                <a:ea typeface="+mj-ea"/>
                <a:cs typeface="Arial"/>
              </a:defRPr>
            </a:lvl1pPr>
          </a:lstStyle>
          <a:p>
            <a:r>
              <a:rPr lang="de-DE" sz="2400" dirty="0">
                <a:solidFill>
                  <a:srgbClr val="0066CC"/>
                </a:solidFill>
              </a:rPr>
              <a:t>x-</a:t>
            </a:r>
            <a:r>
              <a:rPr lang="de-DE" sz="2400" dirty="0" err="1">
                <a:solidFill>
                  <a:srgbClr val="0066CC"/>
                </a:solidFill>
              </a:rPr>
              <a:t>ray</a:t>
            </a:r>
            <a:r>
              <a:rPr lang="de-DE" sz="2400" dirty="0">
                <a:solidFill>
                  <a:srgbClr val="0066CC"/>
                </a:solidFill>
              </a:rPr>
              <a:t>/</a:t>
            </a:r>
            <a:r>
              <a:rPr lang="de-DE" sz="2400" dirty="0" err="1">
                <a:solidFill>
                  <a:srgbClr val="0066CC"/>
                </a:solidFill>
              </a:rPr>
              <a:t>xuv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fluorescence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detection</a:t>
            </a:r>
            <a:r>
              <a:rPr lang="de-DE" sz="2400" dirty="0">
                <a:solidFill>
                  <a:srgbClr val="0066CC"/>
                </a:solidFill>
              </a:rPr>
              <a:t> (Münster)</a:t>
            </a:r>
          </a:p>
        </p:txBody>
      </p:sp>
      <p:pic>
        <p:nvPicPr>
          <p:cNvPr id="3" name="Grafik 2"/>
          <p:cNvPicPr>
            <a:picLocks noChangeAspect="1"/>
          </p:cNvPicPr>
          <p:nvPr/>
        </p:nvPicPr>
        <p:blipFill rotWithShape="1">
          <a:blip r:embed="rId3"/>
          <a:srcRect t="371"/>
          <a:stretch/>
        </p:blipFill>
        <p:spPr>
          <a:xfrm>
            <a:off x="7368255" y="49054"/>
            <a:ext cx="1715259" cy="464243"/>
          </a:xfrm>
          <a:prstGeom prst="rect">
            <a:avLst/>
          </a:prstGeom>
        </p:spPr>
      </p:pic>
      <p:sp>
        <p:nvSpPr>
          <p:cNvPr id="20" name="Textfeld 19"/>
          <p:cNvSpPr txBox="1"/>
          <p:nvPr/>
        </p:nvSpPr>
        <p:spPr>
          <a:xfrm>
            <a:off x="3551368" y="3405276"/>
            <a:ext cx="813108" cy="369332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b="1" dirty="0">
                <a:solidFill>
                  <a:schemeClr val="bg1"/>
                </a:solidFill>
              </a:rPr>
              <a:t>EFAO</a:t>
            </a:r>
          </a:p>
        </p:txBody>
      </p:sp>
    </p:spTree>
    <p:extLst>
      <p:ext uri="{BB962C8B-B14F-4D97-AF65-F5344CB8AC3E}">
        <p14:creationId xmlns:p14="http://schemas.microsoft.com/office/powerpoint/2010/main" val="63444628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nummernplatzhalter 1">
            <a:extLst>
              <a:ext uri="{FF2B5EF4-FFF2-40B4-BE49-F238E27FC236}">
                <a16:creationId xmlns:a16="http://schemas.microsoft.com/office/drawing/2014/main" id="{3C87D7F9-0346-DD19-0949-3ACC4519E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de-DE" dirty="0"/>
              <a:t> </a:t>
            </a:r>
            <a:endParaRPr lang="de-DE" sz="1049" dirty="0"/>
          </a:p>
        </p:txBody>
      </p:sp>
      <p:sp>
        <p:nvSpPr>
          <p:cNvPr id="21" name="Titel 4"/>
          <p:cNvSpPr txBox="1">
            <a:spLocks/>
          </p:cNvSpPr>
          <p:nvPr/>
        </p:nvSpPr>
        <p:spPr>
          <a:xfrm>
            <a:off x="317638" y="81904"/>
            <a:ext cx="8300582" cy="398545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342900" rtl="0" eaLnBrk="1" latinLnBrk="0" hangingPunct="1">
              <a:spcBef>
                <a:spcPct val="0"/>
              </a:spcBef>
              <a:buNone/>
              <a:defRPr sz="1800" b="1" kern="1200">
                <a:solidFill>
                  <a:srgbClr val="333333"/>
                </a:solidFill>
                <a:latin typeface="Arial"/>
                <a:ea typeface="+mj-ea"/>
                <a:cs typeface="Arial"/>
              </a:defRPr>
            </a:lvl1pPr>
          </a:lstStyle>
          <a:p>
            <a:r>
              <a:rPr lang="de-DE" sz="2400" dirty="0">
                <a:solidFill>
                  <a:srgbClr val="0066CC"/>
                </a:solidFill>
              </a:rPr>
              <a:t>x-</a:t>
            </a:r>
            <a:r>
              <a:rPr lang="de-DE" sz="2400" dirty="0" err="1">
                <a:solidFill>
                  <a:srgbClr val="0066CC"/>
                </a:solidFill>
              </a:rPr>
              <a:t>ray</a:t>
            </a:r>
            <a:r>
              <a:rPr lang="de-DE" sz="2400" dirty="0">
                <a:solidFill>
                  <a:srgbClr val="0066CC"/>
                </a:solidFill>
              </a:rPr>
              <a:t>/</a:t>
            </a:r>
            <a:r>
              <a:rPr lang="de-DE" sz="2400" dirty="0" err="1">
                <a:solidFill>
                  <a:srgbClr val="0066CC"/>
                </a:solidFill>
              </a:rPr>
              <a:t>xuv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fluorescence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detection</a:t>
            </a:r>
            <a:r>
              <a:rPr lang="de-DE" sz="2400" dirty="0">
                <a:solidFill>
                  <a:srgbClr val="0066CC"/>
                </a:solidFill>
              </a:rPr>
              <a:t> (Münster)</a:t>
            </a:r>
          </a:p>
        </p:txBody>
      </p:sp>
      <p:pic>
        <p:nvPicPr>
          <p:cNvPr id="3" name="Grafik 2"/>
          <p:cNvPicPr>
            <a:picLocks noChangeAspect="1"/>
          </p:cNvPicPr>
          <p:nvPr/>
        </p:nvPicPr>
        <p:blipFill rotWithShape="1">
          <a:blip r:embed="rId2"/>
          <a:srcRect t="371"/>
          <a:stretch/>
        </p:blipFill>
        <p:spPr>
          <a:xfrm>
            <a:off x="7368255" y="49054"/>
            <a:ext cx="1715259" cy="464243"/>
          </a:xfrm>
          <a:prstGeom prst="rect">
            <a:avLst/>
          </a:prstGeom>
        </p:spPr>
      </p:pic>
      <p:pic>
        <p:nvPicPr>
          <p:cNvPr id="18" name="Grafik 1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4599" y="763096"/>
            <a:ext cx="3129733" cy="4183874"/>
          </a:xfrm>
          <a:prstGeom prst="rect">
            <a:avLst/>
          </a:prstGeom>
        </p:spPr>
      </p:pic>
      <p:sp>
        <p:nvSpPr>
          <p:cNvPr id="20" name="Textfeld 19"/>
          <p:cNvSpPr txBox="1"/>
          <p:nvPr/>
        </p:nvSpPr>
        <p:spPr>
          <a:xfrm>
            <a:off x="855194" y="2052466"/>
            <a:ext cx="1646605" cy="369332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dirty="0"/>
              <a:t>18. June 2025</a:t>
            </a:r>
          </a:p>
        </p:txBody>
      </p:sp>
      <p:sp>
        <p:nvSpPr>
          <p:cNvPr id="22" name="Textfeld 21"/>
          <p:cNvSpPr txBox="1"/>
          <p:nvPr/>
        </p:nvSpPr>
        <p:spPr>
          <a:xfrm>
            <a:off x="6558682" y="1802486"/>
            <a:ext cx="2159566" cy="923330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dirty="0" err="1"/>
              <a:t>MoU</a:t>
            </a:r>
            <a:r>
              <a:rPr lang="de-DE" dirty="0"/>
              <a:t> </a:t>
            </a:r>
            <a:r>
              <a:rPr lang="de-DE" dirty="0" err="1"/>
              <a:t>between</a:t>
            </a:r>
            <a:endParaRPr lang="de-DE" dirty="0"/>
          </a:p>
          <a:p>
            <a:pPr algn="l"/>
            <a:r>
              <a:rPr lang="de-DE" dirty="0"/>
              <a:t>Münster University </a:t>
            </a:r>
          </a:p>
          <a:p>
            <a:pPr algn="l"/>
            <a:r>
              <a:rPr lang="de-DE" dirty="0" err="1"/>
              <a:t>and</a:t>
            </a:r>
            <a:r>
              <a:rPr lang="de-DE" dirty="0"/>
              <a:t> GSI / FAIR. </a:t>
            </a:r>
          </a:p>
        </p:txBody>
      </p:sp>
      <p:sp>
        <p:nvSpPr>
          <p:cNvPr id="4" name="Textfeld 3"/>
          <p:cNvSpPr txBox="1"/>
          <p:nvPr/>
        </p:nvSpPr>
        <p:spPr>
          <a:xfrm>
            <a:off x="2769964" y="1439964"/>
            <a:ext cx="1697965" cy="369332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dirty="0">
                <a:solidFill>
                  <a:schemeClr val="bg1"/>
                </a:solidFill>
              </a:rPr>
              <a:t>Volker </a:t>
            </a:r>
            <a:r>
              <a:rPr lang="de-DE" dirty="0" err="1">
                <a:solidFill>
                  <a:schemeClr val="bg1"/>
                </a:solidFill>
              </a:rPr>
              <a:t>Hannen</a:t>
            </a:r>
            <a:endParaRPr lang="de-DE" dirty="0">
              <a:solidFill>
                <a:schemeClr val="bg1"/>
              </a:solidFill>
            </a:endParaRPr>
          </a:p>
        </p:txBody>
      </p:sp>
      <p:sp>
        <p:nvSpPr>
          <p:cNvPr id="9" name="Textfeld 8"/>
          <p:cNvSpPr txBox="1"/>
          <p:nvPr/>
        </p:nvSpPr>
        <p:spPr>
          <a:xfrm>
            <a:off x="4023025" y="2670367"/>
            <a:ext cx="813108" cy="369332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b="1" dirty="0">
                <a:solidFill>
                  <a:schemeClr val="bg1"/>
                </a:solidFill>
              </a:rPr>
              <a:t>EFAO</a:t>
            </a:r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844EF56F-844A-46A6-9EE2-1271DB8F665B}"/>
              </a:ext>
            </a:extLst>
          </p:cNvPr>
          <p:cNvSpPr txBox="1"/>
          <p:nvPr/>
        </p:nvSpPr>
        <p:spPr>
          <a:xfrm>
            <a:off x="3809401" y="1085274"/>
            <a:ext cx="2159566" cy="369332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dirty="0">
                <a:solidFill>
                  <a:schemeClr val="bg1"/>
                </a:solidFill>
              </a:rPr>
              <a:t>Christian Huhmann</a:t>
            </a:r>
          </a:p>
        </p:txBody>
      </p:sp>
    </p:spTree>
    <p:extLst>
      <p:ext uri="{BB962C8B-B14F-4D97-AF65-F5344CB8AC3E}">
        <p14:creationId xmlns:p14="http://schemas.microsoft.com/office/powerpoint/2010/main" val="24198889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nummernplatzhalter 1">
            <a:extLst>
              <a:ext uri="{FF2B5EF4-FFF2-40B4-BE49-F238E27FC236}">
                <a16:creationId xmlns:a16="http://schemas.microsoft.com/office/drawing/2014/main" id="{3C87D7F9-0346-DD19-0949-3ACC4519E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de-DE" dirty="0"/>
              <a:t> </a:t>
            </a:r>
            <a:endParaRPr lang="de-DE" sz="1049" dirty="0"/>
          </a:p>
        </p:txBody>
      </p:sp>
      <p:sp>
        <p:nvSpPr>
          <p:cNvPr id="21" name="Titel 4"/>
          <p:cNvSpPr txBox="1">
            <a:spLocks/>
          </p:cNvSpPr>
          <p:nvPr/>
        </p:nvSpPr>
        <p:spPr>
          <a:xfrm>
            <a:off x="317638" y="81904"/>
            <a:ext cx="8300582" cy="398545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342900" rtl="0" eaLnBrk="1" latinLnBrk="0" hangingPunct="1">
              <a:spcBef>
                <a:spcPct val="0"/>
              </a:spcBef>
              <a:buNone/>
              <a:defRPr sz="1800" b="1" kern="1200">
                <a:solidFill>
                  <a:srgbClr val="333333"/>
                </a:solidFill>
                <a:latin typeface="Arial"/>
                <a:ea typeface="+mj-ea"/>
                <a:cs typeface="Arial"/>
              </a:defRPr>
            </a:lvl1pPr>
          </a:lstStyle>
          <a:p>
            <a:r>
              <a:rPr lang="de-DE" sz="2400" dirty="0">
                <a:solidFill>
                  <a:srgbClr val="0066CC"/>
                </a:solidFill>
              </a:rPr>
              <a:t>x-</a:t>
            </a:r>
            <a:r>
              <a:rPr lang="de-DE" sz="2400" dirty="0" err="1">
                <a:solidFill>
                  <a:srgbClr val="0066CC"/>
                </a:solidFill>
              </a:rPr>
              <a:t>ray</a:t>
            </a:r>
            <a:r>
              <a:rPr lang="de-DE" sz="2400" dirty="0">
                <a:solidFill>
                  <a:srgbClr val="0066CC"/>
                </a:solidFill>
              </a:rPr>
              <a:t>/</a:t>
            </a:r>
            <a:r>
              <a:rPr lang="de-DE" sz="2400" dirty="0" err="1">
                <a:solidFill>
                  <a:srgbClr val="0066CC"/>
                </a:solidFill>
              </a:rPr>
              <a:t>xuv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fluorescence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detection</a:t>
            </a:r>
            <a:r>
              <a:rPr lang="de-DE" sz="2400" dirty="0">
                <a:solidFill>
                  <a:srgbClr val="0066CC"/>
                </a:solidFill>
              </a:rPr>
              <a:t> (Münster)</a:t>
            </a:r>
          </a:p>
        </p:txBody>
      </p:sp>
      <p:pic>
        <p:nvPicPr>
          <p:cNvPr id="3" name="Grafik 2"/>
          <p:cNvPicPr>
            <a:picLocks noChangeAspect="1"/>
          </p:cNvPicPr>
          <p:nvPr/>
        </p:nvPicPr>
        <p:blipFill rotWithShape="1">
          <a:blip r:embed="rId2"/>
          <a:srcRect t="371"/>
          <a:stretch/>
        </p:blipFill>
        <p:spPr>
          <a:xfrm>
            <a:off x="7368255" y="49054"/>
            <a:ext cx="1715259" cy="464243"/>
          </a:xfrm>
          <a:prstGeom prst="rect">
            <a:avLst/>
          </a:prstGeom>
        </p:spPr>
      </p:pic>
      <p:pic>
        <p:nvPicPr>
          <p:cNvPr id="18" name="Grafik 1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8746" y="763096"/>
            <a:ext cx="3150064" cy="4190452"/>
          </a:xfrm>
          <a:prstGeom prst="rect">
            <a:avLst/>
          </a:prstGeom>
        </p:spPr>
      </p:pic>
      <p:sp>
        <p:nvSpPr>
          <p:cNvPr id="20" name="Textfeld 19"/>
          <p:cNvSpPr txBox="1"/>
          <p:nvPr/>
        </p:nvSpPr>
        <p:spPr>
          <a:xfrm>
            <a:off x="317638" y="2631368"/>
            <a:ext cx="2146742" cy="369332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dirty="0"/>
              <a:t>2. September 2025</a:t>
            </a:r>
          </a:p>
        </p:txBody>
      </p:sp>
      <p:sp>
        <p:nvSpPr>
          <p:cNvPr id="7" name="Textfeld 6"/>
          <p:cNvSpPr txBox="1"/>
          <p:nvPr/>
        </p:nvSpPr>
        <p:spPr>
          <a:xfrm>
            <a:off x="3654821" y="2446702"/>
            <a:ext cx="813108" cy="369332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b="1" dirty="0">
                <a:solidFill>
                  <a:schemeClr val="bg1"/>
                </a:solidFill>
              </a:rPr>
              <a:t>EFAO</a:t>
            </a:r>
          </a:p>
        </p:txBody>
      </p:sp>
    </p:spTree>
    <p:extLst>
      <p:ext uri="{BB962C8B-B14F-4D97-AF65-F5344CB8AC3E}">
        <p14:creationId xmlns:p14="http://schemas.microsoft.com/office/powerpoint/2010/main" val="120595575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 4"/>
          <p:cNvSpPr txBox="1">
            <a:spLocks/>
          </p:cNvSpPr>
          <p:nvPr/>
        </p:nvSpPr>
        <p:spPr>
          <a:xfrm>
            <a:off x="317638" y="81904"/>
            <a:ext cx="8300582" cy="398545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342900" rtl="0" eaLnBrk="1" latinLnBrk="0" hangingPunct="1">
              <a:spcBef>
                <a:spcPct val="0"/>
              </a:spcBef>
              <a:buNone/>
              <a:defRPr sz="1800" b="1" kern="1200">
                <a:solidFill>
                  <a:srgbClr val="333333"/>
                </a:solidFill>
                <a:latin typeface="Arial"/>
                <a:ea typeface="+mj-ea"/>
                <a:cs typeface="Arial"/>
              </a:defRPr>
            </a:lvl1pPr>
          </a:lstStyle>
          <a:p>
            <a:r>
              <a:rPr lang="de-DE" sz="2400" dirty="0">
                <a:solidFill>
                  <a:srgbClr val="0066CC"/>
                </a:solidFill>
              </a:rPr>
              <a:t>The SIS100 </a:t>
            </a:r>
            <a:r>
              <a:rPr lang="de-DE" sz="2400" dirty="0" err="1">
                <a:solidFill>
                  <a:srgbClr val="0066CC"/>
                </a:solidFill>
              </a:rPr>
              <a:t>laser</a:t>
            </a:r>
            <a:r>
              <a:rPr lang="de-DE" sz="2400" dirty="0">
                <a:solidFill>
                  <a:srgbClr val="0066CC"/>
                </a:solidFill>
              </a:rPr>
              <a:t> lab</a:t>
            </a:r>
          </a:p>
        </p:txBody>
      </p:sp>
      <p:pic>
        <p:nvPicPr>
          <p:cNvPr id="2" name="Grafi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11" r="2086" b="40144"/>
          <a:stretch/>
        </p:blipFill>
        <p:spPr>
          <a:xfrm>
            <a:off x="0" y="996979"/>
            <a:ext cx="9144000" cy="3640804"/>
          </a:xfrm>
          <a:prstGeom prst="rect">
            <a:avLst/>
          </a:prstGeom>
        </p:spPr>
      </p:pic>
      <p:sp>
        <p:nvSpPr>
          <p:cNvPr id="3" name="Freihandform 2"/>
          <p:cNvSpPr/>
          <p:nvPr/>
        </p:nvSpPr>
        <p:spPr>
          <a:xfrm>
            <a:off x="1837944" y="2724912"/>
            <a:ext cx="1577340" cy="1499616"/>
          </a:xfrm>
          <a:custGeom>
            <a:avLst/>
            <a:gdLst>
              <a:gd name="connsiteX0" fmla="*/ 91440 w 1595628"/>
              <a:gd name="connsiteY0" fmla="*/ 1540764 h 1540764"/>
              <a:gd name="connsiteX1" fmla="*/ 0 w 1595628"/>
              <a:gd name="connsiteY1" fmla="*/ 361188 h 1540764"/>
              <a:gd name="connsiteX2" fmla="*/ 420624 w 1595628"/>
              <a:gd name="connsiteY2" fmla="*/ 0 h 1540764"/>
              <a:gd name="connsiteX3" fmla="*/ 1595628 w 1595628"/>
              <a:gd name="connsiteY3" fmla="*/ 45720 h 1540764"/>
              <a:gd name="connsiteX4" fmla="*/ 1408176 w 1595628"/>
              <a:gd name="connsiteY4" fmla="*/ 502920 h 1540764"/>
              <a:gd name="connsiteX5" fmla="*/ 1463040 w 1595628"/>
              <a:gd name="connsiteY5" fmla="*/ 1536192 h 1540764"/>
              <a:gd name="connsiteX6" fmla="*/ 91440 w 1595628"/>
              <a:gd name="connsiteY6" fmla="*/ 1540764 h 1540764"/>
              <a:gd name="connsiteX0" fmla="*/ 91440 w 1595628"/>
              <a:gd name="connsiteY0" fmla="*/ 1504188 h 1504188"/>
              <a:gd name="connsiteX1" fmla="*/ 0 w 1595628"/>
              <a:gd name="connsiteY1" fmla="*/ 324612 h 1504188"/>
              <a:gd name="connsiteX2" fmla="*/ 425196 w 1595628"/>
              <a:gd name="connsiteY2" fmla="*/ 0 h 1504188"/>
              <a:gd name="connsiteX3" fmla="*/ 1595628 w 1595628"/>
              <a:gd name="connsiteY3" fmla="*/ 9144 h 1504188"/>
              <a:gd name="connsiteX4" fmla="*/ 1408176 w 1595628"/>
              <a:gd name="connsiteY4" fmla="*/ 466344 h 1504188"/>
              <a:gd name="connsiteX5" fmla="*/ 1463040 w 1595628"/>
              <a:gd name="connsiteY5" fmla="*/ 1499616 h 1504188"/>
              <a:gd name="connsiteX6" fmla="*/ 91440 w 1595628"/>
              <a:gd name="connsiteY6" fmla="*/ 1504188 h 1504188"/>
              <a:gd name="connsiteX0" fmla="*/ 54864 w 1559052"/>
              <a:gd name="connsiteY0" fmla="*/ 1504188 h 1504188"/>
              <a:gd name="connsiteX1" fmla="*/ 0 w 1559052"/>
              <a:gd name="connsiteY1" fmla="*/ 370332 h 1504188"/>
              <a:gd name="connsiteX2" fmla="*/ 388620 w 1559052"/>
              <a:gd name="connsiteY2" fmla="*/ 0 h 1504188"/>
              <a:gd name="connsiteX3" fmla="*/ 1559052 w 1559052"/>
              <a:gd name="connsiteY3" fmla="*/ 9144 h 1504188"/>
              <a:gd name="connsiteX4" fmla="*/ 1371600 w 1559052"/>
              <a:gd name="connsiteY4" fmla="*/ 466344 h 1504188"/>
              <a:gd name="connsiteX5" fmla="*/ 1426464 w 1559052"/>
              <a:gd name="connsiteY5" fmla="*/ 1499616 h 1504188"/>
              <a:gd name="connsiteX6" fmla="*/ 54864 w 1559052"/>
              <a:gd name="connsiteY6" fmla="*/ 1504188 h 1504188"/>
              <a:gd name="connsiteX0" fmla="*/ 82296 w 1559052"/>
              <a:gd name="connsiteY0" fmla="*/ 1485900 h 1499616"/>
              <a:gd name="connsiteX1" fmla="*/ 0 w 1559052"/>
              <a:gd name="connsiteY1" fmla="*/ 370332 h 1499616"/>
              <a:gd name="connsiteX2" fmla="*/ 388620 w 1559052"/>
              <a:gd name="connsiteY2" fmla="*/ 0 h 1499616"/>
              <a:gd name="connsiteX3" fmla="*/ 1559052 w 1559052"/>
              <a:gd name="connsiteY3" fmla="*/ 9144 h 1499616"/>
              <a:gd name="connsiteX4" fmla="*/ 1371600 w 1559052"/>
              <a:gd name="connsiteY4" fmla="*/ 466344 h 1499616"/>
              <a:gd name="connsiteX5" fmla="*/ 1426464 w 1559052"/>
              <a:gd name="connsiteY5" fmla="*/ 1499616 h 1499616"/>
              <a:gd name="connsiteX6" fmla="*/ 82296 w 1559052"/>
              <a:gd name="connsiteY6" fmla="*/ 1485900 h 1499616"/>
              <a:gd name="connsiteX0" fmla="*/ 82296 w 1577340"/>
              <a:gd name="connsiteY0" fmla="*/ 1485900 h 1499616"/>
              <a:gd name="connsiteX1" fmla="*/ 0 w 1577340"/>
              <a:gd name="connsiteY1" fmla="*/ 370332 h 1499616"/>
              <a:gd name="connsiteX2" fmla="*/ 388620 w 1577340"/>
              <a:gd name="connsiteY2" fmla="*/ 0 h 1499616"/>
              <a:gd name="connsiteX3" fmla="*/ 1577340 w 1577340"/>
              <a:gd name="connsiteY3" fmla="*/ 18288 h 1499616"/>
              <a:gd name="connsiteX4" fmla="*/ 1371600 w 1577340"/>
              <a:gd name="connsiteY4" fmla="*/ 466344 h 1499616"/>
              <a:gd name="connsiteX5" fmla="*/ 1426464 w 1577340"/>
              <a:gd name="connsiteY5" fmla="*/ 1499616 h 1499616"/>
              <a:gd name="connsiteX6" fmla="*/ 82296 w 1577340"/>
              <a:gd name="connsiteY6" fmla="*/ 1485900 h 1499616"/>
              <a:gd name="connsiteX0" fmla="*/ 82296 w 1577340"/>
              <a:gd name="connsiteY0" fmla="*/ 1485900 h 1499616"/>
              <a:gd name="connsiteX1" fmla="*/ 0 w 1577340"/>
              <a:gd name="connsiteY1" fmla="*/ 370332 h 1499616"/>
              <a:gd name="connsiteX2" fmla="*/ 388620 w 1577340"/>
              <a:gd name="connsiteY2" fmla="*/ 0 h 1499616"/>
              <a:gd name="connsiteX3" fmla="*/ 1577340 w 1577340"/>
              <a:gd name="connsiteY3" fmla="*/ 9144 h 1499616"/>
              <a:gd name="connsiteX4" fmla="*/ 1371600 w 1577340"/>
              <a:gd name="connsiteY4" fmla="*/ 466344 h 1499616"/>
              <a:gd name="connsiteX5" fmla="*/ 1426464 w 1577340"/>
              <a:gd name="connsiteY5" fmla="*/ 1499616 h 1499616"/>
              <a:gd name="connsiteX6" fmla="*/ 82296 w 1577340"/>
              <a:gd name="connsiteY6" fmla="*/ 1485900 h 1499616"/>
              <a:gd name="connsiteX0" fmla="*/ 82296 w 1577340"/>
              <a:gd name="connsiteY0" fmla="*/ 1485900 h 1499616"/>
              <a:gd name="connsiteX1" fmla="*/ 0 w 1577340"/>
              <a:gd name="connsiteY1" fmla="*/ 370332 h 1499616"/>
              <a:gd name="connsiteX2" fmla="*/ 388620 w 1577340"/>
              <a:gd name="connsiteY2" fmla="*/ 0 h 1499616"/>
              <a:gd name="connsiteX3" fmla="*/ 1577340 w 1577340"/>
              <a:gd name="connsiteY3" fmla="*/ 9144 h 1499616"/>
              <a:gd name="connsiteX4" fmla="*/ 1371600 w 1577340"/>
              <a:gd name="connsiteY4" fmla="*/ 466344 h 1499616"/>
              <a:gd name="connsiteX5" fmla="*/ 1408176 w 1577340"/>
              <a:gd name="connsiteY5" fmla="*/ 1499616 h 1499616"/>
              <a:gd name="connsiteX6" fmla="*/ 82296 w 1577340"/>
              <a:gd name="connsiteY6" fmla="*/ 1485900 h 14996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7340" h="1499616">
                <a:moveTo>
                  <a:pt x="82296" y="1485900"/>
                </a:moveTo>
                <a:lnTo>
                  <a:pt x="0" y="370332"/>
                </a:lnTo>
                <a:lnTo>
                  <a:pt x="388620" y="0"/>
                </a:lnTo>
                <a:lnTo>
                  <a:pt x="1577340" y="9144"/>
                </a:lnTo>
                <a:lnTo>
                  <a:pt x="1371600" y="466344"/>
                </a:lnTo>
                <a:lnTo>
                  <a:pt x="1408176" y="1499616"/>
                </a:lnTo>
                <a:lnTo>
                  <a:pt x="82296" y="1485900"/>
                </a:lnTo>
                <a:close/>
              </a:path>
            </a:pathLst>
          </a:custGeom>
          <a:noFill/>
          <a:ln w="76200"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75593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0936" y="767194"/>
            <a:ext cx="6121590" cy="4179776"/>
          </a:xfrm>
          <a:prstGeom prst="rect">
            <a:avLst/>
          </a:prstGeom>
        </p:spPr>
      </p:pic>
      <p:sp>
        <p:nvSpPr>
          <p:cNvPr id="5" name="Titel 4"/>
          <p:cNvSpPr txBox="1">
            <a:spLocks/>
          </p:cNvSpPr>
          <p:nvPr/>
        </p:nvSpPr>
        <p:spPr>
          <a:xfrm>
            <a:off x="317638" y="81904"/>
            <a:ext cx="8300582" cy="398545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342900" rtl="0" eaLnBrk="1" latinLnBrk="0" hangingPunct="1">
              <a:spcBef>
                <a:spcPct val="0"/>
              </a:spcBef>
              <a:buNone/>
              <a:defRPr sz="1800" b="1" kern="1200">
                <a:solidFill>
                  <a:srgbClr val="333333"/>
                </a:solidFill>
                <a:latin typeface="Arial"/>
                <a:ea typeface="+mj-ea"/>
                <a:cs typeface="Arial"/>
              </a:defRPr>
            </a:lvl1pPr>
          </a:lstStyle>
          <a:p>
            <a:r>
              <a:rPr lang="de-DE" sz="2400" dirty="0">
                <a:solidFill>
                  <a:srgbClr val="0066CC"/>
                </a:solidFill>
              </a:rPr>
              <a:t>The SIS100 </a:t>
            </a:r>
            <a:r>
              <a:rPr lang="de-DE" sz="2400" dirty="0" err="1">
                <a:solidFill>
                  <a:srgbClr val="0066CC"/>
                </a:solidFill>
              </a:rPr>
              <a:t>laser</a:t>
            </a:r>
            <a:r>
              <a:rPr lang="de-DE" sz="2400" dirty="0">
                <a:solidFill>
                  <a:srgbClr val="0066CC"/>
                </a:solidFill>
              </a:rPr>
              <a:t> lab</a:t>
            </a:r>
          </a:p>
        </p:txBody>
      </p:sp>
      <p:sp>
        <p:nvSpPr>
          <p:cNvPr id="6" name="Textfeld 5"/>
          <p:cNvSpPr txBox="1"/>
          <p:nvPr/>
        </p:nvSpPr>
        <p:spPr>
          <a:xfrm>
            <a:off x="7762532" y="1966947"/>
            <a:ext cx="1056700" cy="1477328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dirty="0"/>
              <a:t>Start</a:t>
            </a:r>
          </a:p>
          <a:p>
            <a:pPr algn="l"/>
            <a:r>
              <a:rPr lang="de-DE" dirty="0" err="1"/>
              <a:t>Dec</a:t>
            </a:r>
            <a:r>
              <a:rPr lang="de-DE" dirty="0"/>
              <a:t> ´25</a:t>
            </a:r>
          </a:p>
          <a:p>
            <a:pPr algn="l"/>
            <a:endParaRPr lang="de-DE" dirty="0"/>
          </a:p>
          <a:p>
            <a:pPr algn="l"/>
            <a:r>
              <a:rPr lang="de-DE" dirty="0" err="1"/>
              <a:t>Finished</a:t>
            </a:r>
            <a:endParaRPr lang="de-DE" dirty="0"/>
          </a:p>
          <a:p>
            <a:pPr algn="l"/>
            <a:r>
              <a:rPr lang="de-DE" dirty="0"/>
              <a:t>Aug ´26</a:t>
            </a:r>
          </a:p>
        </p:txBody>
      </p:sp>
    </p:spTree>
    <p:extLst>
      <p:ext uri="{BB962C8B-B14F-4D97-AF65-F5344CB8AC3E}">
        <p14:creationId xmlns:p14="http://schemas.microsoft.com/office/powerpoint/2010/main" val="191387999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405" y="776254"/>
            <a:ext cx="3120846" cy="4170716"/>
          </a:xfrm>
          <a:prstGeom prst="rect">
            <a:avLst/>
          </a:prstGeom>
        </p:spPr>
      </p:pic>
      <p:pic>
        <p:nvPicPr>
          <p:cNvPr id="5" name="Grafi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9228" y="776254"/>
            <a:ext cx="5573768" cy="4170716"/>
          </a:xfrm>
          <a:prstGeom prst="rect">
            <a:avLst/>
          </a:prstGeom>
        </p:spPr>
      </p:pic>
      <p:sp>
        <p:nvSpPr>
          <p:cNvPr id="6" name="Titel 4"/>
          <p:cNvSpPr txBox="1">
            <a:spLocks/>
          </p:cNvSpPr>
          <p:nvPr/>
        </p:nvSpPr>
        <p:spPr>
          <a:xfrm>
            <a:off x="317638" y="81904"/>
            <a:ext cx="8300582" cy="398545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342900" rtl="0" eaLnBrk="1" latinLnBrk="0" hangingPunct="1">
              <a:spcBef>
                <a:spcPct val="0"/>
              </a:spcBef>
              <a:buNone/>
              <a:defRPr sz="1800" b="1" kern="1200">
                <a:solidFill>
                  <a:srgbClr val="333333"/>
                </a:solidFill>
                <a:latin typeface="Arial"/>
                <a:ea typeface="+mj-ea"/>
                <a:cs typeface="Arial"/>
              </a:defRPr>
            </a:lvl1pPr>
          </a:lstStyle>
          <a:p>
            <a:r>
              <a:rPr lang="de-DE" sz="2400" dirty="0">
                <a:solidFill>
                  <a:srgbClr val="0066CC"/>
                </a:solidFill>
              </a:rPr>
              <a:t>Meeting Darmstadt &amp; Dresden: 6 – 7 August 2025 </a:t>
            </a:r>
          </a:p>
        </p:txBody>
      </p:sp>
      <p:sp>
        <p:nvSpPr>
          <p:cNvPr id="2" name="Textfeld 1">
            <a:extLst>
              <a:ext uri="{FF2B5EF4-FFF2-40B4-BE49-F238E27FC236}">
                <a16:creationId xmlns:a16="http://schemas.microsoft.com/office/drawing/2014/main" id="{DAFA8CB2-8116-4D51-8AB0-A4D9C5215A31}"/>
              </a:ext>
            </a:extLst>
          </p:cNvPr>
          <p:cNvSpPr txBox="1"/>
          <p:nvPr/>
        </p:nvSpPr>
        <p:spPr>
          <a:xfrm>
            <a:off x="7307943" y="1640114"/>
            <a:ext cx="928524" cy="369332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dirty="0"/>
              <a:t>Tamina</a:t>
            </a:r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BF74A58C-2C58-4DE5-8583-102CCEAC52F5}"/>
              </a:ext>
            </a:extLst>
          </p:cNvPr>
          <p:cNvSpPr txBox="1"/>
          <p:nvPr/>
        </p:nvSpPr>
        <p:spPr>
          <a:xfrm>
            <a:off x="8166814" y="1640114"/>
            <a:ext cx="902811" cy="369332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dirty="0"/>
              <a:t>Denise</a:t>
            </a:r>
          </a:p>
        </p:txBody>
      </p:sp>
    </p:spTree>
    <p:extLst>
      <p:ext uri="{BB962C8B-B14F-4D97-AF65-F5344CB8AC3E}">
        <p14:creationId xmlns:p14="http://schemas.microsoft.com/office/powerpoint/2010/main" val="28760636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1"/>
          <p:cNvSpPr>
            <a:spLocks noGrp="1"/>
          </p:cNvSpPr>
          <p:nvPr>
            <p:ph type="ctrTitle"/>
          </p:nvPr>
        </p:nvSpPr>
        <p:spPr>
          <a:xfrm>
            <a:off x="2196500" y="2970942"/>
            <a:ext cx="4303059" cy="584900"/>
          </a:xfrm>
        </p:spPr>
        <p:txBody>
          <a:bodyPr/>
          <a:lstStyle/>
          <a:p>
            <a:r>
              <a:rPr lang="de-DE" sz="4000" dirty="0" err="1">
                <a:solidFill>
                  <a:schemeClr val="bg1">
                    <a:lumMod val="65000"/>
                  </a:schemeClr>
                </a:solidFill>
              </a:rPr>
              <a:t>Thank</a:t>
            </a:r>
            <a:r>
              <a:rPr lang="de-DE" sz="4000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de-DE" sz="4000" dirty="0" err="1">
                <a:solidFill>
                  <a:schemeClr val="bg1">
                    <a:lumMod val="65000"/>
                  </a:schemeClr>
                </a:solidFill>
              </a:rPr>
              <a:t>you</a:t>
            </a:r>
            <a:br>
              <a:rPr lang="de-DE" sz="4000" dirty="0">
                <a:solidFill>
                  <a:schemeClr val="bg1">
                    <a:lumMod val="65000"/>
                  </a:schemeClr>
                </a:solidFill>
              </a:rPr>
            </a:br>
            <a:r>
              <a:rPr lang="de-DE" sz="4000" dirty="0" err="1">
                <a:solidFill>
                  <a:schemeClr val="bg1">
                    <a:lumMod val="65000"/>
                  </a:schemeClr>
                </a:solidFill>
              </a:rPr>
              <a:t>for</a:t>
            </a:r>
            <a:r>
              <a:rPr lang="de-DE" sz="4000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de-DE" sz="4000" dirty="0" err="1">
                <a:solidFill>
                  <a:schemeClr val="bg1">
                    <a:lumMod val="65000"/>
                  </a:schemeClr>
                </a:solidFill>
              </a:rPr>
              <a:t>your</a:t>
            </a:r>
            <a:r>
              <a:rPr lang="de-DE" sz="4000" dirty="0">
                <a:solidFill>
                  <a:schemeClr val="bg1">
                    <a:lumMod val="65000"/>
                  </a:schemeClr>
                </a:solidFill>
              </a:rPr>
              <a:t> </a:t>
            </a:r>
            <a:br>
              <a:rPr lang="de-DE" sz="4000" dirty="0">
                <a:solidFill>
                  <a:schemeClr val="bg1">
                    <a:lumMod val="65000"/>
                  </a:schemeClr>
                </a:solidFill>
              </a:rPr>
            </a:br>
            <a:r>
              <a:rPr lang="de-DE" sz="4000" dirty="0" err="1">
                <a:solidFill>
                  <a:schemeClr val="bg1">
                    <a:lumMod val="65000"/>
                  </a:schemeClr>
                </a:solidFill>
              </a:rPr>
              <a:t>attention</a:t>
            </a:r>
            <a:r>
              <a:rPr lang="de-DE" sz="4000" dirty="0">
                <a:solidFill>
                  <a:schemeClr val="bg1">
                    <a:lumMod val="65000"/>
                  </a:schemeClr>
                </a:solidFill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18576654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feld 3"/>
          <p:cNvSpPr txBox="1"/>
          <p:nvPr/>
        </p:nvSpPr>
        <p:spPr>
          <a:xfrm>
            <a:off x="1609344" y="1842516"/>
            <a:ext cx="5656548" cy="1015663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sz="6000" dirty="0"/>
              <a:t>EXTRA SLIDES</a:t>
            </a:r>
          </a:p>
        </p:txBody>
      </p:sp>
    </p:spTree>
    <p:extLst>
      <p:ext uri="{BB962C8B-B14F-4D97-AF65-F5344CB8AC3E}">
        <p14:creationId xmlns:p14="http://schemas.microsoft.com/office/powerpoint/2010/main" val="21850390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4"/>
          <p:cNvSpPr txBox="1">
            <a:spLocks/>
          </p:cNvSpPr>
          <p:nvPr/>
        </p:nvSpPr>
        <p:spPr>
          <a:xfrm>
            <a:off x="317637" y="81904"/>
            <a:ext cx="8629009" cy="398545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342900" rtl="0" eaLnBrk="1" latinLnBrk="0" hangingPunct="1">
              <a:spcBef>
                <a:spcPct val="0"/>
              </a:spcBef>
              <a:buNone/>
              <a:defRPr sz="1800" b="1" kern="1200">
                <a:solidFill>
                  <a:srgbClr val="333333"/>
                </a:solidFill>
                <a:latin typeface="Arial"/>
                <a:ea typeface="+mj-ea"/>
                <a:cs typeface="Arial"/>
              </a:defRPr>
            </a:lvl1pPr>
          </a:lstStyle>
          <a:p>
            <a:r>
              <a:rPr lang="de-DE" sz="2400" dirty="0" err="1">
                <a:solidFill>
                  <a:srgbClr val="0066CC"/>
                </a:solidFill>
              </a:rPr>
              <a:t>Differences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between</a:t>
            </a:r>
            <a:r>
              <a:rPr lang="de-DE" sz="2400" dirty="0">
                <a:solidFill>
                  <a:srgbClr val="0066CC"/>
                </a:solidFill>
              </a:rPr>
              <a:t> ESR </a:t>
            </a:r>
            <a:r>
              <a:rPr lang="de-DE" sz="2400" dirty="0" err="1">
                <a:solidFill>
                  <a:srgbClr val="0066CC"/>
                </a:solidFill>
              </a:rPr>
              <a:t>and</a:t>
            </a:r>
            <a:r>
              <a:rPr lang="de-DE" sz="2400" dirty="0">
                <a:solidFill>
                  <a:srgbClr val="0066CC"/>
                </a:solidFill>
              </a:rPr>
              <a:t> SIS100</a:t>
            </a:r>
          </a:p>
        </p:txBody>
      </p:sp>
      <p:sp>
        <p:nvSpPr>
          <p:cNvPr id="3" name="Sechseck 2"/>
          <p:cNvSpPr/>
          <p:nvPr/>
        </p:nvSpPr>
        <p:spPr>
          <a:xfrm>
            <a:off x="993340" y="1627766"/>
            <a:ext cx="2289288" cy="1052547"/>
          </a:xfrm>
          <a:prstGeom prst="hexagon">
            <a:avLst>
              <a:gd name="adj" fmla="val 43750"/>
              <a:gd name="vf" fmla="val 115470"/>
            </a:avLst>
          </a:prstGeom>
          <a:noFill/>
          <a:ln w="76200">
            <a:solidFill>
              <a:srgbClr val="FF000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de-DE"/>
          </a:p>
        </p:txBody>
      </p:sp>
      <p:sp>
        <p:nvSpPr>
          <p:cNvPr id="5" name="Sechseck 4"/>
          <p:cNvSpPr/>
          <p:nvPr/>
        </p:nvSpPr>
        <p:spPr>
          <a:xfrm>
            <a:off x="5025911" y="1027338"/>
            <a:ext cx="3078392" cy="2294764"/>
          </a:xfrm>
          <a:prstGeom prst="hexagon">
            <a:avLst>
              <a:gd name="adj" fmla="val 30319"/>
              <a:gd name="vf" fmla="val 115470"/>
            </a:avLst>
          </a:prstGeom>
          <a:noFill/>
          <a:ln w="76200">
            <a:solidFill>
              <a:srgbClr val="FF000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de-DE"/>
          </a:p>
        </p:txBody>
      </p:sp>
      <p:cxnSp>
        <p:nvCxnSpPr>
          <p:cNvPr id="7" name="Gerade Verbindung mit Pfeil 6"/>
          <p:cNvCxnSpPr/>
          <p:nvPr/>
        </p:nvCxnSpPr>
        <p:spPr>
          <a:xfrm>
            <a:off x="822301" y="2680313"/>
            <a:ext cx="2512955" cy="0"/>
          </a:xfrm>
          <a:prstGeom prst="straightConnector1">
            <a:avLst/>
          </a:prstGeom>
          <a:ln>
            <a:solidFill>
              <a:srgbClr val="558ED5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Halbbogen 7"/>
          <p:cNvSpPr/>
          <p:nvPr/>
        </p:nvSpPr>
        <p:spPr>
          <a:xfrm rot="9503192">
            <a:off x="1223584" y="2140882"/>
            <a:ext cx="677577" cy="638106"/>
          </a:xfrm>
          <a:prstGeom prst="blockArc">
            <a:avLst>
              <a:gd name="adj1" fmla="val 15602212"/>
              <a:gd name="adj2" fmla="val 0"/>
              <a:gd name="adj3" fmla="val 25000"/>
            </a:avLst>
          </a:prstGeom>
          <a:solidFill>
            <a:srgbClr val="FFC0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de-DE">
              <a:solidFill>
                <a:schemeClr val="tx1"/>
              </a:solidFill>
            </a:endParaRPr>
          </a:p>
        </p:txBody>
      </p:sp>
      <p:sp>
        <p:nvSpPr>
          <p:cNvPr id="9" name="Halbbogen 8"/>
          <p:cNvSpPr/>
          <p:nvPr/>
        </p:nvSpPr>
        <p:spPr>
          <a:xfrm rot="7249522">
            <a:off x="2411239" y="2121030"/>
            <a:ext cx="677577" cy="638106"/>
          </a:xfrm>
          <a:prstGeom prst="blockArc">
            <a:avLst>
              <a:gd name="adj1" fmla="val 15602212"/>
              <a:gd name="adj2" fmla="val 0"/>
              <a:gd name="adj3" fmla="val 25000"/>
            </a:avLst>
          </a:prstGeom>
          <a:solidFill>
            <a:srgbClr val="FFC0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de-DE">
              <a:solidFill>
                <a:schemeClr val="tx1"/>
              </a:solidFill>
            </a:endParaRPr>
          </a:p>
        </p:txBody>
      </p:sp>
      <p:sp>
        <p:nvSpPr>
          <p:cNvPr id="11" name="Halbbogen 10"/>
          <p:cNvSpPr/>
          <p:nvPr/>
        </p:nvSpPr>
        <p:spPr>
          <a:xfrm rot="17138705">
            <a:off x="5358460" y="949117"/>
            <a:ext cx="1089000" cy="1019908"/>
          </a:xfrm>
          <a:prstGeom prst="blockArc">
            <a:avLst>
              <a:gd name="adj1" fmla="val 17188892"/>
              <a:gd name="adj2" fmla="val 21275817"/>
              <a:gd name="adj3" fmla="val 17758"/>
            </a:avLst>
          </a:prstGeom>
          <a:solidFill>
            <a:srgbClr val="FFC0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de-DE">
              <a:solidFill>
                <a:schemeClr val="tx1"/>
              </a:solidFill>
            </a:endParaRPr>
          </a:p>
        </p:txBody>
      </p:sp>
      <p:sp>
        <p:nvSpPr>
          <p:cNvPr id="12" name="Halbbogen 11"/>
          <p:cNvSpPr/>
          <p:nvPr/>
        </p:nvSpPr>
        <p:spPr>
          <a:xfrm rot="16669995">
            <a:off x="5304712" y="783968"/>
            <a:ext cx="1435513" cy="1511311"/>
          </a:xfrm>
          <a:prstGeom prst="blockArc">
            <a:avLst>
              <a:gd name="adj1" fmla="val 17188892"/>
              <a:gd name="adj2" fmla="val 21586064"/>
              <a:gd name="adj3" fmla="val 23741"/>
            </a:avLst>
          </a:prstGeom>
          <a:noFill/>
          <a:ln w="38100">
            <a:solidFill>
              <a:schemeClr val="bg1">
                <a:lumMod val="65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de-DE">
              <a:solidFill>
                <a:schemeClr val="tx1"/>
              </a:solidFill>
            </a:endParaRPr>
          </a:p>
        </p:txBody>
      </p:sp>
      <p:grpSp>
        <p:nvGrpSpPr>
          <p:cNvPr id="15" name="Gruppieren 14"/>
          <p:cNvGrpSpPr/>
          <p:nvPr/>
        </p:nvGrpSpPr>
        <p:grpSpPr>
          <a:xfrm rot="3448825">
            <a:off x="6380888" y="854756"/>
            <a:ext cx="1511311" cy="1435513"/>
            <a:chOff x="5287647" y="1480798"/>
            <a:chExt cx="1511311" cy="1435513"/>
          </a:xfrm>
        </p:grpSpPr>
        <p:sp>
          <p:nvSpPr>
            <p:cNvPr id="13" name="Halbbogen 12"/>
            <p:cNvSpPr/>
            <p:nvPr/>
          </p:nvSpPr>
          <p:spPr>
            <a:xfrm rot="17138705">
              <a:off x="5379294" y="1608048"/>
              <a:ext cx="1089000" cy="1019908"/>
            </a:xfrm>
            <a:prstGeom prst="blockArc">
              <a:avLst>
                <a:gd name="adj1" fmla="val 17188892"/>
                <a:gd name="adj2" fmla="val 21275817"/>
                <a:gd name="adj3" fmla="val 17758"/>
              </a:avLst>
            </a:prstGeom>
            <a:solidFill>
              <a:srgbClr val="FFC000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  <p:sp>
          <p:nvSpPr>
            <p:cNvPr id="14" name="Halbbogen 13"/>
            <p:cNvSpPr/>
            <p:nvPr/>
          </p:nvSpPr>
          <p:spPr>
            <a:xfrm rot="16669995">
              <a:off x="5325546" y="1442899"/>
              <a:ext cx="1435513" cy="1511311"/>
            </a:xfrm>
            <a:prstGeom prst="blockArc">
              <a:avLst>
                <a:gd name="adj1" fmla="val 17188892"/>
                <a:gd name="adj2" fmla="val 21586064"/>
                <a:gd name="adj3" fmla="val 23741"/>
              </a:avLst>
            </a:prstGeom>
            <a:noFill/>
            <a:ln w="38100">
              <a:solidFill>
                <a:schemeClr val="bg1">
                  <a:lumMod val="65000"/>
                </a:schemeClr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de-DE">
                <a:solidFill>
                  <a:schemeClr val="tx1"/>
                </a:solidFill>
              </a:endParaRPr>
            </a:p>
          </p:txBody>
        </p:sp>
      </p:grpSp>
      <p:sp>
        <p:nvSpPr>
          <p:cNvPr id="16" name="Freihandform 15"/>
          <p:cNvSpPr/>
          <p:nvPr/>
        </p:nvSpPr>
        <p:spPr>
          <a:xfrm flipV="1">
            <a:off x="6194860" y="1018637"/>
            <a:ext cx="724259" cy="348657"/>
          </a:xfrm>
          <a:custGeom>
            <a:avLst/>
            <a:gdLst>
              <a:gd name="connsiteX0" fmla="*/ 0 w 690734"/>
              <a:gd name="connsiteY0" fmla="*/ 0 h 552587"/>
              <a:gd name="connsiteX1" fmla="*/ 6578 w 690734"/>
              <a:gd name="connsiteY1" fmla="*/ 539430 h 552587"/>
              <a:gd name="connsiteX2" fmla="*/ 690734 w 690734"/>
              <a:gd name="connsiteY2" fmla="*/ 552587 h 552587"/>
              <a:gd name="connsiteX3" fmla="*/ 684155 w 690734"/>
              <a:gd name="connsiteY3" fmla="*/ 65784 h 552587"/>
              <a:gd name="connsiteX0" fmla="*/ 0 w 690734"/>
              <a:gd name="connsiteY0" fmla="*/ 144725 h 486803"/>
              <a:gd name="connsiteX1" fmla="*/ 6578 w 690734"/>
              <a:gd name="connsiteY1" fmla="*/ 473646 h 486803"/>
              <a:gd name="connsiteX2" fmla="*/ 690734 w 690734"/>
              <a:gd name="connsiteY2" fmla="*/ 486803 h 486803"/>
              <a:gd name="connsiteX3" fmla="*/ 684155 w 690734"/>
              <a:gd name="connsiteY3" fmla="*/ 0 h 486803"/>
              <a:gd name="connsiteX0" fmla="*/ 0 w 723626"/>
              <a:gd name="connsiteY0" fmla="*/ 144725 h 473646"/>
              <a:gd name="connsiteX1" fmla="*/ 6578 w 723626"/>
              <a:gd name="connsiteY1" fmla="*/ 473646 h 473646"/>
              <a:gd name="connsiteX2" fmla="*/ 723626 w 723626"/>
              <a:gd name="connsiteY2" fmla="*/ 453911 h 473646"/>
              <a:gd name="connsiteX3" fmla="*/ 684155 w 723626"/>
              <a:gd name="connsiteY3" fmla="*/ 0 h 473646"/>
              <a:gd name="connsiteX0" fmla="*/ 633 w 724259"/>
              <a:gd name="connsiteY0" fmla="*/ 144725 h 453911"/>
              <a:gd name="connsiteX1" fmla="*/ 633 w 724259"/>
              <a:gd name="connsiteY1" fmla="*/ 447333 h 453911"/>
              <a:gd name="connsiteX2" fmla="*/ 724259 w 724259"/>
              <a:gd name="connsiteY2" fmla="*/ 453911 h 453911"/>
              <a:gd name="connsiteX3" fmla="*/ 684788 w 724259"/>
              <a:gd name="connsiteY3" fmla="*/ 0 h 453911"/>
              <a:gd name="connsiteX0" fmla="*/ 633 w 743994"/>
              <a:gd name="connsiteY0" fmla="*/ 19736 h 328922"/>
              <a:gd name="connsiteX1" fmla="*/ 633 w 743994"/>
              <a:gd name="connsiteY1" fmla="*/ 322344 h 328922"/>
              <a:gd name="connsiteX2" fmla="*/ 724259 w 743994"/>
              <a:gd name="connsiteY2" fmla="*/ 328922 h 328922"/>
              <a:gd name="connsiteX3" fmla="*/ 743994 w 743994"/>
              <a:gd name="connsiteY3" fmla="*/ 0 h 328922"/>
              <a:gd name="connsiteX0" fmla="*/ 633 w 724259"/>
              <a:gd name="connsiteY0" fmla="*/ 39471 h 348657"/>
              <a:gd name="connsiteX1" fmla="*/ 633 w 724259"/>
              <a:gd name="connsiteY1" fmla="*/ 342079 h 348657"/>
              <a:gd name="connsiteX2" fmla="*/ 724259 w 724259"/>
              <a:gd name="connsiteY2" fmla="*/ 348657 h 348657"/>
              <a:gd name="connsiteX3" fmla="*/ 717681 w 724259"/>
              <a:gd name="connsiteY3" fmla="*/ 0 h 348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259" h="348657">
                <a:moveTo>
                  <a:pt x="633" y="39471"/>
                </a:moveTo>
                <a:cubicBezTo>
                  <a:pt x="2826" y="219281"/>
                  <a:pt x="-1560" y="162269"/>
                  <a:pt x="633" y="342079"/>
                </a:cubicBezTo>
                <a:lnTo>
                  <a:pt x="724259" y="348657"/>
                </a:lnTo>
                <a:lnTo>
                  <a:pt x="717681" y="0"/>
                </a:lnTo>
              </a:path>
            </a:pathLst>
          </a:custGeom>
          <a:noFill/>
          <a:ln w="38100">
            <a:solidFill>
              <a:srgbClr val="558ED5"/>
            </a:solidFill>
            <a:headEnd type="none" w="med" len="med"/>
            <a:tailEnd type="arrow" w="med" len="me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7" name="Textfeld 16"/>
          <p:cNvSpPr txBox="1"/>
          <p:nvPr/>
        </p:nvSpPr>
        <p:spPr>
          <a:xfrm>
            <a:off x="263137" y="3540602"/>
            <a:ext cx="4258986" cy="1384995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400" dirty="0"/>
              <a:t>normal </a:t>
            </a:r>
            <a:r>
              <a:rPr lang="de-DE" sz="1400" dirty="0" err="1"/>
              <a:t>conducting</a:t>
            </a:r>
            <a:r>
              <a:rPr lang="de-DE" sz="1400" dirty="0"/>
              <a:t> </a:t>
            </a:r>
            <a:r>
              <a:rPr lang="de-DE" sz="1400" dirty="0" err="1"/>
              <a:t>magnets</a:t>
            </a:r>
            <a:r>
              <a:rPr lang="de-DE" sz="1400" dirty="0"/>
              <a:t> (open, warm)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400" dirty="0" err="1"/>
              <a:t>laser</a:t>
            </a:r>
            <a:r>
              <a:rPr lang="de-DE" sz="1400" dirty="0"/>
              <a:t> beam </a:t>
            </a:r>
            <a:r>
              <a:rPr lang="de-DE" sz="1400" dirty="0" err="1"/>
              <a:t>enters</a:t>
            </a:r>
            <a:r>
              <a:rPr lang="de-DE" sz="1400" dirty="0"/>
              <a:t> </a:t>
            </a:r>
            <a:r>
              <a:rPr lang="de-DE" sz="1400" dirty="0" err="1"/>
              <a:t>within</a:t>
            </a:r>
            <a:r>
              <a:rPr lang="de-DE" sz="1400" dirty="0"/>
              <a:t> </a:t>
            </a:r>
            <a:r>
              <a:rPr lang="de-DE" sz="1400" dirty="0" err="1"/>
              <a:t>dipole</a:t>
            </a:r>
            <a:r>
              <a:rPr lang="de-DE" sz="1400" dirty="0"/>
              <a:t> </a:t>
            </a:r>
            <a:r>
              <a:rPr lang="de-DE" sz="1400" dirty="0" err="1"/>
              <a:t>magnets</a:t>
            </a:r>
            <a:endParaRPr lang="de-DE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400" dirty="0" err="1"/>
              <a:t>ion</a:t>
            </a:r>
            <a:r>
              <a:rPr lang="de-DE" sz="1400" dirty="0"/>
              <a:t> beam </a:t>
            </a:r>
            <a:r>
              <a:rPr lang="de-DE" sz="1400" dirty="0" err="1"/>
              <a:t>bends</a:t>
            </a:r>
            <a:r>
              <a:rPr lang="de-DE" sz="1400" dirty="0"/>
              <a:t> </a:t>
            </a:r>
            <a:r>
              <a:rPr lang="de-DE" sz="1400" dirty="0" err="1"/>
              <a:t>away</a:t>
            </a:r>
            <a:r>
              <a:rPr lang="de-DE" sz="1400" dirty="0"/>
              <a:t>, </a:t>
            </a:r>
            <a:r>
              <a:rPr lang="de-DE" sz="1400" dirty="0" err="1"/>
              <a:t>laser</a:t>
            </a:r>
            <a:r>
              <a:rPr lang="de-DE" sz="1400" dirty="0"/>
              <a:t> beam </a:t>
            </a:r>
            <a:r>
              <a:rPr lang="de-DE" sz="1400" dirty="0" err="1"/>
              <a:t>goes</a:t>
            </a:r>
            <a:r>
              <a:rPr lang="de-DE" sz="1400" dirty="0"/>
              <a:t> </a:t>
            </a:r>
            <a:r>
              <a:rPr lang="de-DE" sz="1400" dirty="0" err="1"/>
              <a:t>straight</a:t>
            </a:r>
            <a:endParaRPr lang="de-DE" sz="14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de-DE" sz="1400" dirty="0" err="1"/>
              <a:t>laser</a:t>
            </a:r>
            <a:r>
              <a:rPr lang="de-DE" sz="1400" dirty="0"/>
              <a:t> beam </a:t>
            </a:r>
            <a:r>
              <a:rPr lang="de-DE" sz="1400" dirty="0" err="1"/>
              <a:t>enters</a:t>
            </a:r>
            <a:r>
              <a:rPr lang="de-DE" sz="1400" dirty="0"/>
              <a:t> &amp; </a:t>
            </a:r>
            <a:r>
              <a:rPr lang="de-DE" sz="1400" dirty="0" err="1"/>
              <a:t>exits</a:t>
            </a:r>
            <a:r>
              <a:rPr lang="de-DE" sz="1400" dirty="0"/>
              <a:t> via </a:t>
            </a:r>
            <a:r>
              <a:rPr lang="de-DE" sz="1400" dirty="0" err="1"/>
              <a:t>quartz</a:t>
            </a:r>
            <a:r>
              <a:rPr lang="de-DE" sz="1400" dirty="0"/>
              <a:t> </a:t>
            </a:r>
            <a:r>
              <a:rPr lang="de-DE" sz="1400" dirty="0" err="1"/>
              <a:t>viewports</a:t>
            </a:r>
            <a:endParaRPr lang="de-DE" sz="1400" dirty="0"/>
          </a:p>
          <a:p>
            <a:pPr algn="l"/>
            <a:r>
              <a:rPr lang="de-DE" sz="1400" dirty="0"/>
              <a:t>	</a:t>
            </a:r>
            <a:r>
              <a:rPr lang="de-DE" sz="1400" dirty="0" err="1"/>
              <a:t>which</a:t>
            </a:r>
            <a:r>
              <a:rPr lang="de-DE" sz="1400" dirty="0"/>
              <a:t> </a:t>
            </a:r>
            <a:r>
              <a:rPr lang="de-DE" sz="1400" dirty="0" err="1"/>
              <a:t>are</a:t>
            </a:r>
            <a:r>
              <a:rPr lang="de-DE" sz="1400" dirty="0"/>
              <a:t> in-</a:t>
            </a:r>
            <a:r>
              <a:rPr lang="de-DE" sz="1400" dirty="0" err="1"/>
              <a:t>line</a:t>
            </a:r>
            <a:r>
              <a:rPr lang="de-DE" sz="1400" dirty="0"/>
              <a:t> </a:t>
            </a:r>
            <a:r>
              <a:rPr lang="de-DE" sz="1400" dirty="0" err="1"/>
              <a:t>with</a:t>
            </a:r>
            <a:r>
              <a:rPr lang="de-DE" sz="1400" dirty="0"/>
              <a:t> </a:t>
            </a:r>
            <a:r>
              <a:rPr lang="de-DE" sz="1400" dirty="0" err="1"/>
              <a:t>ion</a:t>
            </a:r>
            <a:r>
              <a:rPr lang="de-DE" sz="1400" dirty="0"/>
              <a:t> beam </a:t>
            </a:r>
            <a:r>
              <a:rPr lang="de-DE" sz="1400" dirty="0" err="1"/>
              <a:t>pipe</a:t>
            </a:r>
            <a:endParaRPr lang="de-DE" sz="14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de-DE" sz="1400" dirty="0" err="1"/>
              <a:t>no</a:t>
            </a:r>
            <a:r>
              <a:rPr lang="de-DE" sz="1400" dirty="0"/>
              <a:t> </a:t>
            </a:r>
            <a:r>
              <a:rPr lang="de-DE" sz="1400" dirty="0" err="1"/>
              <a:t>mirrors</a:t>
            </a:r>
            <a:r>
              <a:rPr lang="de-DE" sz="1400" dirty="0"/>
              <a:t> in UHV</a:t>
            </a:r>
          </a:p>
        </p:txBody>
      </p:sp>
      <p:sp>
        <p:nvSpPr>
          <p:cNvPr id="18" name="Textfeld 17"/>
          <p:cNvSpPr txBox="1"/>
          <p:nvPr/>
        </p:nvSpPr>
        <p:spPr>
          <a:xfrm>
            <a:off x="4684922" y="3541702"/>
            <a:ext cx="4362092" cy="1384995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400" dirty="0" err="1"/>
              <a:t>superconducting</a:t>
            </a:r>
            <a:r>
              <a:rPr lang="de-DE" sz="1400" dirty="0"/>
              <a:t> </a:t>
            </a:r>
            <a:r>
              <a:rPr lang="de-DE" sz="1400" dirty="0" err="1"/>
              <a:t>magnets</a:t>
            </a:r>
            <a:r>
              <a:rPr lang="de-DE" sz="1400" dirty="0"/>
              <a:t> (</a:t>
            </a:r>
            <a:r>
              <a:rPr lang="de-DE" sz="1400" dirty="0" err="1"/>
              <a:t>closed</a:t>
            </a:r>
            <a:r>
              <a:rPr lang="de-DE" sz="1400" dirty="0"/>
              <a:t>, </a:t>
            </a:r>
            <a:r>
              <a:rPr lang="de-DE" sz="1400" dirty="0" err="1"/>
              <a:t>cold</a:t>
            </a:r>
            <a:r>
              <a:rPr lang="de-DE" sz="1400" dirty="0"/>
              <a:t>)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de-DE" sz="1400" dirty="0" err="1"/>
              <a:t>laser</a:t>
            </a:r>
            <a:r>
              <a:rPr lang="de-DE" sz="1400" dirty="0"/>
              <a:t> beam </a:t>
            </a:r>
            <a:r>
              <a:rPr lang="de-DE" sz="1400" dirty="0" err="1"/>
              <a:t>enters</a:t>
            </a:r>
            <a:r>
              <a:rPr lang="de-DE" sz="1400" dirty="0"/>
              <a:t> in </a:t>
            </a:r>
            <a:r>
              <a:rPr lang="de-DE" sz="1400" dirty="0" err="1"/>
              <a:t>between</a:t>
            </a:r>
            <a:r>
              <a:rPr lang="de-DE" sz="1400" dirty="0"/>
              <a:t> </a:t>
            </a:r>
            <a:r>
              <a:rPr lang="de-DE" sz="1400" dirty="0" err="1"/>
              <a:t>dipole</a:t>
            </a:r>
            <a:r>
              <a:rPr lang="de-DE" sz="1400" dirty="0"/>
              <a:t> </a:t>
            </a:r>
            <a:r>
              <a:rPr lang="de-DE" sz="1400" dirty="0" err="1"/>
              <a:t>magnets</a:t>
            </a:r>
            <a:endParaRPr lang="de-DE" sz="14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de-DE" sz="1400" dirty="0" err="1"/>
              <a:t>ion</a:t>
            </a:r>
            <a:r>
              <a:rPr lang="de-DE" sz="1400" dirty="0"/>
              <a:t> beam </a:t>
            </a:r>
            <a:r>
              <a:rPr lang="de-DE" sz="1400" dirty="0" err="1"/>
              <a:t>goes</a:t>
            </a:r>
            <a:r>
              <a:rPr lang="de-DE" sz="1400" dirty="0"/>
              <a:t> </a:t>
            </a:r>
            <a:r>
              <a:rPr lang="de-DE" sz="1400" dirty="0" err="1"/>
              <a:t>straight</a:t>
            </a:r>
            <a:r>
              <a:rPr lang="de-DE" sz="1400" dirty="0"/>
              <a:t>, </a:t>
            </a:r>
            <a:r>
              <a:rPr lang="de-DE" sz="1400" dirty="0" err="1"/>
              <a:t>laser</a:t>
            </a:r>
            <a:r>
              <a:rPr lang="de-DE" sz="1400" dirty="0"/>
              <a:t> beam </a:t>
            </a:r>
            <a:r>
              <a:rPr lang="de-DE" sz="1400" dirty="0" err="1"/>
              <a:t>bends</a:t>
            </a:r>
            <a:r>
              <a:rPr lang="de-DE" sz="1400" dirty="0"/>
              <a:t> </a:t>
            </a:r>
            <a:r>
              <a:rPr lang="de-DE" sz="1400" dirty="0" err="1"/>
              <a:t>away</a:t>
            </a:r>
            <a:endParaRPr lang="de-DE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400" dirty="0" err="1"/>
              <a:t>laser</a:t>
            </a:r>
            <a:r>
              <a:rPr lang="de-DE" sz="1400" dirty="0"/>
              <a:t> beam </a:t>
            </a:r>
            <a:r>
              <a:rPr lang="de-DE" sz="1400" dirty="0" err="1"/>
              <a:t>enters</a:t>
            </a:r>
            <a:r>
              <a:rPr lang="de-DE" sz="1400" dirty="0"/>
              <a:t> &amp; </a:t>
            </a:r>
            <a:r>
              <a:rPr lang="de-DE" sz="1400" dirty="0" err="1"/>
              <a:t>exits</a:t>
            </a:r>
            <a:r>
              <a:rPr lang="de-DE" sz="1400" dirty="0"/>
              <a:t> via </a:t>
            </a:r>
            <a:r>
              <a:rPr lang="de-DE" sz="1400" dirty="0" err="1"/>
              <a:t>quartz</a:t>
            </a:r>
            <a:r>
              <a:rPr lang="de-DE" sz="1400" dirty="0"/>
              <a:t> </a:t>
            </a:r>
            <a:r>
              <a:rPr lang="de-DE" sz="1400" dirty="0" err="1"/>
              <a:t>viewports</a:t>
            </a:r>
            <a:endParaRPr lang="de-DE" sz="1400" dirty="0"/>
          </a:p>
          <a:p>
            <a:r>
              <a:rPr lang="de-DE" sz="1400" dirty="0"/>
              <a:t>	</a:t>
            </a:r>
            <a:r>
              <a:rPr lang="de-DE" sz="1400" dirty="0" err="1"/>
              <a:t>which</a:t>
            </a:r>
            <a:r>
              <a:rPr lang="de-DE" sz="1400" dirty="0"/>
              <a:t> </a:t>
            </a:r>
            <a:r>
              <a:rPr lang="de-DE" sz="1400" dirty="0" err="1"/>
              <a:t>are</a:t>
            </a:r>
            <a:r>
              <a:rPr lang="de-DE" sz="1400" dirty="0"/>
              <a:t> </a:t>
            </a:r>
            <a:r>
              <a:rPr lang="de-DE" sz="1400" dirty="0" err="1"/>
              <a:t>perpendicular</a:t>
            </a:r>
            <a:r>
              <a:rPr lang="de-DE" sz="1400" dirty="0"/>
              <a:t> </a:t>
            </a:r>
            <a:r>
              <a:rPr lang="de-DE" sz="1400" dirty="0" err="1"/>
              <a:t>to</a:t>
            </a:r>
            <a:r>
              <a:rPr lang="de-DE" sz="1400" dirty="0"/>
              <a:t> </a:t>
            </a:r>
            <a:r>
              <a:rPr lang="de-DE" sz="1400" dirty="0" err="1"/>
              <a:t>ion</a:t>
            </a:r>
            <a:r>
              <a:rPr lang="de-DE" sz="1400" dirty="0"/>
              <a:t> beam </a:t>
            </a:r>
            <a:r>
              <a:rPr lang="de-DE" sz="1400" dirty="0" err="1"/>
              <a:t>pipe</a:t>
            </a:r>
            <a:endParaRPr lang="de-DE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400" dirty="0"/>
              <a:t>(</a:t>
            </a:r>
            <a:r>
              <a:rPr lang="de-DE" sz="1400" dirty="0" err="1"/>
              <a:t>moveable</a:t>
            </a:r>
            <a:r>
              <a:rPr lang="de-DE" sz="1400" dirty="0"/>
              <a:t>) </a:t>
            </a:r>
            <a:r>
              <a:rPr lang="de-DE" sz="1400" dirty="0" err="1"/>
              <a:t>aluminium</a:t>
            </a:r>
            <a:r>
              <a:rPr lang="de-DE" sz="1400" dirty="0"/>
              <a:t> </a:t>
            </a:r>
            <a:r>
              <a:rPr lang="de-DE" sz="1400" dirty="0" err="1"/>
              <a:t>mirrors</a:t>
            </a:r>
            <a:r>
              <a:rPr lang="de-DE" sz="1400" dirty="0"/>
              <a:t> in UHV</a:t>
            </a:r>
          </a:p>
        </p:txBody>
      </p:sp>
      <p:sp>
        <p:nvSpPr>
          <p:cNvPr id="19" name="Titel 4"/>
          <p:cNvSpPr txBox="1">
            <a:spLocks/>
          </p:cNvSpPr>
          <p:nvPr/>
        </p:nvSpPr>
        <p:spPr>
          <a:xfrm>
            <a:off x="1700201" y="1973719"/>
            <a:ext cx="1017612" cy="398545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342900" rtl="0" eaLnBrk="1" latinLnBrk="0" hangingPunct="1">
              <a:spcBef>
                <a:spcPct val="0"/>
              </a:spcBef>
              <a:buNone/>
              <a:defRPr sz="1800" b="1" kern="1200">
                <a:solidFill>
                  <a:srgbClr val="333333"/>
                </a:solidFill>
                <a:latin typeface="Arial"/>
                <a:ea typeface="+mj-ea"/>
                <a:cs typeface="Arial"/>
              </a:defRPr>
            </a:lvl1pPr>
          </a:lstStyle>
          <a:p>
            <a:r>
              <a:rPr lang="de-DE" sz="2400" dirty="0">
                <a:solidFill>
                  <a:schemeClr val="tx1"/>
                </a:solidFill>
              </a:rPr>
              <a:t>ESR</a:t>
            </a:r>
          </a:p>
        </p:txBody>
      </p:sp>
      <p:sp>
        <p:nvSpPr>
          <p:cNvPr id="20" name="Titel 4"/>
          <p:cNvSpPr txBox="1">
            <a:spLocks/>
          </p:cNvSpPr>
          <p:nvPr/>
        </p:nvSpPr>
        <p:spPr>
          <a:xfrm>
            <a:off x="5978033" y="1955127"/>
            <a:ext cx="1508567" cy="398545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342900" rtl="0" eaLnBrk="1" latinLnBrk="0" hangingPunct="1">
              <a:spcBef>
                <a:spcPct val="0"/>
              </a:spcBef>
              <a:buNone/>
              <a:defRPr sz="1800" b="1" kern="1200">
                <a:solidFill>
                  <a:srgbClr val="333333"/>
                </a:solidFill>
                <a:latin typeface="Arial"/>
                <a:ea typeface="+mj-ea"/>
                <a:cs typeface="Arial"/>
              </a:defRPr>
            </a:lvl1pPr>
          </a:lstStyle>
          <a:p>
            <a:r>
              <a:rPr lang="de-DE" sz="2400" dirty="0">
                <a:solidFill>
                  <a:schemeClr val="tx1"/>
                </a:solidFill>
              </a:rPr>
              <a:t>SIS100</a:t>
            </a:r>
          </a:p>
        </p:txBody>
      </p:sp>
    </p:spTree>
    <p:extLst>
      <p:ext uri="{BB962C8B-B14F-4D97-AF65-F5344CB8AC3E}">
        <p14:creationId xmlns:p14="http://schemas.microsoft.com/office/powerpoint/2010/main" val="3080127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269" y="730363"/>
            <a:ext cx="3493770" cy="4101382"/>
          </a:xfrm>
          <a:prstGeom prst="rect">
            <a:avLst/>
          </a:prstGeom>
        </p:spPr>
      </p:pic>
      <p:pic>
        <p:nvPicPr>
          <p:cNvPr id="5" name="Grafi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566" y="730363"/>
            <a:ext cx="3324244" cy="3907168"/>
          </a:xfrm>
          <a:prstGeom prst="rect">
            <a:avLst/>
          </a:prstGeom>
        </p:spPr>
      </p:pic>
      <p:sp>
        <p:nvSpPr>
          <p:cNvPr id="7" name="Titel 3"/>
          <p:cNvSpPr>
            <a:spLocks noGrp="1"/>
          </p:cNvSpPr>
          <p:nvPr>
            <p:ph type="title"/>
          </p:nvPr>
        </p:nvSpPr>
        <p:spPr>
          <a:xfrm>
            <a:off x="317637" y="83971"/>
            <a:ext cx="8044697" cy="398545"/>
          </a:xfrm>
        </p:spPr>
        <p:txBody>
          <a:bodyPr/>
          <a:lstStyle/>
          <a:p>
            <a:r>
              <a:rPr lang="de-DE" sz="2400" dirty="0">
                <a:solidFill>
                  <a:srgbClr val="0066CC"/>
                </a:solidFill>
              </a:rPr>
              <a:t>SIS100 </a:t>
            </a:r>
            <a:r>
              <a:rPr lang="de-DE" sz="2400" dirty="0" err="1">
                <a:solidFill>
                  <a:srgbClr val="0066CC"/>
                </a:solidFill>
              </a:rPr>
              <a:t>scraper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2400" dirty="0" err="1">
                <a:solidFill>
                  <a:srgbClr val="0066CC"/>
                </a:solidFill>
              </a:rPr>
              <a:t>system</a:t>
            </a:r>
            <a:r>
              <a:rPr lang="de-DE" sz="2400" dirty="0">
                <a:solidFill>
                  <a:srgbClr val="0066CC"/>
                </a:solidFill>
              </a:rPr>
              <a:t> </a:t>
            </a:r>
            <a:r>
              <a:rPr lang="de-DE" sz="1400" dirty="0">
                <a:solidFill>
                  <a:srgbClr val="0066CC"/>
                </a:solidFill>
              </a:rPr>
              <a:t>(</a:t>
            </a:r>
            <a:r>
              <a:rPr lang="de-DE" sz="1400" dirty="0" err="1">
                <a:solidFill>
                  <a:srgbClr val="0066CC"/>
                </a:solidFill>
              </a:rPr>
              <a:t>for</a:t>
            </a:r>
            <a:r>
              <a:rPr lang="de-DE" sz="1400" dirty="0">
                <a:solidFill>
                  <a:srgbClr val="0066CC"/>
                </a:solidFill>
              </a:rPr>
              <a:t> </a:t>
            </a:r>
            <a:r>
              <a:rPr lang="de-DE" sz="1400" dirty="0" err="1">
                <a:solidFill>
                  <a:srgbClr val="0066CC"/>
                </a:solidFill>
              </a:rPr>
              <a:t>ion</a:t>
            </a:r>
            <a:r>
              <a:rPr lang="de-DE" sz="1400" dirty="0">
                <a:solidFill>
                  <a:srgbClr val="0066CC"/>
                </a:solidFill>
              </a:rPr>
              <a:t> &amp; </a:t>
            </a:r>
            <a:r>
              <a:rPr lang="de-DE" sz="1400" dirty="0" err="1">
                <a:solidFill>
                  <a:srgbClr val="0066CC"/>
                </a:solidFill>
              </a:rPr>
              <a:t>laser</a:t>
            </a:r>
            <a:r>
              <a:rPr lang="de-DE" sz="1400" dirty="0">
                <a:solidFill>
                  <a:srgbClr val="0066CC"/>
                </a:solidFill>
              </a:rPr>
              <a:t> beam </a:t>
            </a:r>
            <a:r>
              <a:rPr lang="de-DE" sz="1400" dirty="0" err="1">
                <a:solidFill>
                  <a:srgbClr val="0066CC"/>
                </a:solidFill>
              </a:rPr>
              <a:t>alignment</a:t>
            </a:r>
            <a:r>
              <a:rPr lang="de-DE" sz="1400" dirty="0">
                <a:solidFill>
                  <a:srgbClr val="0066CC"/>
                </a:solidFill>
              </a:rPr>
              <a:t>)</a:t>
            </a:r>
          </a:p>
        </p:txBody>
      </p:sp>
      <p:sp>
        <p:nvSpPr>
          <p:cNvPr id="8" name="Stern mit 5 Zacken 7"/>
          <p:cNvSpPr/>
          <p:nvPr/>
        </p:nvSpPr>
        <p:spPr>
          <a:xfrm>
            <a:off x="3261586" y="730363"/>
            <a:ext cx="1948070" cy="1730484"/>
          </a:xfrm>
          <a:prstGeom prst="star5">
            <a:avLst/>
          </a:prstGeom>
          <a:solidFill>
            <a:srgbClr val="FFFF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de-DE"/>
          </a:p>
        </p:txBody>
      </p:sp>
      <p:sp>
        <p:nvSpPr>
          <p:cNvPr id="9" name="Textfeld 8"/>
          <p:cNvSpPr txBox="1"/>
          <p:nvPr/>
        </p:nvSpPr>
        <p:spPr>
          <a:xfrm>
            <a:off x="3820608" y="1470473"/>
            <a:ext cx="800219" cy="369332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b="1" dirty="0"/>
              <a:t>NEW!</a:t>
            </a:r>
          </a:p>
        </p:txBody>
      </p:sp>
      <p:sp>
        <p:nvSpPr>
          <p:cNvPr id="10" name="Textfeld 9"/>
          <p:cNvSpPr txBox="1"/>
          <p:nvPr/>
        </p:nvSpPr>
        <p:spPr>
          <a:xfrm>
            <a:off x="6492240" y="4452865"/>
            <a:ext cx="1986441" cy="369332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dirty="0"/>
              <a:t>+/- 25 mm </a:t>
            </a:r>
            <a:r>
              <a:rPr lang="de-DE" dirty="0" err="1"/>
              <a:t>motion</a:t>
            </a:r>
            <a:endParaRPr lang="de-DE" dirty="0"/>
          </a:p>
        </p:txBody>
      </p:sp>
      <p:sp>
        <p:nvSpPr>
          <p:cNvPr id="11" name="Textfeld 10"/>
          <p:cNvSpPr txBox="1"/>
          <p:nvPr/>
        </p:nvSpPr>
        <p:spPr>
          <a:xfrm>
            <a:off x="7485460" y="1147307"/>
            <a:ext cx="954107" cy="646331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dirty="0"/>
              <a:t>50 mm </a:t>
            </a:r>
          </a:p>
          <a:p>
            <a:pPr algn="l"/>
            <a:r>
              <a:rPr lang="de-DE" dirty="0" err="1"/>
              <a:t>motion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83856261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1889" y="975191"/>
            <a:ext cx="5400000" cy="3631814"/>
          </a:xfrm>
          <a:prstGeom prst="rect">
            <a:avLst/>
          </a:prstGeom>
        </p:spPr>
      </p:pic>
      <p:sp>
        <p:nvSpPr>
          <p:cNvPr id="5" name="Textfeld 4"/>
          <p:cNvSpPr txBox="1"/>
          <p:nvPr/>
        </p:nvSpPr>
        <p:spPr>
          <a:xfrm>
            <a:off x="6991889" y="4695562"/>
            <a:ext cx="2194832" cy="246221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sz="1000" dirty="0" err="1"/>
              <a:t>Simulations</a:t>
            </a:r>
            <a:r>
              <a:rPr lang="de-DE" sz="1000" dirty="0"/>
              <a:t> </a:t>
            </a:r>
            <a:r>
              <a:rPr lang="de-DE" sz="1000" dirty="0" err="1"/>
              <a:t>by</a:t>
            </a:r>
            <a:r>
              <a:rPr lang="de-DE" sz="1000" dirty="0"/>
              <a:t> Aleksandar Dimitrov</a:t>
            </a:r>
          </a:p>
        </p:txBody>
      </p:sp>
      <p:sp>
        <p:nvSpPr>
          <p:cNvPr id="6" name="Textfeld 5"/>
          <p:cNvSpPr txBox="1"/>
          <p:nvPr/>
        </p:nvSpPr>
        <p:spPr>
          <a:xfrm>
            <a:off x="3269129" y="1751105"/>
            <a:ext cx="1766253" cy="369332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b="1" dirty="0">
                <a:solidFill>
                  <a:srgbClr val="FFC000"/>
                </a:solidFill>
              </a:rPr>
              <a:t>PRELIMINARY</a:t>
            </a:r>
          </a:p>
        </p:txBody>
      </p:sp>
      <p:sp>
        <p:nvSpPr>
          <p:cNvPr id="7" name="Textfeld 6"/>
          <p:cNvSpPr txBox="1"/>
          <p:nvPr/>
        </p:nvSpPr>
        <p:spPr>
          <a:xfrm>
            <a:off x="7225553" y="1954136"/>
            <a:ext cx="1364476" cy="1477328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dirty="0"/>
              <a:t>1 </a:t>
            </a:r>
            <a:r>
              <a:rPr lang="de-DE" dirty="0" err="1"/>
              <a:t>scanning</a:t>
            </a:r>
            <a:endParaRPr lang="de-DE" dirty="0"/>
          </a:p>
          <a:p>
            <a:pPr algn="l"/>
            <a:r>
              <a:rPr lang="de-DE" dirty="0"/>
              <a:t>CW </a:t>
            </a:r>
            <a:r>
              <a:rPr lang="de-DE" dirty="0" err="1"/>
              <a:t>laser</a:t>
            </a:r>
            <a:endParaRPr lang="de-DE" dirty="0"/>
          </a:p>
          <a:p>
            <a:pPr algn="l"/>
            <a:endParaRPr lang="de-DE" dirty="0"/>
          </a:p>
          <a:p>
            <a:pPr algn="l"/>
            <a:r>
              <a:rPr lang="de-DE" dirty="0" err="1"/>
              <a:t>no</a:t>
            </a:r>
            <a:r>
              <a:rPr lang="de-DE" dirty="0"/>
              <a:t> </a:t>
            </a:r>
            <a:r>
              <a:rPr lang="de-DE" dirty="0" err="1"/>
              <a:t>particle</a:t>
            </a:r>
            <a:endParaRPr lang="de-DE" dirty="0"/>
          </a:p>
          <a:p>
            <a:pPr algn="l"/>
            <a:r>
              <a:rPr lang="de-DE" dirty="0" err="1"/>
              <a:t>interactions</a:t>
            </a:r>
            <a:endParaRPr lang="de-DE" dirty="0"/>
          </a:p>
        </p:txBody>
      </p:sp>
      <p:sp>
        <p:nvSpPr>
          <p:cNvPr id="9" name="Textfeld 8"/>
          <p:cNvSpPr txBox="1"/>
          <p:nvPr/>
        </p:nvSpPr>
        <p:spPr>
          <a:xfrm>
            <a:off x="3001939" y="71793"/>
            <a:ext cx="23006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de-DE" dirty="0" err="1">
                <a:solidFill>
                  <a:srgbClr val="0066CC"/>
                </a:solidFill>
              </a:rPr>
              <a:t>and</a:t>
            </a:r>
            <a:r>
              <a:rPr lang="de-DE" dirty="0">
                <a:solidFill>
                  <a:srgbClr val="0066CC"/>
                </a:solidFill>
              </a:rPr>
              <a:t> </a:t>
            </a:r>
            <a:r>
              <a:rPr lang="de-DE" dirty="0" err="1">
                <a:solidFill>
                  <a:srgbClr val="0066CC"/>
                </a:solidFill>
              </a:rPr>
              <a:t>for</a:t>
            </a:r>
            <a:r>
              <a:rPr lang="de-DE" dirty="0">
                <a:solidFill>
                  <a:srgbClr val="0066CC"/>
                </a:solidFill>
              </a:rPr>
              <a:t> </a:t>
            </a:r>
            <a:r>
              <a:rPr lang="de-DE" dirty="0" err="1">
                <a:solidFill>
                  <a:srgbClr val="0066CC"/>
                </a:solidFill>
              </a:rPr>
              <a:t>the</a:t>
            </a:r>
            <a:r>
              <a:rPr lang="de-DE" dirty="0">
                <a:solidFill>
                  <a:srgbClr val="0066CC"/>
                </a:solidFill>
              </a:rPr>
              <a:t> SIS100 : </a:t>
            </a:r>
          </a:p>
        </p:txBody>
      </p:sp>
    </p:spTree>
    <p:extLst>
      <p:ext uri="{BB962C8B-B14F-4D97-AF65-F5344CB8AC3E}">
        <p14:creationId xmlns:p14="http://schemas.microsoft.com/office/powerpoint/2010/main" val="182628651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5535" y="949138"/>
            <a:ext cx="5400000" cy="3680000"/>
          </a:xfrm>
          <a:prstGeom prst="rect">
            <a:avLst/>
          </a:prstGeom>
        </p:spPr>
      </p:pic>
      <p:sp>
        <p:nvSpPr>
          <p:cNvPr id="6" name="Textfeld 5"/>
          <p:cNvSpPr txBox="1"/>
          <p:nvPr/>
        </p:nvSpPr>
        <p:spPr>
          <a:xfrm>
            <a:off x="6991889" y="4695562"/>
            <a:ext cx="2194832" cy="246221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sz="1000" dirty="0" err="1"/>
              <a:t>Simulations</a:t>
            </a:r>
            <a:r>
              <a:rPr lang="de-DE" sz="1000" dirty="0"/>
              <a:t> </a:t>
            </a:r>
            <a:r>
              <a:rPr lang="de-DE" sz="1000" dirty="0" err="1"/>
              <a:t>by</a:t>
            </a:r>
            <a:r>
              <a:rPr lang="de-DE" sz="1000" dirty="0"/>
              <a:t> Aleksandar Dimitrov</a:t>
            </a:r>
          </a:p>
        </p:txBody>
      </p:sp>
      <p:sp>
        <p:nvSpPr>
          <p:cNvPr id="7" name="Textfeld 6"/>
          <p:cNvSpPr txBox="1"/>
          <p:nvPr/>
        </p:nvSpPr>
        <p:spPr>
          <a:xfrm>
            <a:off x="3968376" y="2002117"/>
            <a:ext cx="1766253" cy="369332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b="1" dirty="0">
                <a:solidFill>
                  <a:srgbClr val="FFC000"/>
                </a:solidFill>
              </a:rPr>
              <a:t>PRELIMINARY</a:t>
            </a:r>
          </a:p>
        </p:txBody>
      </p:sp>
      <p:sp>
        <p:nvSpPr>
          <p:cNvPr id="9" name="Textfeld 8"/>
          <p:cNvSpPr txBox="1"/>
          <p:nvPr/>
        </p:nvSpPr>
        <p:spPr>
          <a:xfrm>
            <a:off x="7225553" y="1954136"/>
            <a:ext cx="1364476" cy="1477328"/>
          </a:xfrm>
          <a:prstGeom prst="rect">
            <a:avLst/>
          </a:prstGeom>
        </p:spPr>
        <p:txBody>
          <a:bodyPr vert="horz" wrap="none" lIns="91440" tIns="45720" rIns="91440" bIns="45720" rtlCol="0" anchor="t">
            <a:spAutoFit/>
          </a:bodyPr>
          <a:lstStyle/>
          <a:p>
            <a:pPr algn="l"/>
            <a:r>
              <a:rPr lang="de-DE" dirty="0"/>
              <a:t>1 </a:t>
            </a:r>
            <a:r>
              <a:rPr lang="de-DE" dirty="0" err="1"/>
              <a:t>scanning</a:t>
            </a:r>
            <a:endParaRPr lang="de-DE" dirty="0"/>
          </a:p>
          <a:p>
            <a:pPr algn="l"/>
            <a:r>
              <a:rPr lang="de-DE" dirty="0"/>
              <a:t>CW </a:t>
            </a:r>
            <a:r>
              <a:rPr lang="de-DE" dirty="0" err="1"/>
              <a:t>laser</a:t>
            </a:r>
            <a:endParaRPr lang="de-DE" dirty="0"/>
          </a:p>
          <a:p>
            <a:pPr algn="l"/>
            <a:endParaRPr lang="de-DE" dirty="0"/>
          </a:p>
          <a:p>
            <a:pPr algn="l"/>
            <a:r>
              <a:rPr lang="de-DE" dirty="0" err="1"/>
              <a:t>no</a:t>
            </a:r>
            <a:r>
              <a:rPr lang="de-DE" dirty="0"/>
              <a:t> </a:t>
            </a:r>
            <a:r>
              <a:rPr lang="de-DE" dirty="0" err="1"/>
              <a:t>particle</a:t>
            </a:r>
            <a:endParaRPr lang="de-DE" dirty="0"/>
          </a:p>
          <a:p>
            <a:pPr algn="l"/>
            <a:r>
              <a:rPr lang="de-DE" dirty="0" err="1"/>
              <a:t>interactions</a:t>
            </a:r>
            <a:endParaRPr lang="de-DE" dirty="0"/>
          </a:p>
        </p:txBody>
      </p:sp>
      <p:sp>
        <p:nvSpPr>
          <p:cNvPr id="10" name="Textfeld 9"/>
          <p:cNvSpPr txBox="1"/>
          <p:nvPr/>
        </p:nvSpPr>
        <p:spPr>
          <a:xfrm>
            <a:off x="3001939" y="71793"/>
            <a:ext cx="23006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de-DE" dirty="0" err="1">
                <a:solidFill>
                  <a:srgbClr val="0066CC"/>
                </a:solidFill>
              </a:rPr>
              <a:t>and</a:t>
            </a:r>
            <a:r>
              <a:rPr lang="de-DE" dirty="0">
                <a:solidFill>
                  <a:srgbClr val="0066CC"/>
                </a:solidFill>
              </a:rPr>
              <a:t> </a:t>
            </a:r>
            <a:r>
              <a:rPr lang="de-DE" dirty="0" err="1">
                <a:solidFill>
                  <a:srgbClr val="0066CC"/>
                </a:solidFill>
              </a:rPr>
              <a:t>for</a:t>
            </a:r>
            <a:r>
              <a:rPr lang="de-DE" dirty="0">
                <a:solidFill>
                  <a:srgbClr val="0066CC"/>
                </a:solidFill>
              </a:rPr>
              <a:t> </a:t>
            </a:r>
            <a:r>
              <a:rPr lang="de-DE" dirty="0" err="1">
                <a:solidFill>
                  <a:srgbClr val="0066CC"/>
                </a:solidFill>
              </a:rPr>
              <a:t>the</a:t>
            </a:r>
            <a:r>
              <a:rPr lang="de-DE" dirty="0">
                <a:solidFill>
                  <a:srgbClr val="0066CC"/>
                </a:solidFill>
              </a:rPr>
              <a:t> SIS100 : </a:t>
            </a:r>
          </a:p>
        </p:txBody>
      </p:sp>
    </p:spTree>
    <p:extLst>
      <p:ext uri="{BB962C8B-B14F-4D97-AF65-F5344CB8AC3E}">
        <p14:creationId xmlns:p14="http://schemas.microsoft.com/office/powerpoint/2010/main" val="3865599187"/>
      </p:ext>
    </p:extLst>
  </p:cSld>
  <p:clrMapOvr>
    <a:masterClrMapping/>
  </p:clrMapOvr>
</p:sld>
</file>

<file path=ppt/theme/theme1.xml><?xml version="1.0" encoding="utf-8"?>
<a:theme xmlns:a="http://schemas.openxmlformats.org/drawingml/2006/main" name="fair-gsi-folienmaster_2017_onering">
  <a:themeElements>
    <a:clrScheme name="Benutzerdefiniert 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666666"/>
      </a:hlink>
      <a:folHlink>
        <a:srgbClr val="800080"/>
      </a:folHlink>
    </a:clrScheme>
    <a:fontScheme name="Office Klassisch 2">
      <a:majorFont>
        <a:latin typeface="Arial"/>
        <a:ea typeface=""/>
        <a:cs typeface=""/>
        <a:font script="Jpan" typeface="ＭＳ Ｐゴシック"/>
        <a:font script="Hang" typeface="돋움"/>
        <a:font script="Hans" typeface="华文新魏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华文新魏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DBB63"/>
        </a:solidFill>
        <a:ln>
          <a:noFill/>
        </a:ln>
        <a:effectLst/>
      </a:spPr>
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<a:prstTxWarp prst="textNoShape">
          <a:avLst/>
        </a:prstTxWarp>
        <a:noAutofit/>
      </a:bodyPr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1"/>
          </a:solidFill>
        </a:ln>
        <a:effectLst/>
      </a:spPr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  <a:txDef>
      <a:spPr/>
      <a:bodyPr vert="horz" lIns="91440" tIns="45720" rIns="91440" bIns="45720" rtlCol="0" anchor="t"/>
      <a:lstStyle>
        <a:defPPr algn="l"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Präsentation8" id="{88F67082-FAA7-774F-81ED-C94DAF9F09F3}" vid="{76C6051D-27C6-564A-8764-CCBC0645D37F}"/>
    </a:ext>
  </a:extLst>
</a:theme>
</file>

<file path=ppt/theme/theme2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fair-gsi-folienmaster_2019_16zu9</Template>
  <TotalTime>0</TotalTime>
  <Words>1588</Words>
  <Application>Microsoft Office PowerPoint</Application>
  <PresentationFormat>On-screen Show (16:9)</PresentationFormat>
  <Paragraphs>401</Paragraphs>
  <Slides>50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51" baseType="lpstr">
      <vt:lpstr>fair-gsi-folienmaster_2017_onering</vt:lpstr>
      <vt:lpstr>The SIS100 laser cooling facility @ FAIR</vt:lpstr>
      <vt:lpstr>Laser cooling collaboration</vt:lpstr>
      <vt:lpstr>PowerPoint Presentation</vt:lpstr>
      <vt:lpstr>Why is our laser cooling interesting?</vt:lpstr>
      <vt:lpstr>Motivations for the FAIR SIS100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Expected cooling times and momentum spreads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Transport and installation of the laser beamline</vt:lpstr>
      <vt:lpstr>Transport and installation of the laser beamline</vt:lpstr>
      <vt:lpstr>SIS100 maintenance tunnel</vt:lpstr>
      <vt:lpstr>SIS100 accelerator tunnel</vt:lpstr>
      <vt:lpstr>PowerPoint Presentation</vt:lpstr>
      <vt:lpstr>SIS100 accelerator tunnel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 for your  attention!</vt:lpstr>
      <vt:lpstr>PowerPoint Presentation</vt:lpstr>
      <vt:lpstr>PowerPoint Presentation</vt:lpstr>
      <vt:lpstr>SIS100 scraper system (for ion &amp; laser beam alignment)</vt:lpstr>
      <vt:lpstr>PowerPoint Presentation</vt:lpstr>
      <vt:lpstr>PowerPoint Presentation</vt:lpstr>
    </vt:vector>
  </TitlesOfParts>
  <Company>GSI Helmholtzzentrum für Schwerionenforschung GmbH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PowerPoint-Präsentation</dc:title>
  <dc:creator>Klammes, Sebastian</dc:creator>
  <cp:lastModifiedBy>Winters, Danyal Dr.</cp:lastModifiedBy>
  <cp:revision>224</cp:revision>
  <dcterms:created xsi:type="dcterms:W3CDTF">2021-01-19T13:22:47Z</dcterms:created>
  <dcterms:modified xsi:type="dcterms:W3CDTF">2026-03-04T19:32:14Z</dcterms:modified>
</cp:coreProperties>
</file>