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
  </p:notesMasterIdLst>
  <p:sldIdLst>
    <p:sldId id="256" r:id="rId2"/>
  </p:sldIdLst>
  <p:sldSz cx="42803763" cy="30238700"/>
  <p:notesSz cx="29818013" cy="42346563"/>
  <p:embeddedFontLst>
    <p:embeddedFont>
      <p:font typeface="Times" pitchFamily="18" charset="0"/>
      <p:regular r:id="rId4"/>
      <p:bold r:id="rId5"/>
      <p:italic r:id="rId6"/>
      <p:boldItalic r:id="rId7"/>
    </p:embeddedFont>
    <p:embeddedFont>
      <p:font typeface="Calibri" pitchFamily="34" charset="0"/>
      <p:regular r:id="rId8"/>
      <p:bold r:id="rId9"/>
      <p:italic r:id="rId10"/>
      <p:boldItalic r:id="rId1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CC"/>
    <a:srgbClr val="FFFFCC"/>
    <a:srgbClr val="002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 autoAdjust="0"/>
    <p:restoredTop sz="90929"/>
  </p:normalViewPr>
  <p:slideViewPr>
    <p:cSldViewPr>
      <p:cViewPr varScale="1">
        <p:scale>
          <a:sx n="27" d="100"/>
          <a:sy n="27" d="100"/>
        </p:scale>
        <p:origin x="-834" y="-120"/>
      </p:cViewPr>
      <p:guideLst>
        <p:guide orient="horz" pos="9524"/>
        <p:guide pos="1348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12920662" cy="2117723"/>
          </a:xfrm>
          <a:prstGeom prst="rect">
            <a:avLst/>
          </a:prstGeom>
        </p:spPr>
        <p:txBody>
          <a:bodyPr vert="horz" lIns="412276" tIns="206138" rIns="412276" bIns="206138" rtlCol="0"/>
          <a:lstStyle>
            <a:lvl1pPr algn="l">
              <a:defRPr sz="5300"/>
            </a:lvl1pPr>
          </a:lstStyle>
          <a:p>
            <a:pPr>
              <a:defRPr/>
            </a:pPr>
            <a:endParaRPr lang="en-GB"/>
          </a:p>
        </p:txBody>
      </p:sp>
      <p:sp>
        <p:nvSpPr>
          <p:cNvPr id="3" name="Date Placeholder 2"/>
          <p:cNvSpPr>
            <a:spLocks noGrp="1"/>
          </p:cNvSpPr>
          <p:nvPr>
            <p:ph type="dt" idx="1"/>
          </p:nvPr>
        </p:nvSpPr>
        <p:spPr>
          <a:xfrm>
            <a:off x="16889409" y="3"/>
            <a:ext cx="12922252" cy="2117723"/>
          </a:xfrm>
          <a:prstGeom prst="rect">
            <a:avLst/>
          </a:prstGeom>
        </p:spPr>
        <p:txBody>
          <a:bodyPr vert="horz" lIns="412276" tIns="206138" rIns="412276" bIns="206138" rtlCol="0"/>
          <a:lstStyle>
            <a:lvl1pPr algn="r">
              <a:defRPr sz="5300"/>
            </a:lvl1pPr>
          </a:lstStyle>
          <a:p>
            <a:pPr>
              <a:defRPr/>
            </a:pPr>
            <a:fld id="{8E573E30-BADB-4542-85DF-52C440A4D841}" type="datetimeFigureOut">
              <a:rPr lang="en-US"/>
              <a:pPr>
                <a:defRPr/>
              </a:pPr>
              <a:t>8/25/2011</a:t>
            </a:fld>
            <a:endParaRPr lang="en-GB"/>
          </a:p>
        </p:txBody>
      </p:sp>
      <p:sp>
        <p:nvSpPr>
          <p:cNvPr id="4" name="Slide Image Placeholder 3"/>
          <p:cNvSpPr>
            <a:spLocks noGrp="1" noRot="1" noChangeAspect="1"/>
          </p:cNvSpPr>
          <p:nvPr>
            <p:ph type="sldImg" idx="2"/>
          </p:nvPr>
        </p:nvSpPr>
        <p:spPr>
          <a:xfrm>
            <a:off x="3668713" y="3173413"/>
            <a:ext cx="22480587" cy="15881350"/>
          </a:xfrm>
          <a:prstGeom prst="rect">
            <a:avLst/>
          </a:prstGeom>
          <a:noFill/>
          <a:ln w="12700">
            <a:solidFill>
              <a:prstClr val="black"/>
            </a:solidFill>
          </a:ln>
        </p:spPr>
        <p:txBody>
          <a:bodyPr vert="horz" lIns="412276" tIns="206138" rIns="412276" bIns="206138" rtlCol="0" anchor="ctr"/>
          <a:lstStyle/>
          <a:p>
            <a:pPr lvl="0"/>
            <a:endParaRPr lang="en-GB" noProof="0" smtClean="0"/>
          </a:p>
        </p:txBody>
      </p:sp>
      <p:sp>
        <p:nvSpPr>
          <p:cNvPr id="5" name="Notes Placeholder 4"/>
          <p:cNvSpPr>
            <a:spLocks noGrp="1"/>
          </p:cNvSpPr>
          <p:nvPr>
            <p:ph type="body" sz="quarter" idx="3"/>
          </p:nvPr>
        </p:nvSpPr>
        <p:spPr>
          <a:xfrm>
            <a:off x="2981329" y="20115214"/>
            <a:ext cx="23855366" cy="19054761"/>
          </a:xfrm>
          <a:prstGeom prst="rect">
            <a:avLst/>
          </a:prstGeom>
        </p:spPr>
        <p:txBody>
          <a:bodyPr vert="horz" lIns="412276" tIns="206138" rIns="412276" bIns="20613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40222492"/>
            <a:ext cx="12920662" cy="2116134"/>
          </a:xfrm>
          <a:prstGeom prst="rect">
            <a:avLst/>
          </a:prstGeom>
        </p:spPr>
        <p:txBody>
          <a:bodyPr vert="horz" lIns="412276" tIns="206138" rIns="412276" bIns="206138" rtlCol="0" anchor="b"/>
          <a:lstStyle>
            <a:lvl1pPr algn="l">
              <a:defRPr sz="5300"/>
            </a:lvl1pPr>
          </a:lstStyle>
          <a:p>
            <a:pPr>
              <a:defRPr/>
            </a:pPr>
            <a:endParaRPr lang="en-GB"/>
          </a:p>
        </p:txBody>
      </p:sp>
      <p:sp>
        <p:nvSpPr>
          <p:cNvPr id="7" name="Slide Number Placeholder 6"/>
          <p:cNvSpPr>
            <a:spLocks noGrp="1"/>
          </p:cNvSpPr>
          <p:nvPr>
            <p:ph type="sldNum" sz="quarter" idx="5"/>
          </p:nvPr>
        </p:nvSpPr>
        <p:spPr>
          <a:xfrm>
            <a:off x="16889409" y="40222492"/>
            <a:ext cx="12922252" cy="2116134"/>
          </a:xfrm>
          <a:prstGeom prst="rect">
            <a:avLst/>
          </a:prstGeom>
        </p:spPr>
        <p:txBody>
          <a:bodyPr vert="horz" lIns="412276" tIns="206138" rIns="412276" bIns="206138" rtlCol="0" anchor="b"/>
          <a:lstStyle>
            <a:lvl1pPr algn="r">
              <a:defRPr sz="5300"/>
            </a:lvl1pPr>
          </a:lstStyle>
          <a:p>
            <a:pPr>
              <a:defRPr/>
            </a:pPr>
            <a:fld id="{C64EDF85-C4B0-4CAB-A84E-6F3237A9480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E404F-F3C8-49DE-8FD0-C143D36F7AFE}" type="slidenum">
              <a:rPr lang="en-GB" smtClean="0"/>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6350" y="0"/>
            <a:ext cx="42818050" cy="5761038"/>
          </a:xfrm>
          <a:prstGeom prst="rect">
            <a:avLst/>
          </a:prstGeom>
          <a:noFill/>
          <a:ln w="9525">
            <a:noFill/>
            <a:miter lim="800000"/>
            <a:headEnd/>
            <a:tailEnd/>
          </a:ln>
        </p:spPr>
      </p:pic>
      <p:sp>
        <p:nvSpPr>
          <p:cNvPr id="4098" name="Rectangle 2"/>
          <p:cNvSpPr>
            <a:spLocks noGrp="1" noChangeArrowheads="1"/>
          </p:cNvSpPr>
          <p:nvPr>
            <p:ph type="ctrTitle"/>
          </p:nvPr>
        </p:nvSpPr>
        <p:spPr>
          <a:xfrm>
            <a:off x="3200400" y="10058400"/>
            <a:ext cx="36423600" cy="50292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400800" y="17145000"/>
            <a:ext cx="29946600" cy="76962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3200400" y="27584400"/>
            <a:ext cx="8915400" cy="20574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14706600" y="27584400"/>
            <a:ext cx="13411200" cy="20574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30708600" y="27584400"/>
            <a:ext cx="8915400" cy="2057400"/>
          </a:xfrm>
        </p:spPr>
        <p:txBody>
          <a:bodyPr/>
          <a:lstStyle>
            <a:lvl1pPr>
              <a:defRPr smtClean="0"/>
            </a:lvl1pPr>
          </a:lstStyle>
          <a:p>
            <a:pPr>
              <a:defRPr/>
            </a:pPr>
            <a:fld id="{B5E6B372-0494-44A5-B9A4-03008AA41E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93E6-B654-494E-A251-576BF18C72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463" y="2743200"/>
            <a:ext cx="9096375" cy="24136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8338" y="2743200"/>
            <a:ext cx="27136725" cy="2413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3B2C2-238B-4615-BFF1-AF650AC7E1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09BC0-2FB7-4CD7-B5B4-A711671701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375" y="19431000"/>
            <a:ext cx="36382325" cy="60055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3381375" y="12815888"/>
            <a:ext cx="36382325" cy="661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F855E-4DF2-4E49-B913-EBA0A25E89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925" y="8736013"/>
            <a:ext cx="18114963"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7288" y="8736013"/>
            <a:ext cx="18116550"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06CD7E-4458-4A02-9F95-29F2E51867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1263"/>
            <a:ext cx="38523863" cy="50387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39950" y="6769100"/>
            <a:ext cx="18911888"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950" y="9590088"/>
            <a:ext cx="18911888"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988" y="6769100"/>
            <a:ext cx="18919825"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43988" y="9590088"/>
            <a:ext cx="18919825"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5AE43-A86C-4943-8681-327BAD6FB0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B87C1-D7CF-4794-A40A-944291481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81B23A-A992-43DB-A409-D1B56B949C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3325"/>
            <a:ext cx="14082713" cy="51244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6735425" y="1203325"/>
            <a:ext cx="23928388" cy="25807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39950" y="6327775"/>
            <a:ext cx="14082713" cy="20683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AED715-AC62-42D3-A791-0BE8A1EADB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938" y="21167725"/>
            <a:ext cx="25682575" cy="24987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8389938" y="2701925"/>
            <a:ext cx="25682575" cy="181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89938" y="23666450"/>
            <a:ext cx="25682575" cy="3548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BB7FA-41B0-4CCE-A06D-5673B3AA94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8338" y="2743200"/>
            <a:ext cx="36383912" cy="5040313"/>
          </a:xfrm>
          <a:prstGeom prst="rect">
            <a:avLst/>
          </a:prstGeom>
          <a:noFill/>
          <a:ln w="9525">
            <a:noFill/>
            <a:miter lim="800000"/>
            <a:headEnd/>
            <a:tailEnd/>
          </a:ln>
        </p:spPr>
        <p:txBody>
          <a:bodyPr vert="horz" wrap="square" lIns="417378" tIns="208689" rIns="417378" bIns="20868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09925" y="8736013"/>
            <a:ext cx="36383913" cy="18143537"/>
          </a:xfrm>
          <a:prstGeom prst="rect">
            <a:avLst/>
          </a:prstGeom>
          <a:noFill/>
          <a:ln w="9525">
            <a:noFill/>
            <a:miter lim="800000"/>
            <a:headEnd/>
            <a:tailEnd/>
          </a:ln>
        </p:spPr>
        <p:txBody>
          <a:bodyPr vert="horz" wrap="square" lIns="417378" tIns="208689" rIns="417378" bIns="2086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09925"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defRPr sz="6400" smtClean="0"/>
            </a:lvl1pPr>
          </a:lstStyle>
          <a:p>
            <a:pPr>
              <a:defRPr/>
            </a:pPr>
            <a:endParaRPr lang="en-US"/>
          </a:p>
        </p:txBody>
      </p:sp>
      <p:sp>
        <p:nvSpPr>
          <p:cNvPr id="1029" name="Rectangle 5"/>
          <p:cNvSpPr>
            <a:spLocks noGrp="1" noChangeArrowheads="1"/>
          </p:cNvSpPr>
          <p:nvPr>
            <p:ph type="ftr" sz="quarter" idx="3"/>
          </p:nvPr>
        </p:nvSpPr>
        <p:spPr bwMode="auto">
          <a:xfrm>
            <a:off x="14624050" y="27551063"/>
            <a:ext cx="13555663"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ctr">
              <a:defRPr sz="6400" smtClean="0"/>
            </a:lvl1pPr>
          </a:lstStyle>
          <a:p>
            <a:pPr>
              <a:defRPr/>
            </a:pPr>
            <a:endParaRPr lang="en-US"/>
          </a:p>
        </p:txBody>
      </p:sp>
      <p:sp>
        <p:nvSpPr>
          <p:cNvPr id="1030" name="Rectangle 6"/>
          <p:cNvSpPr>
            <a:spLocks noGrp="1" noChangeArrowheads="1"/>
          </p:cNvSpPr>
          <p:nvPr>
            <p:ph type="sldNum" sz="quarter" idx="4"/>
          </p:nvPr>
        </p:nvSpPr>
        <p:spPr bwMode="auto">
          <a:xfrm>
            <a:off x="30675263"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r">
              <a:defRPr sz="6400" smtClean="0"/>
            </a:lvl1pPr>
          </a:lstStyle>
          <a:p>
            <a:pPr>
              <a:defRPr/>
            </a:pPr>
            <a:fld id="{20E56053-8CE4-4BD1-BC57-04E5DD0B045C}" type="slidenum">
              <a:rPr lang="en-US"/>
              <a:pPr>
                <a:defRPr/>
              </a:pPr>
              <a:t>‹#›</a:t>
            </a:fld>
            <a:endParaRPr lang="en-US"/>
          </a:p>
        </p:txBody>
      </p:sp>
      <p:pic>
        <p:nvPicPr>
          <p:cNvPr id="1031" name="Picture 7"/>
          <p:cNvPicPr>
            <a:picLocks noChangeAspect="1" noChangeArrowheads="1"/>
          </p:cNvPicPr>
          <p:nvPr userDrawn="1"/>
        </p:nvPicPr>
        <p:blipFill>
          <a:blip r:embed="rId13" cstate="print"/>
          <a:srcRect/>
          <a:stretch>
            <a:fillRect/>
          </a:stretch>
        </p:blipFill>
        <p:spPr bwMode="auto">
          <a:xfrm>
            <a:off x="-6350" y="0"/>
            <a:ext cx="42818050" cy="5761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173538" rtl="0" eaLnBrk="0" fontAlgn="base" hangingPunct="0">
        <a:spcBef>
          <a:spcPct val="0"/>
        </a:spcBef>
        <a:spcAft>
          <a:spcPct val="0"/>
        </a:spcAft>
        <a:defRPr sz="20100">
          <a:solidFill>
            <a:schemeClr val="tx2"/>
          </a:solidFill>
          <a:latin typeface="+mj-lt"/>
          <a:ea typeface="+mj-ea"/>
          <a:cs typeface="+mj-cs"/>
        </a:defRPr>
      </a:lvl1pPr>
      <a:lvl2pPr algn="ctr" defTabSz="4173538" rtl="0" eaLnBrk="0" fontAlgn="base" hangingPunct="0">
        <a:spcBef>
          <a:spcPct val="0"/>
        </a:spcBef>
        <a:spcAft>
          <a:spcPct val="0"/>
        </a:spcAft>
        <a:defRPr sz="20100">
          <a:solidFill>
            <a:schemeClr val="tx2"/>
          </a:solidFill>
          <a:latin typeface="Times" pitchFamily="18" charset="0"/>
        </a:defRPr>
      </a:lvl2pPr>
      <a:lvl3pPr algn="ctr" defTabSz="4173538" rtl="0" eaLnBrk="0" fontAlgn="base" hangingPunct="0">
        <a:spcBef>
          <a:spcPct val="0"/>
        </a:spcBef>
        <a:spcAft>
          <a:spcPct val="0"/>
        </a:spcAft>
        <a:defRPr sz="20100">
          <a:solidFill>
            <a:schemeClr val="tx2"/>
          </a:solidFill>
          <a:latin typeface="Times" pitchFamily="18" charset="0"/>
        </a:defRPr>
      </a:lvl3pPr>
      <a:lvl4pPr algn="ctr" defTabSz="4173538" rtl="0" eaLnBrk="0" fontAlgn="base" hangingPunct="0">
        <a:spcBef>
          <a:spcPct val="0"/>
        </a:spcBef>
        <a:spcAft>
          <a:spcPct val="0"/>
        </a:spcAft>
        <a:defRPr sz="20100">
          <a:solidFill>
            <a:schemeClr val="tx2"/>
          </a:solidFill>
          <a:latin typeface="Times" pitchFamily="18" charset="0"/>
        </a:defRPr>
      </a:lvl4pPr>
      <a:lvl5pPr algn="ctr" defTabSz="4173538" rtl="0" eaLnBrk="0" fontAlgn="base" hangingPunct="0">
        <a:spcBef>
          <a:spcPct val="0"/>
        </a:spcBef>
        <a:spcAft>
          <a:spcPct val="0"/>
        </a:spcAft>
        <a:defRPr sz="20100">
          <a:solidFill>
            <a:schemeClr val="tx2"/>
          </a:solidFill>
          <a:latin typeface="Times" pitchFamily="18" charset="0"/>
        </a:defRPr>
      </a:lvl5pPr>
      <a:lvl6pPr marL="457200" algn="ctr" defTabSz="4173538" rtl="0" fontAlgn="base">
        <a:spcBef>
          <a:spcPct val="0"/>
        </a:spcBef>
        <a:spcAft>
          <a:spcPct val="0"/>
        </a:spcAft>
        <a:defRPr sz="20100">
          <a:solidFill>
            <a:schemeClr val="tx2"/>
          </a:solidFill>
          <a:latin typeface="Times" pitchFamily="18" charset="0"/>
        </a:defRPr>
      </a:lvl6pPr>
      <a:lvl7pPr marL="914400" algn="ctr" defTabSz="4173538" rtl="0" fontAlgn="base">
        <a:spcBef>
          <a:spcPct val="0"/>
        </a:spcBef>
        <a:spcAft>
          <a:spcPct val="0"/>
        </a:spcAft>
        <a:defRPr sz="20100">
          <a:solidFill>
            <a:schemeClr val="tx2"/>
          </a:solidFill>
          <a:latin typeface="Times" pitchFamily="18" charset="0"/>
        </a:defRPr>
      </a:lvl7pPr>
      <a:lvl8pPr marL="1371600" algn="ctr" defTabSz="4173538" rtl="0" fontAlgn="base">
        <a:spcBef>
          <a:spcPct val="0"/>
        </a:spcBef>
        <a:spcAft>
          <a:spcPct val="0"/>
        </a:spcAft>
        <a:defRPr sz="20100">
          <a:solidFill>
            <a:schemeClr val="tx2"/>
          </a:solidFill>
          <a:latin typeface="Times" pitchFamily="18" charset="0"/>
        </a:defRPr>
      </a:lvl8pPr>
      <a:lvl9pPr marL="1828800" algn="ctr" defTabSz="4173538" rtl="0" fontAlgn="base">
        <a:spcBef>
          <a:spcPct val="0"/>
        </a:spcBef>
        <a:spcAft>
          <a:spcPct val="0"/>
        </a:spcAft>
        <a:defRPr sz="20100">
          <a:solidFill>
            <a:schemeClr val="tx2"/>
          </a:solidFill>
          <a:latin typeface="Times" pitchFamily="18" charset="0"/>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mn-lt"/>
          <a:ea typeface="+mn-ea"/>
          <a:cs typeface="+mn-cs"/>
        </a:defRPr>
      </a:lvl1pPr>
      <a:lvl2pPr marL="3390900" indent="-1303338" algn="l" defTabSz="4173538" rtl="0" eaLnBrk="0" fontAlgn="base" hangingPunct="0">
        <a:spcBef>
          <a:spcPct val="20000"/>
        </a:spcBef>
        <a:spcAft>
          <a:spcPct val="0"/>
        </a:spcAft>
        <a:buChar char="–"/>
        <a:defRPr sz="12800">
          <a:solidFill>
            <a:schemeClr val="tx1"/>
          </a:solidFill>
          <a:latin typeface="+mn-lt"/>
        </a:defRPr>
      </a:lvl2pPr>
      <a:lvl3pPr marL="5216525" indent="-1042988" algn="l" defTabSz="4173538" rtl="0" eaLnBrk="0" fontAlgn="base" hangingPunct="0">
        <a:spcBef>
          <a:spcPct val="20000"/>
        </a:spcBef>
        <a:spcAft>
          <a:spcPct val="0"/>
        </a:spcAft>
        <a:buChar char="•"/>
        <a:defRPr sz="11000">
          <a:solidFill>
            <a:schemeClr val="tx1"/>
          </a:solidFill>
          <a:latin typeface="+mn-lt"/>
        </a:defRPr>
      </a:lvl3pPr>
      <a:lvl4pPr marL="7304088" indent="-1042988" algn="l" defTabSz="4173538" rtl="0" eaLnBrk="0" fontAlgn="base" hangingPunct="0">
        <a:spcBef>
          <a:spcPct val="20000"/>
        </a:spcBef>
        <a:spcAft>
          <a:spcPct val="0"/>
        </a:spcAft>
        <a:buChar char="–"/>
        <a:defRPr sz="9100">
          <a:solidFill>
            <a:schemeClr val="tx1"/>
          </a:solidFill>
          <a:latin typeface="+mn-lt"/>
        </a:defRPr>
      </a:lvl4pPr>
      <a:lvl5pPr marL="9391650" indent="-1044575" algn="l" defTabSz="4173538" rtl="0" eaLnBrk="0" fontAlgn="base" hangingPunct="0">
        <a:spcBef>
          <a:spcPct val="20000"/>
        </a:spcBef>
        <a:spcAft>
          <a:spcPct val="0"/>
        </a:spcAft>
        <a:buChar char="»"/>
        <a:defRPr sz="9100">
          <a:solidFill>
            <a:schemeClr val="tx1"/>
          </a:solidFill>
          <a:latin typeface="+mn-lt"/>
        </a:defRPr>
      </a:lvl5pPr>
      <a:lvl6pPr marL="9848850" indent="-1044575" algn="l" defTabSz="4173538" rtl="0" fontAlgn="base">
        <a:spcBef>
          <a:spcPct val="20000"/>
        </a:spcBef>
        <a:spcAft>
          <a:spcPct val="0"/>
        </a:spcAft>
        <a:buChar char="»"/>
        <a:defRPr sz="9100">
          <a:solidFill>
            <a:schemeClr val="tx1"/>
          </a:solidFill>
          <a:latin typeface="+mn-lt"/>
        </a:defRPr>
      </a:lvl6pPr>
      <a:lvl7pPr marL="10306050" indent="-1044575" algn="l" defTabSz="4173538" rtl="0" fontAlgn="base">
        <a:spcBef>
          <a:spcPct val="20000"/>
        </a:spcBef>
        <a:spcAft>
          <a:spcPct val="0"/>
        </a:spcAft>
        <a:buChar char="»"/>
        <a:defRPr sz="9100">
          <a:solidFill>
            <a:schemeClr val="tx1"/>
          </a:solidFill>
          <a:latin typeface="+mn-lt"/>
        </a:defRPr>
      </a:lvl7pPr>
      <a:lvl8pPr marL="10763250" indent="-1044575" algn="l" defTabSz="4173538" rtl="0" fontAlgn="base">
        <a:spcBef>
          <a:spcPct val="20000"/>
        </a:spcBef>
        <a:spcAft>
          <a:spcPct val="0"/>
        </a:spcAft>
        <a:buChar char="»"/>
        <a:defRPr sz="9100">
          <a:solidFill>
            <a:schemeClr val="tx1"/>
          </a:solidFill>
          <a:latin typeface="+mn-lt"/>
        </a:defRPr>
      </a:lvl8pPr>
      <a:lvl9pPr marL="11220450" indent="-1044575" algn="l" defTabSz="417353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4"/>
          <p:cNvSpPr txBox="1">
            <a:spLocks noChangeArrowheads="1"/>
          </p:cNvSpPr>
          <p:nvPr/>
        </p:nvSpPr>
        <p:spPr bwMode="auto">
          <a:xfrm>
            <a:off x="19507200" y="34518600"/>
            <a:ext cx="9906000" cy="457200"/>
          </a:xfrm>
          <a:prstGeom prst="rect">
            <a:avLst/>
          </a:prstGeom>
          <a:noFill/>
          <a:ln w="9525">
            <a:noFill/>
            <a:miter lim="800000"/>
            <a:headEnd/>
            <a:tailEnd/>
          </a:ln>
        </p:spPr>
        <p:txBody>
          <a:bodyPr>
            <a:spAutoFit/>
          </a:bodyPr>
          <a:lstStyle/>
          <a:p>
            <a:pPr>
              <a:spcBef>
                <a:spcPct val="50000"/>
              </a:spcBef>
            </a:pPr>
            <a:endParaRPr lang="en-GB"/>
          </a:p>
        </p:txBody>
      </p:sp>
      <p:sp>
        <p:nvSpPr>
          <p:cNvPr id="3078" name="Text Box 35"/>
          <p:cNvSpPr txBox="1">
            <a:spLocks noChangeArrowheads="1"/>
          </p:cNvSpPr>
          <p:nvPr/>
        </p:nvSpPr>
        <p:spPr bwMode="auto">
          <a:xfrm>
            <a:off x="38404800" y="28978225"/>
            <a:ext cx="3686175" cy="461963"/>
          </a:xfrm>
          <a:prstGeom prst="rect">
            <a:avLst/>
          </a:prstGeom>
          <a:noFill/>
          <a:ln w="9525">
            <a:noFill/>
            <a:miter lim="800000"/>
            <a:headEnd/>
            <a:tailEnd/>
          </a:ln>
        </p:spPr>
        <p:txBody>
          <a:bodyPr>
            <a:spAutoFit/>
          </a:bodyPr>
          <a:lstStyle/>
          <a:p>
            <a:pPr>
              <a:spcBef>
                <a:spcPct val="50000"/>
              </a:spcBef>
            </a:pPr>
            <a:r>
              <a:rPr lang="en-US">
                <a:latin typeface="CorisandeRegular" pitchFamily="2" charset="0"/>
              </a:rPr>
              <a:t>Poster reference: </a:t>
            </a:r>
            <a:r>
              <a:rPr lang="en-US" smtClean="0">
                <a:latin typeface="CorisandeRegular" pitchFamily="2" charset="0"/>
              </a:rPr>
              <a:t>WEPS086</a:t>
            </a:r>
            <a:endParaRPr lang="en-US"/>
          </a:p>
        </p:txBody>
      </p:sp>
      <p:sp>
        <p:nvSpPr>
          <p:cNvPr id="3079" name="Rectangle 36"/>
          <p:cNvSpPr>
            <a:spLocks noChangeArrowheads="1"/>
          </p:cNvSpPr>
          <p:nvPr/>
        </p:nvSpPr>
        <p:spPr bwMode="auto">
          <a:xfrm>
            <a:off x="40427275" y="17251591"/>
            <a:ext cx="184150" cy="457200"/>
          </a:xfrm>
          <a:prstGeom prst="rect">
            <a:avLst/>
          </a:prstGeom>
          <a:noFill/>
          <a:ln w="9525">
            <a:noFill/>
            <a:miter lim="800000"/>
            <a:headEnd/>
            <a:tailEnd/>
          </a:ln>
        </p:spPr>
        <p:txBody>
          <a:bodyPr wrap="none">
            <a:spAutoFit/>
          </a:bodyPr>
          <a:lstStyle/>
          <a:p>
            <a:endParaRPr lang="en-GB"/>
          </a:p>
        </p:txBody>
      </p:sp>
      <p:sp>
        <p:nvSpPr>
          <p:cNvPr id="3080" name="Text Box 37"/>
          <p:cNvSpPr txBox="1">
            <a:spLocks noChangeArrowheads="1"/>
          </p:cNvSpPr>
          <p:nvPr/>
        </p:nvSpPr>
        <p:spPr bwMode="auto">
          <a:xfrm>
            <a:off x="5272088" y="4556125"/>
            <a:ext cx="31972250" cy="1169551"/>
          </a:xfrm>
          <a:prstGeom prst="rect">
            <a:avLst/>
          </a:prstGeom>
          <a:noFill/>
          <a:ln w="9525">
            <a:noFill/>
            <a:miter lim="800000"/>
            <a:headEnd/>
            <a:tailEnd/>
          </a:ln>
        </p:spPr>
        <p:txBody>
          <a:bodyPr>
            <a:spAutoFit/>
          </a:bodyPr>
          <a:lstStyle/>
          <a:p>
            <a:pPr algn="ctr"/>
            <a:r>
              <a:rPr lang="en-GB" sz="7000" dirty="0" smtClean="0">
                <a:solidFill>
                  <a:srgbClr val="002D55"/>
                </a:solidFill>
                <a:latin typeface="CorisandeBold" pitchFamily="2" charset="0"/>
              </a:rPr>
              <a:t>Three-Lens Lattices for Extending the Energy Range of Non-scaling FFAGs</a:t>
            </a:r>
            <a:endParaRPr lang="en-US" sz="7000" dirty="0">
              <a:solidFill>
                <a:srgbClr val="002D55"/>
              </a:solidFill>
              <a:latin typeface="CorisandeBold" pitchFamily="2" charset="0"/>
            </a:endParaRPr>
          </a:p>
        </p:txBody>
      </p:sp>
      <p:sp>
        <p:nvSpPr>
          <p:cNvPr id="3081" name="Text Box 38"/>
          <p:cNvSpPr txBox="1">
            <a:spLocks noChangeArrowheads="1"/>
          </p:cNvSpPr>
          <p:nvPr/>
        </p:nvSpPr>
        <p:spPr bwMode="auto">
          <a:xfrm>
            <a:off x="7467600" y="5867400"/>
            <a:ext cx="27813000" cy="461963"/>
          </a:xfrm>
          <a:prstGeom prst="rect">
            <a:avLst/>
          </a:prstGeom>
          <a:noFill/>
          <a:ln w="9525">
            <a:noFill/>
            <a:miter lim="800000"/>
            <a:headEnd/>
            <a:tailEnd/>
          </a:ln>
        </p:spPr>
        <p:txBody>
          <a:bodyPr>
            <a:spAutoFit/>
          </a:bodyPr>
          <a:lstStyle/>
          <a:p>
            <a:pPr algn="ctr"/>
            <a:r>
              <a:rPr lang="en-US" dirty="0">
                <a:solidFill>
                  <a:srgbClr val="002D55"/>
                </a:solidFill>
                <a:latin typeface="CorisandeLight" pitchFamily="2" charset="0"/>
              </a:rPr>
              <a:t>S.J. Brooks {stephen.brooks@stfc.ac.uk}, RAL, Chilton, OX11 0QX, UK</a:t>
            </a:r>
          </a:p>
        </p:txBody>
      </p:sp>
      <p:graphicFrame>
        <p:nvGraphicFramePr>
          <p:cNvPr id="2100" name="Group 52"/>
          <p:cNvGraphicFramePr>
            <a:graphicFrameLocks noGrp="1"/>
          </p:cNvGraphicFramePr>
          <p:nvPr/>
        </p:nvGraphicFramePr>
        <p:xfrm>
          <a:off x="838200" y="7054454"/>
          <a:ext cx="41148000" cy="21658360"/>
        </p:xfrm>
        <a:graphic>
          <a:graphicData uri="http://schemas.openxmlformats.org/drawingml/2006/table">
            <a:tbl>
              <a:tblPr/>
              <a:tblGrid>
                <a:gridCol w="10287000"/>
                <a:gridCol w="10287000"/>
                <a:gridCol w="10287000"/>
                <a:gridCol w="10287000"/>
              </a:tblGrid>
              <a:tr h="21658360">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lvl="0" defTabSz="4173538" eaLnBrk="1" hangingPunct="1">
                        <a:spcBef>
                          <a:spcPct val="20000"/>
                        </a:spcBef>
                        <a:defRPr/>
                      </a:pPr>
                      <a:endParaRPr lang="en-GB" sz="4400" dirty="0" smtClean="0">
                        <a:solidFill>
                          <a:srgbClr val="000000"/>
                        </a:solidFill>
                        <a:latin typeface="CorisandeLight"/>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1B31"/>
                        </a:solidFill>
                        <a:effectLst/>
                        <a:latin typeface="CorisandeBold" pitchFamily="2"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GB" sz="2800" b="1" kern="1200" dirty="0" smtClean="0">
                          <a:solidFill>
                            <a:schemeClr val="tx1"/>
                          </a:solidFill>
                          <a:latin typeface="CorisandeLight"/>
                          <a:ea typeface="+mn-ea"/>
                          <a:cs typeface="+mn-cs"/>
                        </a:rPr>
                        <a:t>Top left</a:t>
                      </a:r>
                      <a:r>
                        <a:rPr lang="en-GB" sz="2800" kern="1200" dirty="0" smtClean="0">
                          <a:solidFill>
                            <a:schemeClr val="tx1"/>
                          </a:solidFill>
                          <a:latin typeface="CorisandeLight"/>
                          <a:ea typeface="+mn-ea"/>
                          <a:cs typeface="+mn-cs"/>
                        </a:rPr>
                        <a:t>: cut-away of the stable volume in the k</a:t>
                      </a:r>
                      <a:r>
                        <a:rPr lang="en-GB" sz="2800" kern="1200" baseline="-25000" dirty="0" smtClean="0">
                          <a:solidFill>
                            <a:schemeClr val="tx1"/>
                          </a:solidFill>
                          <a:latin typeface="CorisandeLight"/>
                          <a:ea typeface="+mn-ea"/>
                          <a:cs typeface="+mn-cs"/>
                        </a:rPr>
                        <a:t>3</a:t>
                      </a:r>
                      <a:r>
                        <a:rPr lang="en-GB" sz="2800" kern="1200" dirty="0" smtClean="0">
                          <a:solidFill>
                            <a:schemeClr val="tx1"/>
                          </a:solidFill>
                          <a:latin typeface="CorisandeLight"/>
                          <a:ea typeface="+mn-ea"/>
                          <a:cs typeface="+mn-cs"/>
                        </a:rPr>
                        <a:t>=0 plane reveals two-dimensional necktie diagrams, coloured by cell tunes </a:t>
                      </a:r>
                      <a:r>
                        <a:rPr lang="en-GB" sz="2800" dirty="0" err="1" smtClean="0">
                          <a:solidFill>
                            <a:srgbClr val="000000"/>
                          </a:solidFill>
                          <a:latin typeface="CorisandeLight"/>
                        </a:rPr>
                        <a:t>Q</a:t>
                      </a:r>
                      <a:r>
                        <a:rPr lang="en-GB" sz="2800" baseline="-25000" dirty="0" err="1" smtClean="0">
                          <a:solidFill>
                            <a:srgbClr val="000000"/>
                          </a:solidFill>
                          <a:latin typeface="CorisandeLight"/>
                        </a:rPr>
                        <a:t>x,y</a:t>
                      </a:r>
                      <a:r>
                        <a:rPr lang="en-GB" sz="2800" kern="1200" dirty="0" smtClean="0">
                          <a:solidFill>
                            <a:schemeClr val="tx1"/>
                          </a:solidFill>
                          <a:latin typeface="CorisandeLight"/>
                          <a:ea typeface="+mn-ea"/>
                          <a:cs typeface="+mn-cs"/>
                        </a:rPr>
                        <a:t>. </a:t>
                      </a:r>
                    </a:p>
                    <a:p>
                      <a:pPr marL="0" marR="0" lvl="0" indent="0" algn="l" defTabSz="4173538" rtl="0" eaLnBrk="1" fontAlgn="base" latinLnBrk="0" hangingPunct="1">
                        <a:lnSpc>
                          <a:spcPct val="100000"/>
                        </a:lnSpc>
                        <a:spcBef>
                          <a:spcPct val="20000"/>
                        </a:spcBef>
                        <a:spcAft>
                          <a:spcPct val="0"/>
                        </a:spcAft>
                        <a:buClrTx/>
                        <a:buSzTx/>
                        <a:buFontTx/>
                        <a:buNone/>
                        <a:tabLst/>
                        <a:defRPr/>
                      </a:pPr>
                      <a:r>
                        <a:rPr lang="en-GB" sz="2800" b="1" kern="1200" dirty="0" smtClean="0">
                          <a:solidFill>
                            <a:schemeClr val="tx1"/>
                          </a:solidFill>
                          <a:latin typeface="CorisandeLight"/>
                          <a:ea typeface="+mn-ea"/>
                          <a:cs typeface="+mn-cs"/>
                        </a:rPr>
                        <a:t>Bottom left</a:t>
                      </a:r>
                      <a:r>
                        <a:rPr lang="en-GB" sz="2800" kern="1200" dirty="0" smtClean="0">
                          <a:solidFill>
                            <a:schemeClr val="tx1"/>
                          </a:solidFill>
                          <a:latin typeface="CorisandeLight"/>
                          <a:ea typeface="+mn-ea"/>
                          <a:cs typeface="+mn-cs"/>
                        </a:rPr>
                        <a:t>: zooming out reveals secondary stable regions with tunes above </a:t>
                      </a:r>
                      <a:r>
                        <a:rPr lang="en-GB" sz="2000" kern="1200" dirty="0" smtClean="0">
                          <a:solidFill>
                            <a:schemeClr val="tx1"/>
                          </a:solidFill>
                          <a:latin typeface="Symbol" pitchFamily="18" charset="2"/>
                          <a:ea typeface="+mn-ea"/>
                          <a:cs typeface="+mn-cs"/>
                        </a:rPr>
                        <a:t>p</a:t>
                      </a:r>
                      <a:r>
                        <a:rPr lang="en-GB" sz="2800" kern="1200" dirty="0" smtClean="0">
                          <a:solidFill>
                            <a:schemeClr val="tx1"/>
                          </a:solidFill>
                          <a:latin typeface="CorisandeLight"/>
                          <a:ea typeface="+mn-ea"/>
                          <a:cs typeface="+mn-cs"/>
                        </a:rPr>
                        <a:t>.</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txBody>
                  <a:tcPr marR="540000"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GB" sz="2800" b="1" kern="1200" dirty="0" smtClean="0">
                          <a:solidFill>
                            <a:schemeClr val="tx1"/>
                          </a:solidFill>
                          <a:latin typeface="CorisandeLight"/>
                          <a:ea typeface="+mn-ea"/>
                          <a:cs typeface="+mn-cs"/>
                        </a:rPr>
                        <a:t>Top right</a:t>
                      </a:r>
                      <a:r>
                        <a:rPr lang="en-GB" sz="2800" kern="1200" dirty="0" smtClean="0">
                          <a:solidFill>
                            <a:schemeClr val="tx1"/>
                          </a:solidFill>
                          <a:latin typeface="CorisandeLight"/>
                          <a:ea typeface="+mn-ea"/>
                          <a:cs typeface="+mn-cs"/>
                        </a:rPr>
                        <a:t>: loci of constant tunes within the volume. </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kern="1200" noProof="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GB" sz="2800" b="1" kern="1200" noProof="0" dirty="0" smtClean="0">
                          <a:solidFill>
                            <a:schemeClr val="tx1"/>
                          </a:solidFill>
                          <a:latin typeface="CorisandeLight"/>
                          <a:ea typeface="+mn-ea"/>
                          <a:cs typeface="+mn-cs"/>
                        </a:rPr>
                        <a:t>Bottom right</a:t>
                      </a:r>
                      <a:r>
                        <a:rPr lang="en-GB" sz="2800" kern="1200" noProof="0" dirty="0" smtClean="0">
                          <a:solidFill>
                            <a:schemeClr val="tx1"/>
                          </a:solidFill>
                          <a:latin typeface="CorisandeLight"/>
                          <a:ea typeface="+mn-ea"/>
                          <a:cs typeface="+mn-cs"/>
                        </a:rPr>
                        <a:t>: colouring by signs of the three lenses reveals a cycle of six lattice types.</a:t>
                      </a: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US" sz="2800" i="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800" i="0" kern="1200" dirty="0" smtClean="0">
                        <a:solidFill>
                          <a:schemeClr val="tx1"/>
                        </a:solidFill>
                        <a:latin typeface="CorisandeLight"/>
                        <a:ea typeface="+mn-ea"/>
                        <a:cs typeface="+mn-cs"/>
                      </a:endParaRPr>
                    </a:p>
                  </a:txBody>
                  <a:tcPr marR="720000"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5000" b="0" i="0" u="none" strike="noStrike" kern="1200" cap="none" spc="0" normalizeH="0" baseline="0" noProof="0" dirty="0" smtClean="0">
                          <a:ln>
                            <a:noFill/>
                          </a:ln>
                          <a:solidFill>
                            <a:srgbClr val="000000"/>
                          </a:solidFill>
                          <a:effectLst/>
                          <a:uLnTx/>
                          <a:uFillTx/>
                          <a:latin typeface="CorisandeLight"/>
                          <a:ea typeface="+mn-ea"/>
                          <a:cs typeface="+mn-cs"/>
                        </a:rPr>
                        <a:t>Oscillating Exponential Magnets</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2800" b="0" i="0" u="none" strike="noStrike" kern="1200" cap="none" spc="0" normalizeH="0" baseline="0" noProof="0" dirty="0" smtClean="0">
                          <a:ln>
                            <a:noFill/>
                          </a:ln>
                          <a:solidFill>
                            <a:srgbClr val="000000"/>
                          </a:solidFill>
                          <a:effectLst/>
                          <a:uLnTx/>
                          <a:uFillTx/>
                          <a:latin typeface="CorisandeLight"/>
                          <a:ea typeface="+mn-ea"/>
                          <a:cs typeface="+mn-cs"/>
                        </a:rPr>
                        <a:t>Combining the exponential field of the VFFAG with an oscillation to move the focussing system around the stable volume of the 3D necktie diagram suggests field profiles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2800" b="0" i="0" u="none" strike="noStrike" kern="1200" cap="none" spc="0" normalizeH="0" baseline="0" noProof="0" dirty="0" smtClean="0">
                        <a:ln>
                          <a:noFill/>
                        </a:ln>
                        <a:solidFill>
                          <a:srgbClr val="000000"/>
                        </a:solidFill>
                        <a:effectLst/>
                        <a:uLnTx/>
                        <a:uFillTx/>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2800" b="0" i="0" u="none" strike="noStrike" kern="1200" cap="none" spc="0" normalizeH="0" baseline="0" noProof="0" dirty="0" smtClean="0">
                        <a:ln>
                          <a:noFill/>
                        </a:ln>
                        <a:solidFill>
                          <a:srgbClr val="000000"/>
                        </a:solidFill>
                        <a:effectLst/>
                        <a:uLnTx/>
                        <a:uFillTx/>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GB" sz="2800" i="0" kern="1200" dirty="0" smtClean="0">
                          <a:solidFill>
                            <a:schemeClr val="tx1"/>
                          </a:solidFill>
                          <a:latin typeface="CorisandeLight"/>
                          <a:ea typeface="+mn-ea"/>
                          <a:cs typeface="+mn-cs"/>
                        </a:rPr>
                        <a:t>where a and w control the amplitude and frequency of the oscillations and </a:t>
                      </a:r>
                      <a:r>
                        <a:rPr lang="en-GB" sz="2000" i="0" kern="1200" dirty="0" err="1" smtClean="0">
                          <a:solidFill>
                            <a:schemeClr val="tx1"/>
                          </a:solidFill>
                          <a:latin typeface="Symbol" pitchFamily="18" charset="2"/>
                          <a:ea typeface="+mn-ea"/>
                          <a:cs typeface="+mn-cs"/>
                        </a:rPr>
                        <a:t>j</a:t>
                      </a:r>
                      <a:r>
                        <a:rPr lang="en-GB" sz="2800" i="0" kern="1200" baseline="-25000" dirty="0" err="1" smtClean="0">
                          <a:solidFill>
                            <a:schemeClr val="tx1"/>
                          </a:solidFill>
                          <a:latin typeface="CorisandeLight"/>
                          <a:ea typeface="+mn-ea"/>
                          <a:cs typeface="+mn-cs"/>
                        </a:rPr>
                        <a:t>n</a:t>
                      </a:r>
                      <a:r>
                        <a:rPr lang="en-GB" sz="2800" i="0" kern="1200" dirty="0" smtClean="0">
                          <a:solidFill>
                            <a:schemeClr val="tx1"/>
                          </a:solidFill>
                          <a:latin typeface="CorisandeLight"/>
                          <a:ea typeface="+mn-ea"/>
                          <a:cs typeface="+mn-cs"/>
                        </a:rPr>
                        <a:t> is a lattice pseudo-phase that varies between magnets, so they do not all focus simultaneously.  The </a:t>
                      </a:r>
                      <a:r>
                        <a:rPr lang="en-GB" sz="2800" i="0" kern="1200" dirty="0" err="1" smtClean="0">
                          <a:solidFill>
                            <a:schemeClr val="tx1"/>
                          </a:solidFill>
                          <a:latin typeface="CorisandeLight"/>
                          <a:ea typeface="+mn-ea"/>
                          <a:cs typeface="+mn-cs"/>
                        </a:rPr>
                        <a:t>e</a:t>
                      </a:r>
                      <a:r>
                        <a:rPr lang="en-GB" sz="2800" i="0" kern="1200" baseline="30000" dirty="0" err="1" smtClean="0">
                          <a:solidFill>
                            <a:schemeClr val="tx1"/>
                          </a:solidFill>
                          <a:latin typeface="CorisandeLight"/>
                          <a:ea typeface="+mn-ea"/>
                          <a:cs typeface="+mn-cs"/>
                        </a:rPr>
                        <a:t>ky</a:t>
                      </a:r>
                      <a:r>
                        <a:rPr lang="en-GB" sz="2800" i="0" kern="1200" dirty="0" smtClean="0">
                          <a:solidFill>
                            <a:schemeClr val="tx1"/>
                          </a:solidFill>
                          <a:latin typeface="CorisandeLight"/>
                          <a:ea typeface="+mn-ea"/>
                          <a:cs typeface="+mn-cs"/>
                        </a:rPr>
                        <a:t> term here could be replaced by the </a:t>
                      </a:r>
                      <a:r>
                        <a:rPr lang="en-GB" sz="2800" i="0" kern="1200" dirty="0" err="1" smtClean="0">
                          <a:solidFill>
                            <a:schemeClr val="tx1"/>
                          </a:solidFill>
                          <a:latin typeface="CorisandeLight"/>
                          <a:ea typeface="+mn-ea"/>
                          <a:cs typeface="+mn-cs"/>
                        </a:rPr>
                        <a:t>r</a:t>
                      </a:r>
                      <a:r>
                        <a:rPr lang="en-GB" sz="2800" i="0" kern="1200" baseline="30000" dirty="0" err="1" smtClean="0">
                          <a:solidFill>
                            <a:schemeClr val="tx1"/>
                          </a:solidFill>
                          <a:latin typeface="CorisandeLight"/>
                          <a:ea typeface="+mn-ea"/>
                          <a:cs typeface="+mn-cs"/>
                        </a:rPr>
                        <a:t>k</a:t>
                      </a:r>
                      <a:r>
                        <a:rPr lang="en-GB" sz="2800" i="0" kern="1200" dirty="0" smtClean="0">
                          <a:solidFill>
                            <a:schemeClr val="tx1"/>
                          </a:solidFill>
                          <a:latin typeface="CorisandeLight"/>
                          <a:ea typeface="+mn-ea"/>
                          <a:cs typeface="+mn-cs"/>
                        </a:rPr>
                        <a:t> law of </a:t>
                      </a:r>
                      <a:r>
                        <a:rPr lang="en-GB" sz="2800" i="0" kern="1200" baseline="0" dirty="0" smtClean="0">
                          <a:solidFill>
                            <a:schemeClr val="tx1"/>
                          </a:solidFill>
                          <a:latin typeface="CorisandeLight"/>
                          <a:ea typeface="+mn-ea"/>
                          <a:cs typeface="+mn-cs"/>
                        </a:rPr>
                        <a:t>horizontal scaling FFAGs to construct a variant with horizontal orbit excursion, where the areas of positive field ‘spiral’ outwards from one magnet to the next.</a:t>
                      </a:r>
                      <a:endParaRPr lang="en-GB" sz="2800" i="0" kern="1200" dirty="0" smtClean="0">
                        <a:solidFill>
                          <a:schemeClr val="tx1"/>
                        </a:solidFill>
                        <a:latin typeface="CorisandeLight"/>
                        <a:ea typeface="+mn-ea"/>
                        <a:cs typeface="+mn-cs"/>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87" name="Picture 0" descr="C:\sjb39\report\Corporate\ASTeC_big.png"/>
          <p:cNvPicPr>
            <a:picLocks noChangeAspect="1" noChangeArrowheads="1"/>
          </p:cNvPicPr>
          <p:nvPr/>
        </p:nvPicPr>
        <p:blipFill>
          <a:blip r:embed="rId3" cstate="print"/>
          <a:srcRect/>
          <a:stretch>
            <a:fillRect/>
          </a:stretch>
        </p:blipFill>
        <p:spPr bwMode="auto">
          <a:xfrm>
            <a:off x="15186025" y="27265313"/>
            <a:ext cx="4857750" cy="2165350"/>
          </a:xfrm>
          <a:prstGeom prst="rect">
            <a:avLst/>
          </a:prstGeom>
          <a:noFill/>
          <a:ln w="9525">
            <a:noFill/>
            <a:miter lim="800000"/>
            <a:headEnd/>
            <a:tailEnd/>
          </a:ln>
        </p:spPr>
      </p:pic>
      <p:pic>
        <p:nvPicPr>
          <p:cNvPr id="3088" name="Picture 1" descr="C:\sjb39\report\Corporate\STFC_RAL-Blue-JPG.jpg"/>
          <p:cNvPicPr>
            <a:picLocks noChangeAspect="1" noChangeArrowheads="1"/>
          </p:cNvPicPr>
          <p:nvPr/>
        </p:nvPicPr>
        <p:blipFill>
          <a:blip r:embed="rId4" cstate="print"/>
          <a:srcRect/>
          <a:stretch>
            <a:fillRect/>
          </a:stretch>
        </p:blipFill>
        <p:spPr bwMode="auto">
          <a:xfrm>
            <a:off x="969963" y="27287538"/>
            <a:ext cx="11923712" cy="2160587"/>
          </a:xfrm>
          <a:prstGeom prst="rect">
            <a:avLst/>
          </a:prstGeom>
          <a:noFill/>
          <a:ln w="9525">
            <a:noFill/>
            <a:miter lim="800000"/>
            <a:headEnd/>
            <a:tailEnd/>
          </a:ln>
        </p:spPr>
      </p:pic>
      <p:grpSp>
        <p:nvGrpSpPr>
          <p:cNvPr id="3099" name="Group 464"/>
          <p:cNvGrpSpPr>
            <a:grpSpLocks/>
          </p:cNvGrpSpPr>
          <p:nvPr/>
        </p:nvGrpSpPr>
        <p:grpSpPr bwMode="auto">
          <a:xfrm>
            <a:off x="1684993" y="7126462"/>
            <a:ext cx="8501062" cy="7787882"/>
            <a:chOff x="919" y="4411"/>
            <a:chExt cx="5355" cy="3849"/>
          </a:xfrm>
        </p:grpSpPr>
        <p:sp>
          <p:nvSpPr>
            <p:cNvPr id="3103" name="AutoShape 5"/>
            <p:cNvSpPr>
              <a:spLocks noChangeArrowheads="1"/>
            </p:cNvSpPr>
            <p:nvPr/>
          </p:nvSpPr>
          <p:spPr bwMode="auto">
            <a:xfrm>
              <a:off x="930" y="4411"/>
              <a:ext cx="5205" cy="3600"/>
            </a:xfrm>
            <a:prstGeom prst="plaque">
              <a:avLst>
                <a:gd name="adj" fmla="val 12930"/>
              </a:avLst>
            </a:prstGeom>
            <a:solidFill>
              <a:schemeClr val="accent1"/>
            </a:solidFill>
            <a:ln w="9525">
              <a:solidFill>
                <a:schemeClr val="tx1"/>
              </a:solidFill>
              <a:miter lim="800000"/>
              <a:headEnd/>
              <a:tailEnd/>
            </a:ln>
          </p:spPr>
          <p:txBody>
            <a:bodyPr lIns="398660" tIns="199330" rIns="398660" bIns="199330" anchorCtr="1"/>
            <a:lstStyle/>
            <a:p>
              <a:pPr defTabSz="3986213"/>
              <a:endParaRPr lang="en-GB" sz="3500"/>
            </a:p>
          </p:txBody>
        </p:sp>
        <p:sp>
          <p:nvSpPr>
            <p:cNvPr id="3104" name="Text Box 6"/>
            <p:cNvSpPr txBox="1">
              <a:spLocks noChangeArrowheads="1"/>
            </p:cNvSpPr>
            <p:nvPr/>
          </p:nvSpPr>
          <p:spPr bwMode="auto">
            <a:xfrm>
              <a:off x="1530" y="4411"/>
              <a:ext cx="2190" cy="738"/>
            </a:xfrm>
            <a:prstGeom prst="rect">
              <a:avLst/>
            </a:prstGeom>
            <a:noFill/>
            <a:ln w="9525">
              <a:noFill/>
              <a:miter lim="800000"/>
              <a:headEnd/>
              <a:tailEnd/>
            </a:ln>
          </p:spPr>
          <p:txBody>
            <a:bodyPr lIns="398660" tIns="199330" rIns="398660" bIns="199330">
              <a:spAutoFit/>
            </a:bodyPr>
            <a:lstStyle/>
            <a:p>
              <a:pPr defTabSz="3986213"/>
              <a:r>
                <a:rPr lang="en-GB" sz="5000" dirty="0">
                  <a:solidFill>
                    <a:srgbClr val="001B31"/>
                  </a:solidFill>
                  <a:latin typeface="CorisandeBold" pitchFamily="2" charset="0"/>
                </a:rPr>
                <a:t>Abstract</a:t>
              </a:r>
            </a:p>
          </p:txBody>
        </p:sp>
        <p:sp>
          <p:nvSpPr>
            <p:cNvPr id="3105" name="Text Box 7"/>
            <p:cNvSpPr txBox="1">
              <a:spLocks noChangeArrowheads="1"/>
            </p:cNvSpPr>
            <p:nvPr/>
          </p:nvSpPr>
          <p:spPr bwMode="auto">
            <a:xfrm>
              <a:off x="919" y="4936"/>
              <a:ext cx="5355" cy="3324"/>
            </a:xfrm>
            <a:prstGeom prst="rect">
              <a:avLst/>
            </a:prstGeom>
            <a:noFill/>
            <a:ln w="9525">
              <a:noFill/>
              <a:miter lim="800000"/>
              <a:headEnd/>
              <a:tailEnd/>
            </a:ln>
          </p:spPr>
          <p:txBody>
            <a:bodyPr wrap="square" lIns="398660" tIns="199330" rIns="398660" bIns="199330">
              <a:spAutoFit/>
            </a:bodyPr>
            <a:lstStyle/>
            <a:p>
              <a:pPr defTabSz="3986213">
                <a:lnSpc>
                  <a:spcPct val="110000"/>
                </a:lnSpc>
              </a:pPr>
              <a:r>
                <a:rPr lang="en-GB" sz="2800" dirty="0" smtClean="0">
                  <a:latin typeface="CorisandeLight" pitchFamily="2" charset="0"/>
                </a:rPr>
                <a:t>In this paper it is found that a three-quadrupole focussing system can be morphed continuously through FFD, FDF and DFF variants and back again while maintaining stable optics and even keeping the two transverse tunes constant. This relates to non-scaling FFAGs, where the magnet gradients define both the focussing and the variation of the field with momentum as the closed orbit sweeps across it. A two-lens focussing system cannot change the sign of either gradient without becoming unstable, meaning non-scaling FFAGs built with such a lattice eventually encounter too large a magnetic field at low energies. However, a theoretical system of magnet field variations using three lenses, with a potentially unlimited energy range and fixed tunes is presented here.</a:t>
              </a:r>
              <a:endParaRPr lang="en-US" sz="2800" dirty="0">
                <a:latin typeface="CorisandeLight" pitchFamily="2" charset="0"/>
              </a:endParaRPr>
            </a:p>
          </p:txBody>
        </p:sp>
      </p:grpSp>
      <p:sp>
        <p:nvSpPr>
          <p:cNvPr id="74" name="TextBox 73"/>
          <p:cNvSpPr txBox="1"/>
          <p:nvPr/>
        </p:nvSpPr>
        <p:spPr>
          <a:xfrm>
            <a:off x="11176745" y="7137480"/>
            <a:ext cx="19298144" cy="1809726"/>
          </a:xfrm>
          <a:prstGeom prst="rect">
            <a:avLst/>
          </a:prstGeom>
          <a:noFill/>
        </p:spPr>
        <p:txBody>
          <a:bodyPr wrap="square" rtlCol="0">
            <a:spAutoFit/>
          </a:bodyPr>
          <a:lstStyle/>
          <a:p>
            <a:pPr lvl="0" defTabSz="4173538" eaLnBrk="1" hangingPunct="1">
              <a:spcBef>
                <a:spcPct val="20000"/>
              </a:spcBef>
              <a:defRPr/>
            </a:pPr>
            <a:r>
              <a:rPr lang="en-GB" sz="5000" dirty="0" smtClean="0">
                <a:solidFill>
                  <a:srgbClr val="000000"/>
                </a:solidFill>
                <a:latin typeface="CorisandeLight"/>
              </a:rPr>
              <a:t>The Three-Dimensional “Necktie” Diagram</a:t>
            </a:r>
          </a:p>
          <a:p>
            <a:pPr lvl="0" defTabSz="4173538" eaLnBrk="1" hangingPunct="1">
              <a:spcBef>
                <a:spcPct val="20000"/>
              </a:spcBef>
              <a:defRPr/>
            </a:pPr>
            <a:r>
              <a:rPr lang="en-GB" sz="2800" dirty="0" smtClean="0">
                <a:solidFill>
                  <a:srgbClr val="000000"/>
                </a:solidFill>
                <a:latin typeface="CorisandeLight"/>
              </a:rPr>
              <a:t>This is the three-dimensional ‘stable volume’ in (k</a:t>
            </a:r>
            <a:r>
              <a:rPr lang="en-GB" sz="2800" baseline="-25000" dirty="0" smtClean="0">
                <a:solidFill>
                  <a:srgbClr val="000000"/>
                </a:solidFill>
                <a:latin typeface="CorisandeLight"/>
              </a:rPr>
              <a:t>1</a:t>
            </a:r>
            <a:r>
              <a:rPr lang="en-GB" sz="2800" dirty="0" smtClean="0">
                <a:solidFill>
                  <a:srgbClr val="000000"/>
                </a:solidFill>
                <a:latin typeface="CorisandeLight"/>
              </a:rPr>
              <a:t>,k</a:t>
            </a:r>
            <a:r>
              <a:rPr lang="en-GB" sz="2800" baseline="-25000" dirty="0" smtClean="0">
                <a:solidFill>
                  <a:srgbClr val="000000"/>
                </a:solidFill>
                <a:latin typeface="CorisandeLight"/>
              </a:rPr>
              <a:t>2</a:t>
            </a:r>
            <a:r>
              <a:rPr lang="en-GB" sz="2800" dirty="0" smtClean="0">
                <a:solidFill>
                  <a:srgbClr val="000000"/>
                </a:solidFill>
                <a:latin typeface="CorisandeLight"/>
              </a:rPr>
              <a:t>,k</a:t>
            </a:r>
            <a:r>
              <a:rPr lang="en-GB" sz="2800" baseline="-25000" dirty="0" smtClean="0">
                <a:solidFill>
                  <a:srgbClr val="000000"/>
                </a:solidFill>
                <a:latin typeface="CorisandeLight"/>
              </a:rPr>
              <a:t>3</a:t>
            </a:r>
            <a:r>
              <a:rPr lang="en-GB" sz="2800" dirty="0" smtClean="0">
                <a:solidFill>
                  <a:srgbClr val="000000"/>
                </a:solidFill>
                <a:latin typeface="CorisandeLight"/>
              </a:rPr>
              <a:t>)-space for a lattice with three quadrupole lenses of strength </a:t>
            </a:r>
            <a:r>
              <a:rPr lang="en-GB" sz="2800" dirty="0" err="1" smtClean="0">
                <a:solidFill>
                  <a:srgbClr val="000000"/>
                </a:solidFill>
                <a:latin typeface="CorisandeLight"/>
              </a:rPr>
              <a:t>k</a:t>
            </a:r>
            <a:r>
              <a:rPr lang="en-GB" sz="2800" baseline="-25000" dirty="0" err="1" smtClean="0">
                <a:solidFill>
                  <a:srgbClr val="000000"/>
                </a:solidFill>
                <a:latin typeface="CorisandeLight"/>
              </a:rPr>
              <a:t>i</a:t>
            </a:r>
            <a:r>
              <a:rPr lang="en-GB" sz="2800" dirty="0" smtClean="0">
                <a:solidFill>
                  <a:srgbClr val="000000"/>
                </a:solidFill>
                <a:latin typeface="CorisandeLight"/>
              </a:rPr>
              <a:t> separated by unit drifts.  For any transverse cell tunes </a:t>
            </a:r>
            <a:r>
              <a:rPr lang="en-GB" sz="2800" dirty="0" err="1" smtClean="0">
                <a:solidFill>
                  <a:srgbClr val="000000"/>
                </a:solidFill>
                <a:latin typeface="CorisandeLight"/>
              </a:rPr>
              <a:t>Q</a:t>
            </a:r>
            <a:r>
              <a:rPr lang="en-GB" sz="2800" baseline="-25000" dirty="0" err="1" smtClean="0">
                <a:solidFill>
                  <a:srgbClr val="000000"/>
                </a:solidFill>
                <a:latin typeface="CorisandeLight"/>
              </a:rPr>
              <a:t>x</a:t>
            </a:r>
            <a:r>
              <a:rPr lang="en-GB" sz="2800" dirty="0" err="1" smtClean="0">
                <a:solidFill>
                  <a:srgbClr val="000000"/>
                </a:solidFill>
                <a:latin typeface="CorisandeLight"/>
              </a:rPr>
              <a:t>,Q</a:t>
            </a:r>
            <a:r>
              <a:rPr lang="en-GB" sz="2800" baseline="-25000" dirty="0" err="1" smtClean="0">
                <a:solidFill>
                  <a:srgbClr val="000000"/>
                </a:solidFill>
                <a:latin typeface="CorisandeLight"/>
              </a:rPr>
              <a:t>y</a:t>
            </a:r>
            <a:r>
              <a:rPr lang="en-GB" sz="2800" dirty="0" smtClean="0">
                <a:solidFill>
                  <a:srgbClr val="000000"/>
                </a:solidFill>
                <a:latin typeface="CorisandeLight"/>
              </a:rPr>
              <a:t> there is a ring of possible lattices at that tune point.  </a:t>
            </a:r>
            <a:r>
              <a:rPr lang="en-GB" sz="2800" dirty="0" err="1" smtClean="0">
                <a:solidFill>
                  <a:srgbClr val="000000"/>
                </a:solidFill>
                <a:latin typeface="CorisandeLight"/>
              </a:rPr>
              <a:t>Quadrupoles</a:t>
            </a:r>
            <a:r>
              <a:rPr lang="en-GB" sz="2800" dirty="0" smtClean="0">
                <a:solidFill>
                  <a:srgbClr val="000000"/>
                </a:solidFill>
                <a:latin typeface="CorisandeLight"/>
              </a:rPr>
              <a:t> may change from F to D without encountering unstable lattices (as happens with cells containing only two magnet types).</a:t>
            </a:r>
          </a:p>
        </p:txBody>
      </p:sp>
      <p:pic>
        <p:nvPicPr>
          <p:cNvPr id="2" name="Picture 2" descr="C:\sjb39\report\2011-1\fig3_256.png"/>
          <p:cNvPicPr>
            <a:picLocks noChangeAspect="1" noChangeArrowheads="1"/>
          </p:cNvPicPr>
          <p:nvPr/>
        </p:nvPicPr>
        <p:blipFill>
          <a:blip r:embed="rId5" cstate="print"/>
          <a:srcRect/>
          <a:stretch>
            <a:fillRect/>
          </a:stretch>
        </p:blipFill>
        <p:spPr bwMode="auto">
          <a:xfrm>
            <a:off x="31867367" y="12106032"/>
            <a:ext cx="5808322" cy="7580506"/>
          </a:xfrm>
          <a:prstGeom prst="rect">
            <a:avLst/>
          </a:prstGeom>
          <a:noFill/>
        </p:spPr>
      </p:pic>
      <p:pic>
        <p:nvPicPr>
          <p:cNvPr id="5" name="Picture 3" descr="C:\sjb39\report\2011-1\fig1.png"/>
          <p:cNvPicPr>
            <a:picLocks noChangeAspect="1" noChangeArrowheads="1"/>
          </p:cNvPicPr>
          <p:nvPr/>
        </p:nvPicPr>
        <p:blipFill>
          <a:blip r:embed="rId6" cstate="print"/>
          <a:srcRect/>
          <a:stretch>
            <a:fillRect/>
          </a:stretch>
        </p:blipFill>
        <p:spPr bwMode="auto">
          <a:xfrm>
            <a:off x="1455665" y="22907232"/>
            <a:ext cx="9090151" cy="3960440"/>
          </a:xfrm>
          <a:prstGeom prst="rect">
            <a:avLst/>
          </a:prstGeom>
          <a:noFill/>
        </p:spPr>
      </p:pic>
      <p:pic>
        <p:nvPicPr>
          <p:cNvPr id="7" name="Picture 4" descr="C:\sjb39\report\2011-1\fig2.png"/>
          <p:cNvPicPr>
            <a:picLocks noChangeAspect="1" noChangeArrowheads="1"/>
          </p:cNvPicPr>
          <p:nvPr/>
        </p:nvPicPr>
        <p:blipFill>
          <a:blip r:embed="rId7" cstate="print"/>
          <a:srcRect/>
          <a:stretch>
            <a:fillRect/>
          </a:stretch>
        </p:blipFill>
        <p:spPr bwMode="auto">
          <a:xfrm>
            <a:off x="10960720" y="10881896"/>
            <a:ext cx="20738303" cy="15553728"/>
          </a:xfrm>
          <a:prstGeom prst="rect">
            <a:avLst/>
          </a:prstGeom>
          <a:noFill/>
        </p:spPr>
      </p:pic>
      <p:pic>
        <p:nvPicPr>
          <p:cNvPr id="8" name="Picture 5" descr="C:\sjb39\report\2011-1\fig4.png"/>
          <p:cNvPicPr>
            <a:picLocks noChangeAspect="1" noChangeArrowheads="1"/>
          </p:cNvPicPr>
          <p:nvPr/>
        </p:nvPicPr>
        <p:blipFill>
          <a:blip r:embed="rId8" cstate="print"/>
          <a:srcRect/>
          <a:stretch>
            <a:fillRect/>
          </a:stretch>
        </p:blipFill>
        <p:spPr bwMode="auto">
          <a:xfrm>
            <a:off x="32131073" y="20098920"/>
            <a:ext cx="9065950" cy="6696744"/>
          </a:xfrm>
          <a:prstGeom prst="rect">
            <a:avLst/>
          </a:prstGeom>
          <a:noFill/>
        </p:spPr>
      </p:pic>
      <p:pic>
        <p:nvPicPr>
          <p:cNvPr id="9" name="Picture 6" descr="C:\sjb39\report\2011-4\mastertable.png"/>
          <p:cNvPicPr>
            <a:picLocks noChangeAspect="1" noChangeArrowheads="1"/>
          </p:cNvPicPr>
          <p:nvPr/>
        </p:nvPicPr>
        <p:blipFill>
          <a:blip r:embed="rId9" cstate="print"/>
          <a:srcRect/>
          <a:stretch>
            <a:fillRect/>
          </a:stretch>
        </p:blipFill>
        <p:spPr bwMode="auto">
          <a:xfrm>
            <a:off x="1743697" y="14770328"/>
            <a:ext cx="8136904" cy="6636955"/>
          </a:xfrm>
          <a:prstGeom prst="rect">
            <a:avLst/>
          </a:prstGeom>
          <a:noFill/>
        </p:spPr>
      </p:pic>
      <p:pic>
        <p:nvPicPr>
          <p:cNvPr id="10" name="Picture 7" descr="C:\sjb39\report\2011-4\oscexpmagequation.png"/>
          <p:cNvPicPr>
            <a:picLocks noChangeAspect="1" noChangeArrowheads="1"/>
          </p:cNvPicPr>
          <p:nvPr/>
        </p:nvPicPr>
        <p:blipFill>
          <a:blip r:embed="rId10" cstate="print"/>
          <a:srcRect/>
          <a:stretch>
            <a:fillRect/>
          </a:stretch>
        </p:blipFill>
        <p:spPr bwMode="auto">
          <a:xfrm>
            <a:off x="32491113" y="9009688"/>
            <a:ext cx="8136903" cy="604984"/>
          </a:xfrm>
          <a:prstGeom prst="rect">
            <a:avLst/>
          </a:prstGeom>
          <a:noFill/>
        </p:spPr>
      </p:pic>
      <p:sp>
        <p:nvSpPr>
          <p:cNvPr id="24" name="TextBox 23"/>
          <p:cNvSpPr txBox="1"/>
          <p:nvPr/>
        </p:nvSpPr>
        <p:spPr>
          <a:xfrm>
            <a:off x="1455665" y="21611088"/>
            <a:ext cx="9505056" cy="1378839"/>
          </a:xfrm>
          <a:prstGeom prst="rect">
            <a:avLst/>
          </a:prstGeom>
          <a:noFill/>
        </p:spPr>
        <p:txBody>
          <a:bodyPr wrap="square" rtlCol="0">
            <a:spAutoFit/>
          </a:bodyPr>
          <a:lstStyle/>
          <a:p>
            <a:pPr lvl="0" defTabSz="4173538" eaLnBrk="1" fontAlgn="auto" hangingPunct="1">
              <a:spcBef>
                <a:spcPct val="20000"/>
              </a:spcBef>
              <a:spcAft>
                <a:spcPts val="0"/>
              </a:spcAft>
              <a:defRPr/>
            </a:pPr>
            <a:r>
              <a:rPr lang="en-GB" sz="5000" dirty="0" smtClean="0">
                <a:solidFill>
                  <a:srgbClr val="000000"/>
                </a:solidFill>
                <a:latin typeface="CorisandeLight"/>
              </a:rPr>
              <a:t>Field Profiles of existing two-magnet FFAGs</a:t>
            </a:r>
          </a:p>
          <a:p>
            <a:pPr lvl="0" defTabSz="4173538" eaLnBrk="1" fontAlgn="auto" hangingPunct="1">
              <a:spcBef>
                <a:spcPct val="20000"/>
              </a:spcBef>
              <a:spcAft>
                <a:spcPts val="0"/>
              </a:spcAft>
              <a:defRPr/>
            </a:pPr>
            <a:r>
              <a:rPr lang="en-GB" sz="2800" dirty="0" smtClean="0">
                <a:solidFill>
                  <a:srgbClr val="000000"/>
                </a:solidFill>
                <a:latin typeface="CorisandeLight"/>
              </a:rPr>
              <a:t>   </a:t>
            </a:r>
            <a:r>
              <a:rPr lang="en-GB" sz="2800" b="1" dirty="0" smtClean="0">
                <a:solidFill>
                  <a:srgbClr val="000000"/>
                </a:solidFill>
                <a:latin typeface="CorisandeLight"/>
              </a:rPr>
              <a:t>Scaling (MURA Mk. I)         Non-scaling (EMMA)    Vertical exponential (VFFAG)</a:t>
            </a:r>
          </a:p>
        </p:txBody>
      </p:sp>
      <p:sp>
        <p:nvSpPr>
          <p:cNvPr id="25" name="TextBox 24"/>
          <p:cNvSpPr txBox="1"/>
          <p:nvPr/>
        </p:nvSpPr>
        <p:spPr>
          <a:xfrm>
            <a:off x="37963721" y="12106032"/>
            <a:ext cx="3528392" cy="7589770"/>
          </a:xfrm>
          <a:prstGeom prst="rect">
            <a:avLst/>
          </a:prstGeom>
          <a:noFill/>
        </p:spPr>
        <p:txBody>
          <a:bodyPr wrap="square" rtlCol="0">
            <a:spAutoFit/>
          </a:bodyPr>
          <a:lstStyle/>
          <a:p>
            <a:pPr defTabSz="4173538" eaLnBrk="1" hangingPunct="1">
              <a:spcBef>
                <a:spcPct val="20000"/>
              </a:spcBef>
              <a:defRPr/>
            </a:pPr>
            <a:r>
              <a:rPr lang="en-GB" sz="2800" b="1" dirty="0" smtClean="0">
                <a:solidFill>
                  <a:srgbClr val="000000"/>
                </a:solidFill>
                <a:latin typeface="CorisandeLight"/>
              </a:rPr>
              <a:t>Left</a:t>
            </a:r>
            <a:r>
              <a:rPr lang="en-GB" sz="2800" dirty="0" smtClean="0">
                <a:solidFill>
                  <a:srgbClr val="000000"/>
                </a:solidFill>
                <a:latin typeface="CorisandeLight"/>
              </a:rPr>
              <a:t>: field and gradient profile for a set of three oscillating exponential magnets with  k=5m</a:t>
            </a:r>
            <a:r>
              <a:rPr lang="en-GB" sz="2800" baseline="30000" dirty="0" smtClean="0">
                <a:solidFill>
                  <a:srgbClr val="000000"/>
                </a:solidFill>
                <a:latin typeface="CorisandeLight"/>
              </a:rPr>
              <a:t>-1</a:t>
            </a:r>
            <a:r>
              <a:rPr lang="en-GB" sz="2800" dirty="0" smtClean="0">
                <a:solidFill>
                  <a:srgbClr val="000000"/>
                </a:solidFill>
                <a:latin typeface="CorisandeLight"/>
              </a:rPr>
              <a:t>, w=50m</a:t>
            </a:r>
            <a:r>
              <a:rPr lang="en-GB" sz="2800" baseline="30000" dirty="0" smtClean="0">
                <a:solidFill>
                  <a:srgbClr val="000000"/>
                </a:solidFill>
                <a:latin typeface="CorisandeLight"/>
              </a:rPr>
              <a:t>-1</a:t>
            </a:r>
            <a:r>
              <a:rPr lang="en-GB" sz="2800" dirty="0" smtClean="0">
                <a:solidFill>
                  <a:srgbClr val="000000"/>
                </a:solidFill>
                <a:latin typeface="CorisandeLight"/>
              </a:rPr>
              <a:t>, B</a:t>
            </a:r>
            <a:r>
              <a:rPr lang="en-GB" sz="2800" baseline="-25000" dirty="0" smtClean="0">
                <a:solidFill>
                  <a:srgbClr val="000000"/>
                </a:solidFill>
                <a:latin typeface="CorisandeLight"/>
              </a:rPr>
              <a:t>0</a:t>
            </a:r>
            <a:r>
              <a:rPr lang="en-GB" sz="2800" dirty="0" smtClean="0">
                <a:solidFill>
                  <a:srgbClr val="000000"/>
                </a:solidFill>
                <a:latin typeface="CorisandeLight"/>
              </a:rPr>
              <a:t>=0.375T and a=1/3.  The pseudo-phase    </a:t>
            </a:r>
            <a:r>
              <a:rPr lang="en-GB" sz="2000" dirty="0" smtClean="0">
                <a:solidFill>
                  <a:srgbClr val="000000"/>
                </a:solidFill>
                <a:latin typeface="Symbol" pitchFamily="18" charset="2"/>
              </a:rPr>
              <a:t>j</a:t>
            </a:r>
            <a:r>
              <a:rPr lang="en-GB" sz="2800" dirty="0" smtClean="0">
                <a:solidFill>
                  <a:srgbClr val="000000"/>
                </a:solidFill>
                <a:latin typeface="CorisandeLight"/>
              </a:rPr>
              <a:t>=2</a:t>
            </a:r>
            <a:r>
              <a:rPr lang="en-GB" sz="2000" dirty="0" smtClean="0">
                <a:solidFill>
                  <a:srgbClr val="000000"/>
                </a:solidFill>
                <a:latin typeface="Symbol" pitchFamily="18" charset="2"/>
              </a:rPr>
              <a:t>p </a:t>
            </a:r>
            <a:r>
              <a:rPr lang="en-GB" sz="2800" dirty="0" smtClean="0">
                <a:solidFill>
                  <a:srgbClr val="000000"/>
                </a:solidFill>
                <a:latin typeface="CorisandeLight"/>
              </a:rPr>
              <a:t>(n-1)/3 for the n</a:t>
            </a:r>
            <a:r>
              <a:rPr lang="en-GB" sz="2800" baseline="30000" dirty="0" smtClean="0">
                <a:solidFill>
                  <a:srgbClr val="000000"/>
                </a:solidFill>
                <a:latin typeface="CorisandeLight"/>
              </a:rPr>
              <a:t>th</a:t>
            </a:r>
            <a:r>
              <a:rPr lang="en-GB" sz="2800" dirty="0" smtClean="0">
                <a:solidFill>
                  <a:srgbClr val="000000"/>
                </a:solidFill>
                <a:latin typeface="CorisandeLight"/>
              </a:rPr>
              <a:t> magnet. At least one of the gradients is negative at any position.</a:t>
            </a:r>
          </a:p>
          <a:p>
            <a:pPr defTabSz="4173538" eaLnBrk="1" hangingPunct="1">
              <a:spcBef>
                <a:spcPct val="20000"/>
              </a:spcBef>
              <a:defRPr/>
            </a:pPr>
            <a:endParaRPr lang="en-GB" sz="2800" b="1" dirty="0" smtClean="0">
              <a:solidFill>
                <a:srgbClr val="000000"/>
              </a:solidFill>
              <a:latin typeface="CorisandeLight"/>
            </a:endParaRPr>
          </a:p>
          <a:p>
            <a:pPr defTabSz="4173538" eaLnBrk="1" hangingPunct="1">
              <a:spcBef>
                <a:spcPct val="20000"/>
              </a:spcBef>
              <a:defRPr/>
            </a:pPr>
            <a:r>
              <a:rPr lang="en-GB" sz="2800" b="1" dirty="0" smtClean="0">
                <a:solidFill>
                  <a:srgbClr val="000000"/>
                </a:solidFill>
                <a:latin typeface="CorisandeLight"/>
              </a:rPr>
              <a:t>Below</a:t>
            </a:r>
            <a:r>
              <a:rPr lang="en-GB" sz="2800" dirty="0" smtClean="0">
                <a:solidFill>
                  <a:srgbClr val="000000"/>
                </a:solidFill>
                <a:latin typeface="CorisandeLight"/>
              </a:rPr>
              <a:t>: weak vertical focussing behaviour in a lattice with three k=0, w=12m</a:t>
            </a:r>
            <a:r>
              <a:rPr lang="en-GB" sz="2800" baseline="30000" dirty="0" smtClean="0">
                <a:solidFill>
                  <a:srgbClr val="000000"/>
                </a:solidFill>
                <a:latin typeface="CorisandeLight"/>
              </a:rPr>
              <a:t>-1</a:t>
            </a:r>
            <a:r>
              <a:rPr lang="en-GB" sz="2800" dirty="0" smtClean="0">
                <a:solidFill>
                  <a:srgbClr val="000000"/>
                </a:solidFill>
                <a:latin typeface="CorisandeLight"/>
              </a:rPr>
              <a:t> oscillating exponential magnets. Grid is 10cm in (</a:t>
            </a:r>
            <a:r>
              <a:rPr lang="en-GB" sz="2800" dirty="0" err="1" smtClean="0">
                <a:solidFill>
                  <a:srgbClr val="000000"/>
                </a:solidFill>
                <a:latin typeface="CorisandeLight"/>
              </a:rPr>
              <a:t>x,y</a:t>
            </a:r>
            <a:r>
              <a:rPr lang="en-GB" sz="2800" dirty="0" smtClean="0">
                <a:solidFill>
                  <a:srgbClr val="000000"/>
                </a:solidFill>
                <a:latin typeface="CorisandeLight"/>
              </a:rPr>
              <a:t>), numbers are cells tracked.  Particles are focussed horizontally by all lattices over several pseudo-phase cycles.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2508</TotalTime>
  <Words>512</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Times</vt:lpstr>
      <vt:lpstr>CorisandeRegular</vt:lpstr>
      <vt:lpstr>CorisandeBold</vt:lpstr>
      <vt:lpstr>CorisandeLight</vt:lpstr>
      <vt:lpstr>Symbol</vt:lpstr>
      <vt:lpstr>Calibri</vt:lpstr>
      <vt:lpstr>Blank Presentation</vt:lpstr>
      <vt:lpstr>Slide 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description/>
  <cp:lastModifiedBy>sjb39</cp:lastModifiedBy>
  <cp:revision>81</cp:revision>
  <dcterms:created xsi:type="dcterms:W3CDTF">2007-04-05T18:43:54Z</dcterms:created>
  <dcterms:modified xsi:type="dcterms:W3CDTF">2011-08-25T14:12:44Z</dcterms:modified>
</cp:coreProperties>
</file>