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31"/>
  </p:notesMasterIdLst>
  <p:handoutMasterIdLst>
    <p:handoutMasterId r:id="rId32"/>
  </p:handoutMasterIdLst>
  <p:sldIdLst>
    <p:sldId id="511" r:id="rId3"/>
    <p:sldId id="525" r:id="rId4"/>
    <p:sldId id="536" r:id="rId5"/>
    <p:sldId id="539" r:id="rId6"/>
    <p:sldId id="537" r:id="rId7"/>
    <p:sldId id="538" r:id="rId8"/>
    <p:sldId id="512" r:id="rId9"/>
    <p:sldId id="513" r:id="rId10"/>
    <p:sldId id="516" r:id="rId11"/>
    <p:sldId id="517" r:id="rId12"/>
    <p:sldId id="531" r:id="rId13"/>
    <p:sldId id="514" r:id="rId14"/>
    <p:sldId id="524" r:id="rId15"/>
    <p:sldId id="528" r:id="rId16"/>
    <p:sldId id="529" r:id="rId17"/>
    <p:sldId id="530" r:id="rId18"/>
    <p:sldId id="533" r:id="rId19"/>
    <p:sldId id="532" r:id="rId20"/>
    <p:sldId id="518" r:id="rId21"/>
    <p:sldId id="523" r:id="rId22"/>
    <p:sldId id="519" r:id="rId23"/>
    <p:sldId id="535" r:id="rId24"/>
    <p:sldId id="520" r:id="rId25"/>
    <p:sldId id="534" r:id="rId26"/>
    <p:sldId id="522" r:id="rId27"/>
    <p:sldId id="526" r:id="rId28"/>
    <p:sldId id="527" r:id="rId29"/>
    <p:sldId id="540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FC3"/>
    <a:srgbClr val="C4E59F"/>
    <a:srgbClr val="CCECFF"/>
    <a:srgbClr val="9900FF"/>
    <a:srgbClr val="C000C0"/>
    <a:srgbClr val="0000FF"/>
    <a:srgbClr val="FFFFFF"/>
    <a:srgbClr val="66FFFF"/>
    <a:srgbClr val="C0C0C0"/>
    <a:srgbClr val="A08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16" autoAdjust="0"/>
    <p:restoredTop sz="94433" autoAdjust="0"/>
  </p:normalViewPr>
  <p:slideViewPr>
    <p:cSldViewPr>
      <p:cViewPr varScale="1">
        <p:scale>
          <a:sx n="101" d="100"/>
          <a:sy n="101" d="100"/>
        </p:scale>
        <p:origin x="-96" y="-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CE96F-9641-4202-B9F0-B2E2AD14F4BD}" type="datetimeFigureOut">
              <a:rPr lang="en-US"/>
              <a:pPr>
                <a:defRPr/>
              </a:pPr>
              <a:t>2016-Sep-02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F2E411-6695-4ACB-AE03-92CB8347E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43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3A463C-B3F1-4D95-AAE7-A01F53C12740}" type="datetimeFigureOut">
              <a:rPr lang="en-GB"/>
              <a:pPr>
                <a:defRPr/>
              </a:pPr>
              <a:t>02/09/2016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67DA4B-B3FA-4324-8CF5-89A932D868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07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707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A19B-55B7-43F6-A431-B5698B9D3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01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DEF3-38EA-44F2-924B-3AA3B76DF1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16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6,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FFAG 2016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6EC0D4-8825-4044-B0BB-F1A0F464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2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1066800"/>
          </a:xfrm>
          <a:prstGeom prst="rect">
            <a:avLst/>
          </a:prstGeom>
          <a:noFill/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dk1">
                <a:satMod val="30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anchor="t">
            <a:normAutofit/>
          </a:bodyPr>
          <a:lstStyle>
            <a:lvl1pPr algn="r">
              <a:defRPr sz="3200">
                <a:ln>
                  <a:noFill/>
                </a:ln>
                <a:solidFill>
                  <a:srgbClr val="FFFF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9FF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CC"/>
                </a:solidFill>
                <a:latin typeface="+mj-lt"/>
              </a:rPr>
              <a:t> Page </a:t>
            </a:r>
            <a:fld id="{77AA60D7-E052-4FF8-8EB3-82792E6B1490}" type="slidenum">
              <a:rPr lang="en-US" smtClean="0">
                <a:solidFill>
                  <a:srgbClr val="FFFFCC"/>
                </a:solidFill>
                <a:latin typeface="+mj-lt"/>
              </a:rPr>
              <a:pPr/>
              <a:t>‹#›</a:t>
            </a:fld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880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6,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C404-890E-41D9-B785-78F74B1E75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31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08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DC64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6,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1426-49D9-4400-AE85-1D8D350657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7176B4-3FF4-42B2-A64D-8907BC728C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2" r:id="rId3"/>
    <p:sldLayoutId id="2147483663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703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September 6,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 Light" pitchFamily="34" charset="0"/>
              </a:defRPr>
            </a:lvl1pPr>
          </a:lstStyle>
          <a:p>
            <a:pPr>
              <a:defRPr/>
            </a:pPr>
            <a:fld id="{6FD7CC7B-9D0C-4FC1-993A-D4FA53C1AD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A080C0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B0F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DC64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Generalised</a:t>
            </a:r>
            <a:r>
              <a:rPr lang="en-US" dirty="0" smtClean="0"/>
              <a:t> </a:t>
            </a:r>
            <a:r>
              <a:rPr lang="en-US" dirty="0" err="1" smtClean="0"/>
              <a:t>Halbach</a:t>
            </a:r>
            <a:r>
              <a:rPr lang="en-US" dirty="0" smtClean="0"/>
              <a:t> </a:t>
            </a:r>
            <a:r>
              <a:rPr lang="en-US" dirty="0"/>
              <a:t>Magnets for a </a:t>
            </a:r>
            <a:r>
              <a:rPr lang="en-US" dirty="0" smtClean="0"/>
              <a:t>Non-Scaling </a:t>
            </a:r>
            <a:r>
              <a:rPr lang="en-US" dirty="0"/>
              <a:t>FFAG Arc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Thanks to:</a:t>
            </a:r>
          </a:p>
          <a:p>
            <a:r>
              <a:rPr lang="en-GB" dirty="0" smtClean="0"/>
              <a:t>George Mahler – engineering</a:t>
            </a:r>
          </a:p>
          <a:p>
            <a:r>
              <a:rPr lang="en-GB" dirty="0" smtClean="0"/>
              <a:t>John </a:t>
            </a:r>
            <a:r>
              <a:rPr lang="en-GB" dirty="0" err="1" smtClean="0"/>
              <a:t>Cintorino</a:t>
            </a:r>
            <a:r>
              <a:rPr lang="en-GB" dirty="0" smtClean="0"/>
              <a:t>, </a:t>
            </a:r>
            <a:r>
              <a:rPr lang="en-GB" dirty="0" err="1" smtClean="0"/>
              <a:t>Animesh</a:t>
            </a:r>
            <a:r>
              <a:rPr lang="en-GB" dirty="0" smtClean="0"/>
              <a:t> Jain – magnet measurement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A19B-55B7-43F6-A431-B5698B9D349F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13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Scaling FFAG example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0768"/>
            <a:ext cx="5517233" cy="5517233"/>
          </a:xfrm>
        </p:spPr>
      </p:pic>
      <p:sp>
        <p:nvSpPr>
          <p:cNvPr id="10" name="TextBox 9"/>
          <p:cNvSpPr txBox="1"/>
          <p:nvPr/>
        </p:nvSpPr>
        <p:spPr>
          <a:xfrm>
            <a:off x="5652120" y="1196752"/>
            <a:ext cx="32403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</a:t>
            </a:r>
            <a:r>
              <a:rPr lang="en-GB" baseline="-25000" dirty="0" smtClean="0"/>
              <a:t>0</a:t>
            </a:r>
            <a:r>
              <a:rPr lang="en-GB" dirty="0" smtClean="0"/>
              <a:t> = 0.2T</a:t>
            </a:r>
          </a:p>
          <a:p>
            <a:r>
              <a:rPr lang="en-GB" dirty="0" smtClean="0"/>
              <a:t>R</a:t>
            </a:r>
            <a:r>
              <a:rPr lang="en-GB" baseline="-25000" dirty="0" smtClean="0"/>
              <a:t>0</a:t>
            </a:r>
            <a:r>
              <a:rPr lang="en-GB" dirty="0" smtClean="0"/>
              <a:t> = 5m</a:t>
            </a:r>
          </a:p>
          <a:p>
            <a:r>
              <a:rPr lang="en-GB" dirty="0" smtClean="0"/>
              <a:t>k = 125</a:t>
            </a:r>
          </a:p>
          <a:p>
            <a:endParaRPr lang="en-GB" dirty="0"/>
          </a:p>
          <a:p>
            <a:r>
              <a:rPr lang="en-GB" dirty="0" smtClean="0"/>
              <a:t>“e-fold length” = R</a:t>
            </a:r>
            <a:r>
              <a:rPr lang="en-GB" baseline="-25000" dirty="0" smtClean="0"/>
              <a:t>0</a:t>
            </a:r>
            <a:r>
              <a:rPr lang="en-GB" dirty="0" smtClean="0"/>
              <a:t>/k = 40mm</a:t>
            </a:r>
          </a:p>
          <a:p>
            <a:r>
              <a:rPr lang="en-GB" dirty="0" smtClean="0"/>
              <a:t>Target GFR = 20mm</a:t>
            </a:r>
          </a:p>
          <a:p>
            <a:r>
              <a:rPr lang="en-GB" dirty="0" smtClean="0"/>
              <a:t>Aperture radius = 36.5mm</a:t>
            </a:r>
          </a:p>
          <a:p>
            <a:endParaRPr lang="en-GB" dirty="0"/>
          </a:p>
          <a:p>
            <a:r>
              <a:rPr lang="en-GB" b="1" dirty="0" smtClean="0"/>
              <a:t>x (mm)		B</a:t>
            </a:r>
            <a:r>
              <a:rPr lang="en-GB" b="1" baseline="-25000" dirty="0" smtClean="0"/>
              <a:t>y</a:t>
            </a:r>
            <a:r>
              <a:rPr lang="en-GB" b="1" dirty="0" smtClean="0"/>
              <a:t> (T)</a:t>
            </a:r>
          </a:p>
          <a:p>
            <a:r>
              <a:rPr lang="en-GB" dirty="0" smtClean="0"/>
              <a:t>-36.5		0.0800</a:t>
            </a:r>
          </a:p>
          <a:p>
            <a:r>
              <a:rPr lang="en-GB" dirty="0" smtClean="0"/>
              <a:t>-20		0.1212</a:t>
            </a:r>
          </a:p>
          <a:p>
            <a:r>
              <a:rPr lang="en-GB" dirty="0" smtClean="0"/>
              <a:t>0		0.2000</a:t>
            </a:r>
          </a:p>
          <a:p>
            <a:r>
              <a:rPr lang="en-GB" dirty="0" smtClean="0"/>
              <a:t>20		0.3294</a:t>
            </a:r>
          </a:p>
          <a:p>
            <a:r>
              <a:rPr lang="en-GB" dirty="0" smtClean="0"/>
              <a:t>36.5		0.4965</a:t>
            </a:r>
          </a:p>
          <a:p>
            <a:endParaRPr lang="en-GB" dirty="0"/>
          </a:p>
          <a:p>
            <a:r>
              <a:rPr lang="en-GB" dirty="0" smtClean="0"/>
              <a:t>Max field error = 5.4 Gauss</a:t>
            </a:r>
          </a:p>
          <a:p>
            <a:r>
              <a:rPr lang="en-GB" dirty="0" smtClean="0"/>
              <a:t>RMS field error = 0.9 Gauss</a:t>
            </a:r>
          </a:p>
          <a:p>
            <a:endParaRPr lang="en-GB" dirty="0"/>
          </a:p>
          <a:p>
            <a:r>
              <a:rPr lang="en-GB" dirty="0" smtClean="0"/>
              <a:t>Cross-section area = 45.0cm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228674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VFFAG example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6146" name="Picture 2" descr="D:\sbrooks\report\2016-1\magnet_VFFAG_B0=0.2T_k=40m-1_gfr=2cm_cr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9200"/>
            <a:ext cx="5518800" cy="551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52120" y="1340768"/>
            <a:ext cx="32403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</a:t>
            </a:r>
            <a:r>
              <a:rPr lang="en-GB" baseline="-25000" dirty="0" smtClean="0"/>
              <a:t>0</a:t>
            </a:r>
            <a:r>
              <a:rPr lang="en-GB" dirty="0" smtClean="0"/>
              <a:t> = 0.2T</a:t>
            </a:r>
          </a:p>
          <a:p>
            <a:r>
              <a:rPr lang="en-GB" dirty="0" smtClean="0"/>
              <a:t>k = 25m</a:t>
            </a:r>
            <a:r>
              <a:rPr lang="en-GB" baseline="30000" dirty="0" smtClean="0"/>
              <a:t>-1</a:t>
            </a:r>
          </a:p>
          <a:p>
            <a:endParaRPr lang="en-GB" dirty="0"/>
          </a:p>
          <a:p>
            <a:r>
              <a:rPr lang="en-GB" dirty="0" smtClean="0"/>
              <a:t>“e-fold length” = 1/k = 40mm</a:t>
            </a:r>
          </a:p>
          <a:p>
            <a:r>
              <a:rPr lang="en-GB" dirty="0" smtClean="0"/>
              <a:t>Target GFR = 20mm</a:t>
            </a:r>
          </a:p>
          <a:p>
            <a:r>
              <a:rPr lang="en-GB" dirty="0" smtClean="0"/>
              <a:t>Aperture radius = 36.5mm</a:t>
            </a:r>
          </a:p>
          <a:p>
            <a:endParaRPr lang="en-GB" dirty="0"/>
          </a:p>
          <a:p>
            <a:r>
              <a:rPr lang="en-GB" b="1" dirty="0" smtClean="0"/>
              <a:t>y (mm)		B</a:t>
            </a:r>
            <a:r>
              <a:rPr lang="en-GB" b="1" baseline="-25000" dirty="0"/>
              <a:t>y</a:t>
            </a:r>
            <a:r>
              <a:rPr lang="en-GB" b="1" dirty="0" smtClean="0"/>
              <a:t> (T)</a:t>
            </a:r>
          </a:p>
          <a:p>
            <a:r>
              <a:rPr lang="en-GB" dirty="0" smtClean="0"/>
              <a:t>-36.5		0.0803</a:t>
            </a:r>
          </a:p>
          <a:p>
            <a:r>
              <a:rPr lang="en-GB" dirty="0" smtClean="0"/>
              <a:t>-20		0.1213</a:t>
            </a:r>
          </a:p>
          <a:p>
            <a:r>
              <a:rPr lang="en-GB" dirty="0" smtClean="0"/>
              <a:t>0		0.2000</a:t>
            </a:r>
          </a:p>
          <a:p>
            <a:r>
              <a:rPr lang="en-GB" dirty="0" smtClean="0"/>
              <a:t>20		0.3297</a:t>
            </a:r>
          </a:p>
          <a:p>
            <a:r>
              <a:rPr lang="en-GB" dirty="0" smtClean="0"/>
              <a:t>36.5		0.4981</a:t>
            </a:r>
          </a:p>
          <a:p>
            <a:endParaRPr lang="en-GB" dirty="0"/>
          </a:p>
          <a:p>
            <a:r>
              <a:rPr lang="en-GB" dirty="0" smtClean="0"/>
              <a:t>Max field error = 3.0 Gauss</a:t>
            </a:r>
          </a:p>
          <a:p>
            <a:r>
              <a:rPr lang="en-GB" dirty="0" smtClean="0"/>
              <a:t>RMS field error = 1.0 Gauss</a:t>
            </a:r>
          </a:p>
          <a:p>
            <a:endParaRPr lang="en-GB" dirty="0"/>
          </a:p>
          <a:p>
            <a:r>
              <a:rPr lang="en-GB" dirty="0" smtClean="0"/>
              <a:t>Cross-section area = 43.1cm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25066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Photos of magnets (</a:t>
            </a:r>
            <a:r>
              <a:rPr lang="en-GB" dirty="0" err="1" smtClean="0"/>
              <a:t>unshimmed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4525963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pic>
        <p:nvPicPr>
          <p:cNvPr id="2050" name="Picture 2" descr="D:\sbrooks\miscpapers\FFAG\Cbeta\CBETA_Design_Report\ffag_magnets\figures\halbach\Cbeta_proto_B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7"/>
          <a:stretch/>
        </p:blipFill>
        <p:spPr bwMode="auto">
          <a:xfrm>
            <a:off x="5508104" y="1484784"/>
            <a:ext cx="3040000" cy="46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9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Printed Magnet Holder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r>
              <a:rPr lang="en-GB" dirty="0" smtClean="0"/>
              <a:t>Field optimiser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 Magnet wedge dimensions</a:t>
            </a:r>
          </a:p>
          <a:p>
            <a:pPr>
              <a:buFont typeface="Wingdings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 3D print file (.</a:t>
            </a:r>
            <a:r>
              <a:rPr lang="en-GB" dirty="0" err="1" smtClean="0">
                <a:sym typeface="Wingdings" panose="05000000000000000000" pitchFamily="2" charset="2"/>
              </a:rPr>
              <a:t>stl</a:t>
            </a:r>
            <a:r>
              <a:rPr lang="en-GB" dirty="0" smtClean="0">
                <a:sym typeface="Wingdings" panose="05000000000000000000" pitchFamily="2" charset="2"/>
              </a:rPr>
              <a:t> mesh)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and block spec. for manufacturer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pic>
        <p:nvPicPr>
          <p:cNvPr id="4098" name="Picture 2" descr="D:\sbrooks\report\2016-1\BDmes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" r="7213"/>
          <a:stretch/>
        </p:blipFill>
        <p:spPr bwMode="auto">
          <a:xfrm>
            <a:off x="6579394" y="1268760"/>
            <a:ext cx="2564606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sbrooks\report\2016-1\QFmesh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r="8052"/>
          <a:stretch/>
        </p:blipFill>
        <p:spPr bwMode="auto">
          <a:xfrm>
            <a:off x="3993356" y="1268760"/>
            <a:ext cx="2586038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sbrooks\magnet\Cbeta\Photos\WP_20160901_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356" y="3967075"/>
            <a:ext cx="5150644" cy="28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9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Assembly with Dummy Blocks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38" y="1600200"/>
            <a:ext cx="8063724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Stephen Brooks, FFAG 2016 workshop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9552" y="5733256"/>
            <a:ext cx="485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Old magnet but new ones work the same way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Rotating Coil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4220032" cy="316835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716016" y="486916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Even older magnet shown here but brass tube is a rotating coil at BNL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600200"/>
            <a:ext cx="40427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Gives multipole field amplitudes at a given radius (R=10mm here)</a:t>
            </a:r>
          </a:p>
          <a:p>
            <a:r>
              <a:rPr lang="en-GB" dirty="0" smtClean="0"/>
              <a:t>Stated as fraction of main multipole (quad here) times 10000 to give “units”</a:t>
            </a:r>
          </a:p>
          <a:p>
            <a:r>
              <a:rPr lang="en-GB" dirty="0" smtClean="0"/>
              <a:t>&lt;0.5 unit accuracy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9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Unshimmed</a:t>
            </a:r>
            <a:r>
              <a:rPr lang="en-GB" dirty="0" smtClean="0"/>
              <a:t> Rotating Coil Results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pic>
        <p:nvPicPr>
          <p:cNvPr id="5123" name="Picture 3" descr="D:\sbrooks\miscpapers\FFAG\Cbeta\CBETA_Design_Report\ffag_magnets\figures\halbach\Proto_QF_unshim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55259"/>
            <a:ext cx="4183577" cy="401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sbrooks\miscpapers\FFAG\Cbeta\CBETA_Design_Report\ffag_magnets\figures\halbach\Proto_BD_unshim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72096"/>
            <a:ext cx="5292080" cy="380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4644" y="2037988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923928" y="2204864"/>
            <a:ext cx="51929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763688" y="2564904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3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/>
              <a:t>Higher Harmonic Figure of Merit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Quadrature sum of units (normal and skew) from </a:t>
            </a:r>
            <a:r>
              <a:rPr lang="en-GB" altLang="en-US" dirty="0" err="1" smtClean="0"/>
              <a:t>sextupole</a:t>
            </a:r>
            <a:r>
              <a:rPr lang="en-GB" altLang="en-US" dirty="0" smtClean="0"/>
              <a:t> up (10000 units = main quad)</a:t>
            </a:r>
          </a:p>
          <a:p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altLang="en-US" dirty="0" smtClean="0"/>
              <a:t>Depends on reference radius</a:t>
            </a:r>
          </a:p>
          <a:p>
            <a:pPr lvl="1"/>
            <a:r>
              <a:rPr lang="en-GB" altLang="en-US" dirty="0" smtClean="0"/>
              <a:t>Small radius: </a:t>
            </a:r>
            <a:r>
              <a:rPr lang="en-GB" altLang="en-US" dirty="0" err="1" smtClean="0"/>
              <a:t>sextupole</a:t>
            </a:r>
            <a:r>
              <a:rPr lang="en-GB" altLang="en-US" dirty="0" smtClean="0"/>
              <a:t> is dominant</a:t>
            </a:r>
          </a:p>
          <a:p>
            <a:pPr lvl="1"/>
            <a:r>
              <a:rPr lang="en-GB" altLang="en-US" dirty="0" smtClean="0"/>
              <a:t>Large radius: higher order pole contributions increase rapidly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0070C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0B050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E46C0A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C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C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C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C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C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A99AB0-950A-4E8E-A4C0-F1D2353FAC7D}" type="slidenum">
              <a:rPr lang="en-GB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200" smtClean="0">
              <a:solidFill>
                <a:srgbClr val="898989"/>
              </a:solidFill>
            </a:endParaRPr>
          </a:p>
        </p:txBody>
      </p:sp>
      <p:pic>
        <p:nvPicPr>
          <p:cNvPr id="15367" name="Picture 2" descr="D:\sbrooks\report\Internal\Cbeta\2016-06-09\equa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2781300"/>
            <a:ext cx="36449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5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of Merit vs. Radius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75" y="1341328"/>
            <a:ext cx="6944651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54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r>
              <a:rPr lang="en-GB" dirty="0" smtClean="0"/>
              <a:t>Placing a 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=∞ iron cylinder into</a:t>
            </a:r>
          </a:p>
          <a:p>
            <a:pPr marL="0" indent="0">
              <a:buNone/>
            </a:pPr>
            <a:r>
              <a:rPr lang="en-GB" dirty="0" smtClean="0"/>
              <a:t>a uniform </a:t>
            </a:r>
            <a:r>
              <a:rPr lang="en-GB" b="1" dirty="0" smtClean="0"/>
              <a:t>B</a:t>
            </a:r>
            <a:r>
              <a:rPr lang="en-GB" dirty="0" smtClean="0"/>
              <a:t> field distorts the field</a:t>
            </a:r>
          </a:p>
          <a:p>
            <a:pPr marL="0" indent="0">
              <a:buNone/>
            </a:pPr>
            <a:r>
              <a:rPr lang="en-GB" dirty="0" smtClean="0"/>
              <a:t>lines so they are perpendicular to the surface</a:t>
            </a:r>
          </a:p>
          <a:p>
            <a:r>
              <a:rPr lang="en-GB" dirty="0" smtClean="0"/>
              <a:t>Cylinder acquires the surface currents of a cos(</a:t>
            </a:r>
            <a:r>
              <a:rPr lang="en-GB" dirty="0" smtClean="0">
                <a:latin typeface="Symbol" panose="05050102010706020507" pitchFamily="18" charset="2"/>
              </a:rPr>
              <a:t>q</a:t>
            </a:r>
            <a:r>
              <a:rPr lang="en-GB" dirty="0" smtClean="0"/>
              <a:t>) dipole, giving uniform </a:t>
            </a:r>
            <a:r>
              <a:rPr lang="en-GB" b="1" dirty="0" smtClean="0"/>
              <a:t>B</a:t>
            </a:r>
            <a:r>
              <a:rPr lang="en-GB" dirty="0" smtClean="0"/>
              <a:t> and </a:t>
            </a:r>
            <a:r>
              <a:rPr lang="en-GB" b="1" dirty="0" smtClean="0"/>
              <a:t>M</a:t>
            </a:r>
            <a:r>
              <a:rPr lang="en-GB" dirty="0" smtClean="0"/>
              <a:t> inside and an external dipole outside</a:t>
            </a:r>
          </a:p>
          <a:p>
            <a:r>
              <a:rPr lang="en-GB" dirty="0" smtClean="0"/>
              <a:t>Optimise masses/radii of 32 iron wires placed inside magnet bore to cancel measured errors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Iron Wire Shimming Theory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372200" y="1356008"/>
            <a:ext cx="2229792" cy="1716830"/>
            <a:chOff x="6300192" y="1356008"/>
            <a:chExt cx="2229792" cy="1716830"/>
          </a:xfrm>
        </p:grpSpPr>
        <p:grpSp>
          <p:nvGrpSpPr>
            <p:cNvPr id="27" name="Group 26"/>
            <p:cNvGrpSpPr/>
            <p:nvPr/>
          </p:nvGrpSpPr>
          <p:grpSpPr>
            <a:xfrm>
              <a:off x="6300192" y="1700808"/>
              <a:ext cx="864096" cy="1016401"/>
              <a:chOff x="6300192" y="1700808"/>
              <a:chExt cx="864096" cy="1016401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6300192" y="1700808"/>
                <a:ext cx="0" cy="100811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6516216" y="1700808"/>
                <a:ext cx="0" cy="100811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6732240" y="1700808"/>
                <a:ext cx="0" cy="100811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948264" y="1700808"/>
                <a:ext cx="0" cy="100811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7164288" y="1709097"/>
                <a:ext cx="0" cy="100811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7672869" y="1356008"/>
              <a:ext cx="857115" cy="1716830"/>
              <a:chOff x="7672869" y="1356008"/>
              <a:chExt cx="857115" cy="1716830"/>
            </a:xfrm>
          </p:grpSpPr>
          <p:sp>
            <p:nvSpPr>
              <p:cNvPr id="22" name="Arc 21"/>
              <p:cNvSpPr/>
              <p:nvPr/>
            </p:nvSpPr>
            <p:spPr>
              <a:xfrm>
                <a:off x="7830904" y="2336180"/>
                <a:ext cx="490592" cy="736658"/>
              </a:xfrm>
              <a:prstGeom prst="arc">
                <a:avLst>
                  <a:gd name="adj1" fmla="val 17362262"/>
                  <a:gd name="adj2" fmla="val 160859"/>
                </a:avLst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Arc 20"/>
              <p:cNvSpPr/>
              <p:nvPr/>
            </p:nvSpPr>
            <p:spPr>
              <a:xfrm rot="10800000">
                <a:off x="7881396" y="1356677"/>
                <a:ext cx="490592" cy="736658"/>
              </a:xfrm>
              <a:prstGeom prst="arc">
                <a:avLst>
                  <a:gd name="adj1" fmla="val 17362262"/>
                  <a:gd name="adj2" fmla="val 160859"/>
                </a:avLst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Arc 19"/>
              <p:cNvSpPr/>
              <p:nvPr/>
            </p:nvSpPr>
            <p:spPr>
              <a:xfrm rot="10800000" flipH="1">
                <a:off x="7817440" y="1356008"/>
                <a:ext cx="504056" cy="736658"/>
              </a:xfrm>
              <a:prstGeom prst="arc">
                <a:avLst>
                  <a:gd name="adj1" fmla="val 17362262"/>
                  <a:gd name="adj2" fmla="val 160859"/>
                </a:avLst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Arc 18"/>
              <p:cNvSpPr/>
              <p:nvPr/>
            </p:nvSpPr>
            <p:spPr>
              <a:xfrm flipH="1">
                <a:off x="7881396" y="2336180"/>
                <a:ext cx="504056" cy="736658"/>
              </a:xfrm>
              <a:prstGeom prst="arc">
                <a:avLst>
                  <a:gd name="adj1" fmla="val 17362262"/>
                  <a:gd name="adj2" fmla="val 160859"/>
                </a:avLst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8100392" y="1709097"/>
                <a:ext cx="0" cy="100811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7884368" y="2005418"/>
                <a:ext cx="432048" cy="43204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7672869" y="1722120"/>
                <a:ext cx="117420" cy="990600"/>
              </a:xfrm>
              <a:custGeom>
                <a:avLst/>
                <a:gdLst>
                  <a:gd name="connsiteX0" fmla="*/ 28730 w 155790"/>
                  <a:gd name="connsiteY0" fmla="*/ 0 h 1005840"/>
                  <a:gd name="connsiteX1" fmla="*/ 31270 w 155790"/>
                  <a:gd name="connsiteY1" fmla="*/ 218440 h 1005840"/>
                  <a:gd name="connsiteX2" fmla="*/ 155730 w 155790"/>
                  <a:gd name="connsiteY2" fmla="*/ 490220 h 1005840"/>
                  <a:gd name="connsiteX3" fmla="*/ 13490 w 155790"/>
                  <a:gd name="connsiteY3" fmla="*/ 820420 h 1005840"/>
                  <a:gd name="connsiteX4" fmla="*/ 5870 w 155790"/>
                  <a:gd name="connsiteY4" fmla="*/ 1005840 h 1005840"/>
                  <a:gd name="connsiteX0" fmla="*/ 59210 w 155788"/>
                  <a:gd name="connsiteY0" fmla="*/ 0 h 995680"/>
                  <a:gd name="connsiteX1" fmla="*/ 31270 w 155788"/>
                  <a:gd name="connsiteY1" fmla="*/ 208280 h 995680"/>
                  <a:gd name="connsiteX2" fmla="*/ 155730 w 155788"/>
                  <a:gd name="connsiteY2" fmla="*/ 480060 h 995680"/>
                  <a:gd name="connsiteX3" fmla="*/ 13490 w 155788"/>
                  <a:gd name="connsiteY3" fmla="*/ 810260 h 995680"/>
                  <a:gd name="connsiteX4" fmla="*/ 5870 w 155788"/>
                  <a:gd name="connsiteY4" fmla="*/ 995680 h 995680"/>
                  <a:gd name="connsiteX0" fmla="*/ 59210 w 156404"/>
                  <a:gd name="connsiteY0" fmla="*/ 0 h 995680"/>
                  <a:gd name="connsiteX1" fmla="*/ 66830 w 156404"/>
                  <a:gd name="connsiteY1" fmla="*/ 251460 h 995680"/>
                  <a:gd name="connsiteX2" fmla="*/ 155730 w 156404"/>
                  <a:gd name="connsiteY2" fmla="*/ 480060 h 995680"/>
                  <a:gd name="connsiteX3" fmla="*/ 13490 w 156404"/>
                  <a:gd name="connsiteY3" fmla="*/ 810260 h 995680"/>
                  <a:gd name="connsiteX4" fmla="*/ 5870 w 156404"/>
                  <a:gd name="connsiteY4" fmla="*/ 995680 h 995680"/>
                  <a:gd name="connsiteX0" fmla="*/ 49633 w 146827"/>
                  <a:gd name="connsiteY0" fmla="*/ 0 h 990600"/>
                  <a:gd name="connsiteX1" fmla="*/ 57253 w 146827"/>
                  <a:gd name="connsiteY1" fmla="*/ 251460 h 990600"/>
                  <a:gd name="connsiteX2" fmla="*/ 146153 w 146827"/>
                  <a:gd name="connsiteY2" fmla="*/ 480060 h 990600"/>
                  <a:gd name="connsiteX3" fmla="*/ 3913 w 146827"/>
                  <a:gd name="connsiteY3" fmla="*/ 810260 h 990600"/>
                  <a:gd name="connsiteX4" fmla="*/ 36933 w 146827"/>
                  <a:gd name="connsiteY4" fmla="*/ 990600 h 990600"/>
                  <a:gd name="connsiteX0" fmla="*/ 20791 w 117420"/>
                  <a:gd name="connsiteY0" fmla="*/ 0 h 990600"/>
                  <a:gd name="connsiteX1" fmla="*/ 28411 w 117420"/>
                  <a:gd name="connsiteY1" fmla="*/ 251460 h 990600"/>
                  <a:gd name="connsiteX2" fmla="*/ 117311 w 117420"/>
                  <a:gd name="connsiteY2" fmla="*/ 480060 h 990600"/>
                  <a:gd name="connsiteX3" fmla="*/ 8091 w 117420"/>
                  <a:gd name="connsiteY3" fmla="*/ 772160 h 990600"/>
                  <a:gd name="connsiteX4" fmla="*/ 8091 w 117420"/>
                  <a:gd name="connsiteY4" fmla="*/ 990600 h 990600"/>
                  <a:gd name="connsiteX0" fmla="*/ 20791 w 117420"/>
                  <a:gd name="connsiteY0" fmla="*/ 0 h 990600"/>
                  <a:gd name="connsiteX1" fmla="*/ 28411 w 117420"/>
                  <a:gd name="connsiteY1" fmla="*/ 251460 h 990600"/>
                  <a:gd name="connsiteX2" fmla="*/ 117311 w 117420"/>
                  <a:gd name="connsiteY2" fmla="*/ 505460 h 990600"/>
                  <a:gd name="connsiteX3" fmla="*/ 8091 w 117420"/>
                  <a:gd name="connsiteY3" fmla="*/ 772160 h 990600"/>
                  <a:gd name="connsiteX4" fmla="*/ 8091 w 117420"/>
                  <a:gd name="connsiteY4" fmla="*/ 990600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420" h="990600">
                    <a:moveTo>
                      <a:pt x="20791" y="0"/>
                    </a:moveTo>
                    <a:cubicBezTo>
                      <a:pt x="11477" y="68368"/>
                      <a:pt x="12324" y="167217"/>
                      <a:pt x="28411" y="251460"/>
                    </a:cubicBezTo>
                    <a:cubicBezTo>
                      <a:pt x="44498" y="335703"/>
                      <a:pt x="120698" y="418677"/>
                      <a:pt x="117311" y="505460"/>
                    </a:cubicBezTo>
                    <a:cubicBezTo>
                      <a:pt x="113924" y="592243"/>
                      <a:pt x="26294" y="691303"/>
                      <a:pt x="8091" y="772160"/>
                    </a:cubicBezTo>
                    <a:cubicBezTo>
                      <a:pt x="-10112" y="853017"/>
                      <a:pt x="8091" y="990600"/>
                      <a:pt x="8091" y="990600"/>
                    </a:cubicBezTo>
                  </a:path>
                </a:pathLst>
              </a:cu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 rot="10800000">
                <a:off x="8412564" y="1713909"/>
                <a:ext cx="117420" cy="1003300"/>
              </a:xfrm>
              <a:custGeom>
                <a:avLst/>
                <a:gdLst>
                  <a:gd name="connsiteX0" fmla="*/ 28730 w 155790"/>
                  <a:gd name="connsiteY0" fmla="*/ 0 h 1005840"/>
                  <a:gd name="connsiteX1" fmla="*/ 31270 w 155790"/>
                  <a:gd name="connsiteY1" fmla="*/ 218440 h 1005840"/>
                  <a:gd name="connsiteX2" fmla="*/ 155730 w 155790"/>
                  <a:gd name="connsiteY2" fmla="*/ 490220 h 1005840"/>
                  <a:gd name="connsiteX3" fmla="*/ 13490 w 155790"/>
                  <a:gd name="connsiteY3" fmla="*/ 820420 h 1005840"/>
                  <a:gd name="connsiteX4" fmla="*/ 5870 w 155790"/>
                  <a:gd name="connsiteY4" fmla="*/ 1005840 h 1005840"/>
                  <a:gd name="connsiteX0" fmla="*/ 59210 w 155788"/>
                  <a:gd name="connsiteY0" fmla="*/ 0 h 995680"/>
                  <a:gd name="connsiteX1" fmla="*/ 31270 w 155788"/>
                  <a:gd name="connsiteY1" fmla="*/ 208280 h 995680"/>
                  <a:gd name="connsiteX2" fmla="*/ 155730 w 155788"/>
                  <a:gd name="connsiteY2" fmla="*/ 480060 h 995680"/>
                  <a:gd name="connsiteX3" fmla="*/ 13490 w 155788"/>
                  <a:gd name="connsiteY3" fmla="*/ 810260 h 995680"/>
                  <a:gd name="connsiteX4" fmla="*/ 5870 w 155788"/>
                  <a:gd name="connsiteY4" fmla="*/ 995680 h 995680"/>
                  <a:gd name="connsiteX0" fmla="*/ 59210 w 156404"/>
                  <a:gd name="connsiteY0" fmla="*/ 0 h 995680"/>
                  <a:gd name="connsiteX1" fmla="*/ 66830 w 156404"/>
                  <a:gd name="connsiteY1" fmla="*/ 251460 h 995680"/>
                  <a:gd name="connsiteX2" fmla="*/ 155730 w 156404"/>
                  <a:gd name="connsiteY2" fmla="*/ 480060 h 995680"/>
                  <a:gd name="connsiteX3" fmla="*/ 13490 w 156404"/>
                  <a:gd name="connsiteY3" fmla="*/ 810260 h 995680"/>
                  <a:gd name="connsiteX4" fmla="*/ 5870 w 156404"/>
                  <a:gd name="connsiteY4" fmla="*/ 995680 h 995680"/>
                  <a:gd name="connsiteX0" fmla="*/ 49633 w 146827"/>
                  <a:gd name="connsiteY0" fmla="*/ 0 h 990600"/>
                  <a:gd name="connsiteX1" fmla="*/ 57253 w 146827"/>
                  <a:gd name="connsiteY1" fmla="*/ 251460 h 990600"/>
                  <a:gd name="connsiteX2" fmla="*/ 146153 w 146827"/>
                  <a:gd name="connsiteY2" fmla="*/ 480060 h 990600"/>
                  <a:gd name="connsiteX3" fmla="*/ 3913 w 146827"/>
                  <a:gd name="connsiteY3" fmla="*/ 810260 h 990600"/>
                  <a:gd name="connsiteX4" fmla="*/ 36933 w 146827"/>
                  <a:gd name="connsiteY4" fmla="*/ 990600 h 990600"/>
                  <a:gd name="connsiteX0" fmla="*/ 20791 w 117420"/>
                  <a:gd name="connsiteY0" fmla="*/ 0 h 990600"/>
                  <a:gd name="connsiteX1" fmla="*/ 28411 w 117420"/>
                  <a:gd name="connsiteY1" fmla="*/ 251460 h 990600"/>
                  <a:gd name="connsiteX2" fmla="*/ 117311 w 117420"/>
                  <a:gd name="connsiteY2" fmla="*/ 480060 h 990600"/>
                  <a:gd name="connsiteX3" fmla="*/ 8091 w 117420"/>
                  <a:gd name="connsiteY3" fmla="*/ 772160 h 990600"/>
                  <a:gd name="connsiteX4" fmla="*/ 8091 w 117420"/>
                  <a:gd name="connsiteY4" fmla="*/ 990600 h 990600"/>
                  <a:gd name="connsiteX0" fmla="*/ 20791 w 117420"/>
                  <a:gd name="connsiteY0" fmla="*/ 0 h 990600"/>
                  <a:gd name="connsiteX1" fmla="*/ 28411 w 117420"/>
                  <a:gd name="connsiteY1" fmla="*/ 251460 h 990600"/>
                  <a:gd name="connsiteX2" fmla="*/ 117311 w 117420"/>
                  <a:gd name="connsiteY2" fmla="*/ 505460 h 990600"/>
                  <a:gd name="connsiteX3" fmla="*/ 8091 w 117420"/>
                  <a:gd name="connsiteY3" fmla="*/ 772160 h 990600"/>
                  <a:gd name="connsiteX4" fmla="*/ 8091 w 117420"/>
                  <a:gd name="connsiteY4" fmla="*/ 990600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420" h="990600">
                    <a:moveTo>
                      <a:pt x="20791" y="0"/>
                    </a:moveTo>
                    <a:cubicBezTo>
                      <a:pt x="11477" y="68368"/>
                      <a:pt x="12324" y="167217"/>
                      <a:pt x="28411" y="251460"/>
                    </a:cubicBezTo>
                    <a:cubicBezTo>
                      <a:pt x="44498" y="335703"/>
                      <a:pt x="120698" y="418677"/>
                      <a:pt x="117311" y="505460"/>
                    </a:cubicBezTo>
                    <a:cubicBezTo>
                      <a:pt x="113924" y="592243"/>
                      <a:pt x="26294" y="691303"/>
                      <a:pt x="8091" y="772160"/>
                    </a:cubicBezTo>
                    <a:cubicBezTo>
                      <a:pt x="-10112" y="853017"/>
                      <a:pt x="8091" y="990600"/>
                      <a:pt x="8091" y="990600"/>
                    </a:cubicBezTo>
                  </a:path>
                </a:pathLst>
              </a:cu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Up Arrow 24"/>
            <p:cNvSpPr/>
            <p:nvPr/>
          </p:nvSpPr>
          <p:spPr>
            <a:xfrm rot="5400000">
              <a:off x="7364477" y="2037400"/>
              <a:ext cx="216024" cy="36004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881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20-80MeV NS-FFAG Beamline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682266"/>
              </p:ext>
            </p:extLst>
          </p:nvPr>
        </p:nvGraphicFramePr>
        <p:xfrm>
          <a:off x="457200" y="1412776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Parameter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Value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Units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Particle species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Electron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Energy</a:t>
                      </a:r>
                      <a:r>
                        <a:rPr lang="en-GB" baseline="0" dirty="0" smtClean="0"/>
                        <a:t> range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20-80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MeV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Cell</a:t>
                      </a:r>
                      <a:r>
                        <a:rPr lang="en-GB" baseline="0" dirty="0" smtClean="0"/>
                        <a:t> Length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0.251751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Cell Angle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6.666…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degrees (54 per turn)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 = avg. </a:t>
                      </a:r>
                      <a:r>
                        <a:rPr lang="en-GB" baseline="0" dirty="0" smtClean="0"/>
                        <a:t>r</a:t>
                      </a:r>
                      <a:r>
                        <a:rPr lang="en-GB" dirty="0" smtClean="0"/>
                        <a:t>adius of curvature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2.16364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Max orbit excursion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19.83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mm (from circle radius</a:t>
                      </a:r>
                      <a:r>
                        <a:rPr lang="en-GB" baseline="0" dirty="0" smtClean="0"/>
                        <a:t> R)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Tune</a:t>
                      </a:r>
                      <a:r>
                        <a:rPr lang="en-GB" baseline="0" dirty="0" smtClean="0"/>
                        <a:t> range per cell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Q</a:t>
                      </a:r>
                      <a:r>
                        <a:rPr lang="en-GB" baseline="-25000" dirty="0" smtClean="0"/>
                        <a:t>y,80</a:t>
                      </a:r>
                      <a:r>
                        <a:rPr lang="en-GB" dirty="0" smtClean="0"/>
                        <a:t> = 0.032</a:t>
                      </a:r>
                      <a:r>
                        <a:rPr lang="en-GB" baseline="0" dirty="0" smtClean="0"/>
                        <a:t>, Q</a:t>
                      </a:r>
                      <a:r>
                        <a:rPr lang="en-GB" baseline="-25000" dirty="0" smtClean="0"/>
                        <a:t>x,20</a:t>
                      </a:r>
                      <a:r>
                        <a:rPr lang="en-GB" baseline="0" dirty="0" smtClean="0"/>
                        <a:t> = 0.410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cycles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Cell</a:t>
                      </a:r>
                      <a:r>
                        <a:rPr lang="en-GB" baseline="0" dirty="0" smtClean="0"/>
                        <a:t> lattice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halfD2, QF, D1, BD, halfD2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Drift lengths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D1 =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67.55, D2 = 64.90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</a:t>
                      </a:r>
                      <a:r>
                        <a:rPr lang="en-GB" baseline="0" dirty="0" smtClean="0"/>
                        <a:t> cells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 length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1.51051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 angle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degrees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79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Printed Shim Holder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38" y="1600200"/>
            <a:ext cx="8063724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94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Shimming Results (one iteration)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03" y="1557312"/>
            <a:ext cx="7786195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ircular Arrow 7"/>
          <p:cNvSpPr/>
          <p:nvPr/>
        </p:nvSpPr>
        <p:spPr>
          <a:xfrm>
            <a:off x="2699792" y="4077072"/>
            <a:ext cx="720080" cy="108012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292045"/>
              <a:gd name="adj5" fmla="val 125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ircular Arrow 9"/>
          <p:cNvSpPr/>
          <p:nvPr/>
        </p:nvSpPr>
        <p:spPr>
          <a:xfrm>
            <a:off x="1763688" y="3861048"/>
            <a:ext cx="720080" cy="108012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292045"/>
              <a:gd name="adj5" fmla="val 125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ircular Arrow 10"/>
          <p:cNvSpPr/>
          <p:nvPr/>
        </p:nvSpPr>
        <p:spPr>
          <a:xfrm>
            <a:off x="4564443" y="4308210"/>
            <a:ext cx="720080" cy="108012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292045"/>
              <a:gd name="adj5" fmla="val 125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ircular Arrow 11"/>
          <p:cNvSpPr/>
          <p:nvPr/>
        </p:nvSpPr>
        <p:spPr>
          <a:xfrm>
            <a:off x="5492990" y="4149080"/>
            <a:ext cx="720080" cy="108012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292045"/>
              <a:gd name="adj5" fmla="val 125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ircular Arrow 12"/>
          <p:cNvSpPr/>
          <p:nvPr/>
        </p:nvSpPr>
        <p:spPr>
          <a:xfrm>
            <a:off x="7365198" y="4408665"/>
            <a:ext cx="720080" cy="108012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292045"/>
              <a:gd name="adj5" fmla="val 125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5400000">
            <a:off x="7175153" y="3822645"/>
            <a:ext cx="216024" cy="752089"/>
          </a:xfrm>
          <a:prstGeom prst="leftBrace">
            <a:avLst>
              <a:gd name="adj1" fmla="val 2932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724683" y="3660138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Software error!</a:t>
            </a:r>
          </a:p>
          <a:p>
            <a:pPr algn="ctr"/>
            <a:r>
              <a:rPr lang="en-GB" sz="1000" dirty="0" smtClean="0"/>
              <a:t>No improvement</a:t>
            </a:r>
            <a:endParaRPr lang="en-GB" sz="1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723573" y="3660138"/>
            <a:ext cx="0" cy="5385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05947" y="2966724"/>
            <a:ext cx="1035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Re-measured on </a:t>
            </a:r>
            <a:r>
              <a:rPr lang="en-GB" sz="1000" dirty="0"/>
              <a:t>d</a:t>
            </a:r>
            <a:r>
              <a:rPr lang="en-GB" sz="1000" dirty="0" smtClean="0"/>
              <a:t>ifferent sized rotating coil check</a:t>
            </a:r>
            <a:endParaRPr lang="en-GB" sz="1000" dirty="0"/>
          </a:p>
        </p:txBody>
      </p:sp>
      <p:cxnSp>
        <p:nvCxnSpPr>
          <p:cNvPr id="20" name="Straight Arrow Connector 19"/>
          <p:cNvCxnSpPr>
            <a:stCxn id="21" idx="2"/>
          </p:cNvCxnSpPr>
          <p:nvPr/>
        </p:nvCxnSpPr>
        <p:spPr>
          <a:xfrm>
            <a:off x="3797072" y="4046844"/>
            <a:ext cx="0" cy="5828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79446" y="3646734"/>
            <a:ext cx="1035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Re-aligned the coil, check</a:t>
            </a:r>
            <a:endParaRPr lang="en-GB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4205947" y="182971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One iteration of shimming reduces multipoles by between 3.2x and 6.5x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7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Best so far: QF3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55" y="1600200"/>
            <a:ext cx="6648890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41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shimming iteration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056" y="3733655"/>
            <a:ext cx="2036440" cy="2431649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 a previous test quadrupole magnet “5A”</a:t>
            </a: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3D printer was worse so had to use clamps for position accuracy!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  <p:pic>
        <p:nvPicPr>
          <p:cNvPr id="1026" name="Picture 2" descr="D:\sbrooks\report\Internal\Cbeta\2016-04-28\Halbach shimming update\IMG_1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83208"/>
            <a:ext cx="3245099" cy="243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brooks\miscpapers\FFAG\Cbeta\CBETA_Design_Report\ffag_magnets\figures\halbach\shimresul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4622"/>
            <a:ext cx="7000056" cy="55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44008" y="6453337"/>
            <a:ext cx="3456384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iter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4.4x, 2 </a:t>
            </a:r>
            <a:r>
              <a:rPr lang="en-GB" sz="18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iters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15.3x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0" y="1557312"/>
            <a:ext cx="752682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Field Strength vs. Spec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92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0070C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0B050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E46C0A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C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C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C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C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C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F8F7B7-5C04-4484-B594-7E049F11DE28}" type="slidenum">
              <a:rPr lang="en-GB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200" smtClean="0">
              <a:solidFill>
                <a:srgbClr val="89898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8614" y="1780373"/>
            <a:ext cx="6186675" cy="167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dirty="0" smtClean="0"/>
              <a:t>Average (integrated) quadrupole for 1</a:t>
            </a:r>
            <a:r>
              <a:rPr lang="en-GB" baseline="30000" dirty="0" smtClean="0"/>
              <a:t>st</a:t>
            </a:r>
            <a:r>
              <a:rPr lang="en-GB" dirty="0" smtClean="0"/>
              <a:t> shim iteration:</a:t>
            </a:r>
          </a:p>
          <a:p>
            <a:pPr>
              <a:lnSpc>
                <a:spcPct val="114000"/>
              </a:lnSpc>
            </a:pPr>
            <a:r>
              <a:rPr lang="en-GB" dirty="0" smtClean="0"/>
              <a:t>-19.1142, -19.1176 </a:t>
            </a:r>
            <a:r>
              <a:rPr lang="en-GB" dirty="0"/>
              <a:t>T/m for </a:t>
            </a:r>
            <a:r>
              <a:rPr lang="en-GB" dirty="0" smtClean="0"/>
              <a:t>BD</a:t>
            </a:r>
          </a:p>
          <a:p>
            <a:pPr>
              <a:lnSpc>
                <a:spcPct val="114000"/>
              </a:lnSpc>
            </a:pPr>
            <a:r>
              <a:rPr lang="en-GB" dirty="0" smtClean="0"/>
              <a:t>goal</a:t>
            </a:r>
            <a:r>
              <a:rPr lang="en-GB" dirty="0"/>
              <a:t>: </a:t>
            </a:r>
            <a:r>
              <a:rPr lang="en-GB" dirty="0" smtClean="0"/>
              <a:t>19.1191 T/m</a:t>
            </a:r>
          </a:p>
          <a:p>
            <a:pPr>
              <a:lnSpc>
                <a:spcPct val="114000"/>
              </a:lnSpc>
            </a:pPr>
            <a:r>
              <a:rPr lang="en-GB" dirty="0"/>
              <a:t>23.6203 to 23.6514 T/m for </a:t>
            </a:r>
            <a:r>
              <a:rPr lang="en-GB" dirty="0" smtClean="0"/>
              <a:t>QF</a:t>
            </a:r>
          </a:p>
          <a:p>
            <a:pPr>
              <a:lnSpc>
                <a:spcPct val="114000"/>
              </a:lnSpc>
            </a:pPr>
            <a:r>
              <a:rPr lang="en-GB" dirty="0" smtClean="0"/>
              <a:t>goal</a:t>
            </a:r>
            <a:r>
              <a:rPr lang="en-GB" dirty="0"/>
              <a:t>: -</a:t>
            </a:r>
            <a:r>
              <a:rPr lang="en-GB" dirty="0" smtClean="0"/>
              <a:t>23.6236 T/m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148619" y="5035847"/>
            <a:ext cx="201622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1000" dirty="0" smtClean="0"/>
              <a:t>Overall sign error because I got the Hall probe the wrong way around during block testing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465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and Labour per Magnet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Permanent magnet wedges (</a:t>
            </a:r>
            <a:r>
              <a:rPr lang="en-GB" dirty="0" err="1" smtClean="0"/>
              <a:t>AllStar</a:t>
            </a:r>
            <a:r>
              <a:rPr lang="en-GB" dirty="0" smtClean="0"/>
              <a:t> N35SH)</a:t>
            </a:r>
          </a:p>
          <a:p>
            <a:pPr lvl="1"/>
            <a:r>
              <a:rPr lang="en-GB" dirty="0" smtClean="0"/>
              <a:t>$1052.67 per QF magnet (16 wedges)</a:t>
            </a:r>
          </a:p>
          <a:p>
            <a:pPr lvl="1"/>
            <a:r>
              <a:rPr lang="en-GB" dirty="0" smtClean="0"/>
              <a:t>$758.00 per BD magnet (16 wedges)</a:t>
            </a:r>
          </a:p>
          <a:p>
            <a:r>
              <a:rPr lang="en-GB" dirty="0" smtClean="0"/>
              <a:t>Labour ~8h per magnet: 3h measurement, 2h shimming, 2h assembly, 1h 3D printer setup</a:t>
            </a:r>
          </a:p>
          <a:p>
            <a:r>
              <a:rPr lang="en-GB" dirty="0" smtClean="0"/>
              <a:t>Required infrastructure</a:t>
            </a:r>
          </a:p>
          <a:p>
            <a:pPr lvl="1"/>
            <a:r>
              <a:rPr lang="en-GB" dirty="0" smtClean="0"/>
              <a:t>3D printer ($2-3k), used </a:t>
            </a:r>
            <a:r>
              <a:rPr lang="en-GB" dirty="0" err="1" smtClean="0"/>
              <a:t>Ultimaker</a:t>
            </a:r>
            <a:r>
              <a:rPr lang="en-GB" dirty="0" smtClean="0"/>
              <a:t> 2 Extended+</a:t>
            </a:r>
          </a:p>
          <a:p>
            <a:pPr lvl="1"/>
            <a:r>
              <a:rPr lang="en-GB" dirty="0" smtClean="0"/>
              <a:t>Rotating coil (~$50k)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46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Strength</a:t>
            </a:r>
          </a:p>
          <a:p>
            <a:pPr lvl="1"/>
            <a:r>
              <a:rPr lang="en-GB" dirty="0" smtClean="0"/>
              <a:t>Upper limit to quad*aperture (pole tip field)</a:t>
            </a:r>
          </a:p>
          <a:p>
            <a:pPr lvl="1"/>
            <a:r>
              <a:rPr lang="en-GB" dirty="0" smtClean="0"/>
              <a:t>Watch out for demagnetisation from reverse fluxes (OK so far up to ~1T pole tip)</a:t>
            </a:r>
          </a:p>
          <a:p>
            <a:pPr lvl="2"/>
            <a:r>
              <a:rPr lang="en-GB" dirty="0" smtClean="0"/>
              <a:t>Choosing a high </a:t>
            </a:r>
            <a:r>
              <a:rPr lang="en-GB" dirty="0" err="1" smtClean="0"/>
              <a:t>H</a:t>
            </a:r>
            <a:r>
              <a:rPr lang="en-GB" baseline="-25000" dirty="0" err="1" smtClean="0"/>
              <a:t>cj</a:t>
            </a:r>
            <a:r>
              <a:rPr lang="en-GB" dirty="0" smtClean="0"/>
              <a:t> grade increases resistance to this</a:t>
            </a:r>
          </a:p>
          <a:p>
            <a:r>
              <a:rPr lang="en-GB" dirty="0" smtClean="0"/>
              <a:t>Can’t have rapidly varying field w.r.t. aperture</a:t>
            </a:r>
          </a:p>
          <a:p>
            <a:r>
              <a:rPr lang="en-GB" dirty="0" smtClean="0"/>
              <a:t>Temperature coefficient of </a:t>
            </a:r>
            <a:r>
              <a:rPr lang="en-GB" dirty="0" err="1" smtClean="0"/>
              <a:t>NdFeB</a:t>
            </a:r>
            <a:r>
              <a:rPr lang="en-GB" dirty="0" smtClean="0"/>
              <a:t> ~-0.12%/K</a:t>
            </a:r>
          </a:p>
          <a:p>
            <a:r>
              <a:rPr lang="en-GB" dirty="0" smtClean="0"/>
              <a:t>Choose high </a:t>
            </a:r>
            <a:r>
              <a:rPr lang="en-GB" dirty="0" err="1" smtClean="0"/>
              <a:t>H</a:t>
            </a:r>
            <a:r>
              <a:rPr lang="en-GB" baseline="-25000" dirty="0" err="1" smtClean="0"/>
              <a:t>cj</a:t>
            </a:r>
            <a:r>
              <a:rPr lang="en-GB" dirty="0" smtClean="0"/>
              <a:t> grade for radiation resistance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863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power consumption</a:t>
            </a:r>
          </a:p>
          <a:p>
            <a:pPr lvl="1"/>
            <a:r>
              <a:rPr lang="en-GB" dirty="0"/>
              <a:t>No power supply</a:t>
            </a:r>
            <a:r>
              <a:rPr lang="en-GB" dirty="0" smtClean="0"/>
              <a:t>, no copper wires or windings</a:t>
            </a:r>
          </a:p>
          <a:p>
            <a:r>
              <a:rPr lang="en-GB" dirty="0" smtClean="0"/>
              <a:t>Any field shape you like within strength limits</a:t>
            </a:r>
          </a:p>
          <a:p>
            <a:r>
              <a:rPr lang="en-GB" dirty="0" smtClean="0"/>
              <a:t>No “cross-talk” between iron surfaces in compact lattices</a:t>
            </a:r>
          </a:p>
          <a:p>
            <a:r>
              <a:rPr lang="en-GB" dirty="0" smtClean="0"/>
              <a:t>Can be assembled with mallet</a:t>
            </a:r>
          </a:p>
          <a:p>
            <a:r>
              <a:rPr lang="en-GB" dirty="0" smtClean="0"/>
              <a:t>1e-4 accuracy is possible after shimming</a:t>
            </a:r>
          </a:p>
          <a:p>
            <a:r>
              <a:rPr lang="en-GB" dirty="0" smtClean="0"/>
              <a:t>Seems cheap, at least for short magnet length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50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sbrooks\report\2016-1\BETA_Cell_mouldy_cr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768" y="-963488"/>
            <a:ext cx="13354050" cy="840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549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20, 40, 60, 80MeV in NS-FFAG Cell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67" y="1600200"/>
            <a:ext cx="5951266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444208" y="161471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1cm grid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Tunes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30" y="1600200"/>
            <a:ext cx="62457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64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40 degree </a:t>
            </a:r>
            <a:r>
              <a:rPr lang="en-GB" dirty="0"/>
              <a:t>NS-FFAG Beamline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5509"/>
            <a:ext cx="8229600" cy="3895344"/>
          </a:xfrm>
        </p:spPr>
      </p:pic>
      <p:sp>
        <p:nvSpPr>
          <p:cNvPr id="10" name="TextBox 9"/>
          <p:cNvSpPr txBox="1"/>
          <p:nvPr/>
        </p:nvSpPr>
        <p:spPr>
          <a:xfrm>
            <a:off x="6516216" y="1916832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10cm grid</a:t>
            </a:r>
          </a:p>
          <a:p>
            <a:pPr algn="r"/>
            <a:r>
              <a:rPr lang="en-GB" dirty="0" smtClean="0">
                <a:solidFill>
                  <a:schemeClr val="bg1"/>
                </a:solidFill>
              </a:rPr>
              <a:t>6 cells, 12 magnets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am I making this odd thing?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en-GB" dirty="0" smtClean="0"/>
              <a:t>I had some spare </a:t>
            </a:r>
            <a:r>
              <a:rPr lang="en-GB" dirty="0" err="1" smtClean="0"/>
              <a:t>Halbach</a:t>
            </a:r>
            <a:r>
              <a:rPr lang="en-GB" dirty="0" smtClean="0"/>
              <a:t> magnets from CBETA prototyping that they’re not using</a:t>
            </a:r>
          </a:p>
          <a:p>
            <a:r>
              <a:rPr lang="en-GB" dirty="0" smtClean="0"/>
              <a:t>The 20-80MeV BNL ATF energy range matches the energy range of CBETA magnet halves</a:t>
            </a:r>
          </a:p>
          <a:p>
            <a:pPr lvl="1"/>
            <a:r>
              <a:rPr lang="en-GB" dirty="0" smtClean="0"/>
              <a:t>This is by luck, also George Mahler’s idea</a:t>
            </a:r>
          </a:p>
          <a:p>
            <a:r>
              <a:rPr lang="en-GB" dirty="0" smtClean="0"/>
              <a:t>It demonstrates 4x energy range in a non-scaling FFAG for the first time (I think)</a:t>
            </a:r>
          </a:p>
          <a:p>
            <a:pPr lvl="1"/>
            <a:r>
              <a:rPr lang="en-GB" dirty="0" smtClean="0"/>
              <a:t>Very useful for risk-reduction in the </a:t>
            </a:r>
            <a:r>
              <a:rPr lang="en-GB" dirty="0" err="1" smtClean="0"/>
              <a:t>eRHIC</a:t>
            </a:r>
            <a:r>
              <a:rPr lang="en-GB" dirty="0" smtClean="0"/>
              <a:t> design, which uses exactly such FFAGs as transfer lines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82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Magnet Ideas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Generalised </a:t>
            </a:r>
            <a:r>
              <a:rPr lang="en-GB" dirty="0" err="1" smtClean="0"/>
              <a:t>Halbach</a:t>
            </a:r>
            <a:r>
              <a:rPr lang="en-GB" dirty="0" smtClean="0"/>
              <a:t> arrangement</a:t>
            </a:r>
          </a:p>
          <a:p>
            <a:pPr lvl="1"/>
            <a:r>
              <a:rPr lang="en-GB" dirty="0" smtClean="0"/>
              <a:t>Vary the size and magnetisation direction of the magnet wedges</a:t>
            </a:r>
          </a:p>
          <a:p>
            <a:pPr lvl="1"/>
            <a:r>
              <a:rPr lang="en-GB" dirty="0" smtClean="0"/>
              <a:t>Can produce “any” field configuration</a:t>
            </a:r>
          </a:p>
          <a:p>
            <a:pPr lvl="1"/>
            <a:r>
              <a:rPr lang="en-GB" dirty="0" smtClean="0"/>
              <a:t>Or an existing field configuration shifted to better reflect the aperture required by the beams</a:t>
            </a:r>
          </a:p>
          <a:p>
            <a:r>
              <a:rPr lang="en-GB" dirty="0" smtClean="0"/>
              <a:t>Perma</a:t>
            </a:r>
            <a:r>
              <a:rPr lang="en-GB" dirty="0"/>
              <a:t>n</a:t>
            </a:r>
            <a:r>
              <a:rPr lang="en-GB" dirty="0" smtClean="0"/>
              <a:t>ent </a:t>
            </a:r>
            <a:r>
              <a:rPr lang="en-GB" dirty="0"/>
              <a:t>m</a:t>
            </a:r>
            <a:r>
              <a:rPr lang="en-GB" dirty="0" smtClean="0"/>
              <a:t>agnet </a:t>
            </a:r>
            <a:r>
              <a:rPr lang="en-GB" dirty="0"/>
              <a:t>s</a:t>
            </a:r>
            <a:r>
              <a:rPr lang="en-GB" dirty="0" smtClean="0"/>
              <a:t>himming with iron wires</a:t>
            </a:r>
          </a:p>
          <a:p>
            <a:pPr lvl="1"/>
            <a:r>
              <a:rPr lang="en-GB" dirty="0" smtClean="0"/>
              <a:t>Reduces field errors from “factory” ~1e-2 level to ~1e-4 level for accelerator magnets, cheaply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93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 Parameters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228519"/>
              </p:ext>
            </p:extLst>
          </p:nvPr>
        </p:nvGraphicFramePr>
        <p:xfrm>
          <a:off x="457200" y="1600200"/>
          <a:ext cx="8229600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Parameter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“QF” magnet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“BD” magnet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Units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Length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57.44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61.86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baseline="0" dirty="0" smtClean="0"/>
                        <a:t>Dipole</a:t>
                      </a:r>
                      <a:r>
                        <a:rPr lang="en-GB" baseline="0" dirty="0" smtClean="0"/>
                        <a:t> B</a:t>
                      </a:r>
                      <a:r>
                        <a:rPr lang="en-GB" baseline="-25000" dirty="0" smtClean="0"/>
                        <a:t>y</a:t>
                      </a:r>
                      <a:r>
                        <a:rPr lang="en-GB" baseline="0" dirty="0" smtClean="0"/>
                        <a:t>(x=0)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-0.37679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Quadrupole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dB</a:t>
                      </a:r>
                      <a:r>
                        <a:rPr lang="en-GB" baseline="-25000" dirty="0" err="1" smtClean="0"/>
                        <a:t>y</a:t>
                      </a:r>
                      <a:r>
                        <a:rPr lang="en-GB" dirty="0" smtClean="0"/>
                        <a:t>/dx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-23.624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19.119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T/m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Inner radius </a:t>
                      </a:r>
                      <a:r>
                        <a:rPr lang="en-GB" dirty="0" smtClean="0"/>
                        <a:t>(magnet pieces)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37.20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30.70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(shim holder)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34.70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27.60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baseline="0" dirty="0" smtClean="0"/>
                        <a:t>“Pole-tip” field</a:t>
                      </a:r>
                      <a:r>
                        <a:rPr lang="en-GB" baseline="0" dirty="0" smtClean="0"/>
                        <a:t> (magnet pieces)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0.879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(-)0.964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Max field at r=1cm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0.236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(-)0.568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Outer radius </a:t>
                      </a:r>
                      <a:r>
                        <a:rPr lang="en-GB" dirty="0" smtClean="0"/>
                        <a:t>(magnet pieces)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62.45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59.43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(tubular support)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76.2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76.2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mm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23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Generalised </a:t>
            </a:r>
            <a:r>
              <a:rPr lang="en-GB" dirty="0" err="1" smtClean="0"/>
              <a:t>Halbach</a:t>
            </a:r>
            <a:r>
              <a:rPr lang="en-GB" dirty="0" smtClean="0"/>
              <a:t> design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3842"/>
            <a:ext cx="4572000" cy="4572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FFAG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  <p:pic>
        <p:nvPicPr>
          <p:cNvPr id="3074" name="Picture 2" descr="D:\sbrooks\report\2016-1\magnet_Smoothpipe_QF_crop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715"/>
            <a:ext cx="45720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5816901"/>
            <a:ext cx="668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Material grade: N35SH from </a:t>
            </a:r>
            <a:r>
              <a:rPr lang="en-GB" dirty="0" err="1" smtClean="0">
                <a:solidFill>
                  <a:schemeClr val="bg1"/>
                </a:solidFill>
              </a:rPr>
              <a:t>AllStar</a:t>
            </a:r>
            <a:r>
              <a:rPr lang="en-GB" dirty="0" smtClean="0">
                <a:solidFill>
                  <a:schemeClr val="bg1"/>
                </a:solidFill>
              </a:rPr>
              <a:t> Magnetics, B</a:t>
            </a:r>
            <a:r>
              <a:rPr lang="en-GB" baseline="-25000" dirty="0" smtClean="0">
                <a:solidFill>
                  <a:schemeClr val="bg1"/>
                </a:solidFill>
              </a:rPr>
              <a:t>r</a:t>
            </a:r>
            <a:r>
              <a:rPr lang="en-GB" dirty="0" smtClean="0">
                <a:solidFill>
                  <a:schemeClr val="bg1"/>
                </a:solidFill>
              </a:rPr>
              <a:t>(eff.)=1.194T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614715"/>
            <a:ext cx="6481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My current sheet approximation code (PM2D) is good enough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26056</TotalTime>
  <Words>1274</Words>
  <Application>Microsoft Office PowerPoint</Application>
  <PresentationFormat>On-screen Show (4:3)</PresentationFormat>
  <Paragraphs>301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1_Office Theme</vt:lpstr>
      <vt:lpstr>Generalised Halbach Magnets for a Non-Scaling FFAG Arc</vt:lpstr>
      <vt:lpstr>20-80MeV NS-FFAG Beamline</vt:lpstr>
      <vt:lpstr>20, 40, 60, 80MeV in NS-FFAG Cell</vt:lpstr>
      <vt:lpstr>Tunes</vt:lpstr>
      <vt:lpstr>40 degree NS-FFAG Beamline</vt:lpstr>
      <vt:lpstr>Why am I making this odd thing?</vt:lpstr>
      <vt:lpstr>Two Magnet Ideas</vt:lpstr>
      <vt:lpstr>Magnet Parameters</vt:lpstr>
      <vt:lpstr>Generalised Halbach design</vt:lpstr>
      <vt:lpstr>Scaling FFAG example</vt:lpstr>
      <vt:lpstr>VFFAG example</vt:lpstr>
      <vt:lpstr>Photos of magnets (unshimmed)</vt:lpstr>
      <vt:lpstr>3D Printed Magnet Holder</vt:lpstr>
      <vt:lpstr>Assembly with Dummy Blocks</vt:lpstr>
      <vt:lpstr>Rotating Coil</vt:lpstr>
      <vt:lpstr>Unshimmed Rotating Coil Results</vt:lpstr>
      <vt:lpstr>Higher Harmonic Figure of Merit</vt:lpstr>
      <vt:lpstr>Figure of Merit vs. Radius</vt:lpstr>
      <vt:lpstr>Iron Wire Shimming Theory</vt:lpstr>
      <vt:lpstr>3D Printed Shim Holder</vt:lpstr>
      <vt:lpstr>Shimming Results (one iteration)</vt:lpstr>
      <vt:lpstr>Best so far: QF3</vt:lpstr>
      <vt:lpstr>2nd shimming iteration</vt:lpstr>
      <vt:lpstr>Field Strength vs. Spec</vt:lpstr>
      <vt:lpstr>Cost and Labour per Magnet</vt:lpstr>
      <vt:lpstr>Limitations</vt:lpstr>
      <vt:lpstr>Benefits</vt:lpstr>
      <vt:lpstr>THE END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Magnet?</dc:title>
  <dc:creator>Stephen Brooks</dc:creator>
  <cp:lastModifiedBy>Stephen Brooks</cp:lastModifiedBy>
  <cp:revision>864</cp:revision>
  <dcterms:created xsi:type="dcterms:W3CDTF">2012-11-14T19:21:06Z</dcterms:created>
  <dcterms:modified xsi:type="dcterms:W3CDTF">2016-09-02T18:58:20Z</dcterms:modified>
</cp:coreProperties>
</file>