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46"/>
  </p:notesMasterIdLst>
  <p:handoutMasterIdLst>
    <p:handoutMasterId r:id="rId47"/>
  </p:handoutMasterIdLst>
  <p:sldIdLst>
    <p:sldId id="511" r:id="rId3"/>
    <p:sldId id="719" r:id="rId4"/>
    <p:sldId id="713" r:id="rId5"/>
    <p:sldId id="702" r:id="rId6"/>
    <p:sldId id="703" r:id="rId7"/>
    <p:sldId id="704" r:id="rId8"/>
    <p:sldId id="705" r:id="rId9"/>
    <p:sldId id="706" r:id="rId10"/>
    <p:sldId id="707" r:id="rId11"/>
    <p:sldId id="716" r:id="rId12"/>
    <p:sldId id="717" r:id="rId13"/>
    <p:sldId id="714" r:id="rId14"/>
    <p:sldId id="715" r:id="rId15"/>
    <p:sldId id="708" r:id="rId16"/>
    <p:sldId id="718" r:id="rId17"/>
    <p:sldId id="709" r:id="rId18"/>
    <p:sldId id="710" r:id="rId19"/>
    <p:sldId id="721" r:id="rId20"/>
    <p:sldId id="711" r:id="rId21"/>
    <p:sldId id="657" r:id="rId22"/>
    <p:sldId id="658" r:id="rId23"/>
    <p:sldId id="727" r:id="rId24"/>
    <p:sldId id="723" r:id="rId25"/>
    <p:sldId id="728" r:id="rId26"/>
    <p:sldId id="729" r:id="rId27"/>
    <p:sldId id="726" r:id="rId28"/>
    <p:sldId id="734" r:id="rId29"/>
    <p:sldId id="725" r:id="rId30"/>
    <p:sldId id="730" r:id="rId31"/>
    <p:sldId id="733" r:id="rId32"/>
    <p:sldId id="724" r:id="rId33"/>
    <p:sldId id="735" r:id="rId34"/>
    <p:sldId id="731" r:id="rId35"/>
    <p:sldId id="732" r:id="rId36"/>
    <p:sldId id="712" r:id="rId37"/>
    <p:sldId id="720" r:id="rId38"/>
    <p:sldId id="722" r:id="rId39"/>
    <p:sldId id="430" r:id="rId40"/>
    <p:sldId id="493" r:id="rId41"/>
    <p:sldId id="437" r:id="rId42"/>
    <p:sldId id="494" r:id="rId43"/>
    <p:sldId id="495" r:id="rId44"/>
    <p:sldId id="447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9" autoAdjust="0"/>
    <p:restoredTop sz="94411" autoAdjust="0"/>
  </p:normalViewPr>
  <p:slideViewPr>
    <p:cSldViewPr>
      <p:cViewPr varScale="1">
        <p:scale>
          <a:sx n="82" d="100"/>
          <a:sy n="82" d="100"/>
        </p:scale>
        <p:origin x="44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2019-Nov-14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14/11/2019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80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2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20,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November 20,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20,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CBETA: a </a:t>
            </a:r>
            <a:r>
              <a:rPr lang="en-US"/>
              <a:t>4-pass superconducting </a:t>
            </a:r>
            <a:r>
              <a:rPr lang="en-US" dirty="0"/>
              <a:t>ERL </a:t>
            </a:r>
            <a:r>
              <a:rPr lang="en-US"/>
              <a:t>with permanent FFA magnet </a:t>
            </a:r>
            <a:r>
              <a:rPr lang="en-US" dirty="0"/>
              <a:t>return arc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Fixed-Field Return Arc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76C3A-9A2A-4C61-9E88-A9F1E21A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52"/>
          <a:stretch/>
        </p:blipFill>
        <p:spPr>
          <a:xfrm>
            <a:off x="0" y="1127337"/>
            <a:ext cx="9144000" cy="5181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2A89F-87B4-4A37-B2FB-B8B40820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Main Linac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E2F99-3119-4AD5-BADC-E4FAC334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4A96-3F49-4E65-A8BE-ABCCF491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150C-6E76-47D0-A67A-2C32FC0C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86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2AE4-2508-417C-BAA7-C7644C82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Possible Halo after Injector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A848F1-1503-4819-86CE-07E63A513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51005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B395-2D09-4280-9456-0F14ECC1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7D93-6B72-4FD0-A744-BC4D01EF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2595B-2FAB-4679-87FD-568834C6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E5EAA-2128-41A4-9FC3-6F0D3625F04E}"/>
              </a:ext>
            </a:extLst>
          </p:cNvPr>
          <p:cNvSpPr txBox="1"/>
          <p:nvPr/>
        </p:nvSpPr>
        <p:spPr>
          <a:xfrm>
            <a:off x="5724128" y="1700808"/>
            <a:ext cx="3347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3×10</a:t>
            </a:r>
            <a:r>
              <a:rPr lang="en-GB" baseline="30000"/>
              <a:t>-4</a:t>
            </a:r>
            <a:r>
              <a:rPr lang="en-GB"/>
              <a:t> relative intensity</a:t>
            </a:r>
          </a:p>
          <a:p>
            <a:r>
              <a:rPr lang="en-GB"/>
              <a:t>~100x beam core area</a:t>
            </a:r>
          </a:p>
          <a:p>
            <a:r>
              <a:rPr lang="en-GB"/>
              <a:t>About 3% of total charge</a:t>
            </a:r>
          </a:p>
          <a:p>
            <a:endParaRPr lang="en-GB"/>
          </a:p>
          <a:p>
            <a:r>
              <a:rPr lang="en-GB"/>
              <a:t>Probably from photocathode</a:t>
            </a:r>
          </a:p>
          <a:p>
            <a:endParaRPr lang="en-GB"/>
          </a:p>
          <a:p>
            <a:r>
              <a:rPr lang="en-GB"/>
              <a:t>(April 17, 2019)</a:t>
            </a:r>
          </a:p>
          <a:p>
            <a:endParaRPr lang="en-GB"/>
          </a:p>
          <a:p>
            <a:r>
              <a:rPr lang="en-GB"/>
              <a:t>Selectively-activated photocathode has been used before at Cornell to suppress this sort of thing</a:t>
            </a:r>
          </a:p>
          <a:p>
            <a:endParaRPr lang="en-GB"/>
          </a:p>
          <a:p>
            <a:r>
              <a:rPr lang="en-GB"/>
              <a:t>Collimators in the injector are possible but harder due to high beam powers</a:t>
            </a:r>
          </a:p>
        </p:txBody>
      </p:sp>
    </p:spTree>
    <p:extLst>
      <p:ext uri="{BB962C8B-B14F-4D97-AF65-F5344CB8AC3E}">
        <p14:creationId xmlns:p14="http://schemas.microsoft.com/office/powerpoint/2010/main" val="214356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C22FD-222B-4D64-8166-80390CE98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9674D-7699-4FAD-8CDD-19DE1DA5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FACC-D2C5-4798-B827-9359F7A9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4E58-D156-40C0-9089-6D263FDE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8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CF4-AE14-4F85-8968-C893BF8C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Commissioning results: orbit correction in fixed-field loop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38AE-B41E-4A9E-A56A-CACACA54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13FE-1A38-4493-9A88-88E6F8A3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6B5-96FB-4351-9E51-B5F9D5F3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754C9-5A40-4B11-80B2-5A4C6CFB2620}"/>
              </a:ext>
            </a:extLst>
          </p:cNvPr>
          <p:cNvSpPr txBox="1"/>
          <p:nvPr/>
        </p:nvSpPr>
        <p:spPr>
          <a:xfrm>
            <a:off x="1115616" y="3429000"/>
            <a:ext cx="691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very first beam through the fixed-field loop on May 7, 2019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E3D33-B16C-4FDD-83E2-A23BFEA9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74282"/>
            <a:ext cx="4745628" cy="2491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1F09B-D06B-42B9-93B9-8BCAFABFE407}"/>
              </a:ext>
            </a:extLst>
          </p:cNvPr>
          <p:cNvSpPr txBox="1"/>
          <p:nvPr/>
        </p:nvSpPr>
        <p:spPr>
          <a:xfrm>
            <a:off x="5853420" y="4593176"/>
            <a:ext cx="260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Corrected beam</a:t>
            </a:r>
          </a:p>
          <a:p>
            <a:r>
              <a:rPr lang="en-GB"/>
              <a:t>(June 12, 2019)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8619C-6004-474B-A3AD-C328BE30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2" y="1611841"/>
            <a:ext cx="6704776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77A1-BF8E-4E31-B5BE-2961E006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Tunes in Beam Energy Scan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BEE86B-0C36-475E-B130-6534C1ADC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9" y="2157834"/>
            <a:ext cx="4608512" cy="34538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ECFF7-EA3A-4ADB-AFAF-237AE9D3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37A0A-45F4-48CC-A20C-CDAF02A3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4624-A4ED-4B68-9AB7-45760EA0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1BD8D9-B1C2-4053-BBBB-2C9DDF05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0" y="2157833"/>
            <a:ext cx="4602029" cy="3453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F9EB9D-38FE-46FB-92C3-31B5E22587EC}"/>
              </a:ext>
            </a:extLst>
          </p:cNvPr>
          <p:cNvSpPr txBox="1"/>
          <p:nvPr/>
        </p:nvSpPr>
        <p:spPr>
          <a:xfrm>
            <a:off x="1392651" y="15817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arcs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60FAC-AD4D-425A-B021-A2776C998970}"/>
              </a:ext>
            </a:extLst>
          </p:cNvPr>
          <p:cNvSpPr txBox="1"/>
          <p:nvPr/>
        </p:nvSpPr>
        <p:spPr>
          <a:xfrm>
            <a:off x="6002153" y="158177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straight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D9CCB-0DC3-4E9A-93EF-E5A41A02BCC2}"/>
              </a:ext>
            </a:extLst>
          </p:cNvPr>
          <p:cNvSpPr txBox="1"/>
          <p:nvPr/>
        </p:nvSpPr>
        <p:spPr>
          <a:xfrm>
            <a:off x="3599892" y="57959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(June 12,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3003-DF9E-428E-B7C6-DF391A4D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Current Test / Radiation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3A705-588C-4BCF-A2E1-0F305E250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3"/>
          <a:stretch/>
        </p:blipFill>
        <p:spPr>
          <a:xfrm>
            <a:off x="288032" y="3974683"/>
            <a:ext cx="4656291" cy="22814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15813-1F7D-4BAD-B85D-A1E003D4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DAEA1-0A40-4CEB-91AE-ED7F1411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2210D-B2D5-430A-B517-61900277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A22E1-1B9D-405D-9979-1C9875E8AABE}"/>
              </a:ext>
            </a:extLst>
          </p:cNvPr>
          <p:cNvSpPr txBox="1"/>
          <p:nvPr/>
        </p:nvSpPr>
        <p:spPr>
          <a:xfrm>
            <a:off x="4824536" y="1484784"/>
            <a:ext cx="4211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Using ~3pC bunches</a:t>
            </a:r>
          </a:p>
          <a:p>
            <a:endParaRPr lang="en-GB"/>
          </a:p>
          <a:p>
            <a:r>
              <a:rPr lang="en-GB"/>
              <a:t>Halo just went through</a:t>
            </a:r>
          </a:p>
          <a:p>
            <a:endParaRPr lang="en-GB"/>
          </a:p>
          <a:p>
            <a:r>
              <a:rPr lang="en-GB"/>
              <a:t>Current limited by uninteresting things:</a:t>
            </a:r>
          </a:p>
          <a:p>
            <a:r>
              <a:rPr lang="en-GB"/>
              <a:t>Wrong gun photocathode</a:t>
            </a:r>
          </a:p>
          <a:p>
            <a:r>
              <a:rPr lang="en-GB"/>
              <a:t>Fast EPS not installed (10uA limit)</a:t>
            </a:r>
          </a:p>
          <a:p>
            <a:r>
              <a:rPr lang="en-GB"/>
              <a:t>Gun resistor needs changing</a:t>
            </a:r>
          </a:p>
          <a:p>
            <a:r>
              <a:rPr lang="en-GB"/>
              <a:t>External radiation monitors (70uA limit)</a:t>
            </a:r>
          </a:p>
          <a:p>
            <a:endParaRPr lang="en-GB"/>
          </a:p>
          <a:p>
            <a:r>
              <a:rPr lang="en-GB"/>
              <a:t>No “physics” current limit seen</a:t>
            </a:r>
          </a:p>
          <a:p>
            <a:endParaRPr lang="en-GB"/>
          </a:p>
          <a:p>
            <a:r>
              <a:rPr lang="en-GB"/>
              <a:t>Extrapolating internal FFA losses gives 70uA*(10000/600) = 1.17mA limit</a:t>
            </a:r>
          </a:p>
          <a:p>
            <a:endParaRPr lang="en-GB"/>
          </a:p>
          <a:p>
            <a:r>
              <a:rPr lang="en-GB"/>
              <a:t>1mA should be fine</a:t>
            </a:r>
          </a:p>
          <a:p>
            <a:r>
              <a:rPr lang="en-GB"/>
              <a:t>Probably 1-10mA CSR limit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2E597-C8BB-4CDB-8BEA-68479E47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802010" y="1227746"/>
            <a:ext cx="3672408" cy="26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8C49-8226-44B8-A1FE-9E03EB48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Dispersion, R</a:t>
            </a:r>
            <a:r>
              <a:rPr lang="en-GB" baseline="-25000"/>
              <a:t>56</a:t>
            </a:r>
            <a:r>
              <a:rPr lang="en-GB"/>
              <a:t> correction 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C6B7F-BECE-408D-AD9C-B9751C8F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A119-F31E-4D5C-8B05-6B48621F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BBAE-E1A5-485C-B22B-4D2EAA37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7" name="stable_D2-1_beam">
            <a:hlinkClick r:id="" action="ppaction://media"/>
            <a:extLst>
              <a:ext uri="{FF2B5EF4-FFF2-40B4-BE49-F238E27FC236}">
                <a16:creationId xmlns:a16="http://schemas.microsoft.com/office/drawing/2014/main" id="{CEC38004-A39A-4341-9C0E-80831A8E0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6832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DFE73-993E-40F2-8E03-14739648314C}"/>
              </a:ext>
            </a:extLst>
          </p:cNvPr>
          <p:cNvSpPr txBox="1"/>
          <p:nvPr/>
        </p:nvSpPr>
        <p:spPr>
          <a:xfrm>
            <a:off x="539552" y="1417638"/>
            <a:ext cx="802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entering the dump line is steady, free of RF energy jitter (July 13,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9A49-C642-4152-9874-004C0C4A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Recovery Efficiency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7CDDF-C6F7-4B3A-AB19-C8B6484D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A87A0-FA4E-47C9-B822-7DA63887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32437-7C6F-4FCB-8CA3-8BDF2439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75EE64-30E9-4603-B746-32CF173C171B}"/>
              </a:ext>
            </a:extLst>
          </p:cNvPr>
          <p:cNvSpPr txBox="1">
            <a:spLocks/>
          </p:cNvSpPr>
          <p:nvPr/>
        </p:nvSpPr>
        <p:spPr bwMode="auto">
          <a:xfrm>
            <a:off x="246648" y="1622090"/>
            <a:ext cx="2496553" cy="385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99.6 ± 0.1%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Average current increased to 8 </a:t>
            </a:r>
            <a:r>
              <a:rPr lang="en-US" sz="2100" kern="0" dirty="0" err="1">
                <a:solidFill>
                  <a:srgbClr val="000000"/>
                </a:solidFill>
                <a:latin typeface="Arial"/>
                <a:cs typeface="Arial"/>
              </a:rPr>
              <a:t>μA</a:t>
            </a: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b="1" kern="0" dirty="0">
                <a:solidFill>
                  <a:srgbClr val="000000"/>
                </a:solidFill>
                <a:latin typeface="Arial"/>
                <a:cs typeface="Arial"/>
              </a:rPr>
              <a:t>Beam loading </a:t>
            </a: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for each cavity shown on the 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20FAE-0BD1-499C-BD6A-80D1479D1D2F}"/>
              </a:ext>
            </a:extLst>
          </p:cNvPr>
          <p:cNvSpPr txBox="1"/>
          <p:nvPr/>
        </p:nvSpPr>
        <p:spPr>
          <a:xfrm>
            <a:off x="4172272" y="1693130"/>
            <a:ext cx="378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-•- ER </a:t>
            </a:r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en-US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-•- Non-ER 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8786A9C-7DCC-49C2-934E-3C21C78A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818" y="2139273"/>
            <a:ext cx="6172003" cy="3040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15C89-A121-403A-A984-EEA38143AEC8}"/>
              </a:ext>
            </a:extLst>
          </p:cNvPr>
          <p:cNvSpPr txBox="1"/>
          <p:nvPr/>
        </p:nvSpPr>
        <p:spPr>
          <a:xfrm rot="16200000">
            <a:off x="2137063" y="2650930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E7CAE-5A6B-44D7-9E5F-4AB084110EE8}"/>
              </a:ext>
            </a:extLst>
          </p:cNvPr>
          <p:cNvSpPr txBox="1"/>
          <p:nvPr/>
        </p:nvSpPr>
        <p:spPr>
          <a:xfrm rot="16200000">
            <a:off x="2137064" y="4117776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5E720-3790-43BF-B5C4-112A329E769A}"/>
              </a:ext>
            </a:extLst>
          </p:cNvPr>
          <p:cNvSpPr txBox="1"/>
          <p:nvPr/>
        </p:nvSpPr>
        <p:spPr>
          <a:xfrm>
            <a:off x="3412470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AC04DF-9BCB-49B2-856D-6A6BDB6E5234}"/>
              </a:ext>
            </a:extLst>
          </p:cNvPr>
          <p:cNvSpPr txBox="1"/>
          <p:nvPr/>
        </p:nvSpPr>
        <p:spPr>
          <a:xfrm>
            <a:off x="5478663" y="498666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B854D-EFD4-40B9-BC54-B81595B133CC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1675638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BFEC4C-88F6-4F3F-8FB6-0EA23769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5EFFC-4F4F-424E-96D7-F759D6F7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36096" cy="764704"/>
          </a:xfrm>
          <a:solidFill>
            <a:schemeClr val="bg1"/>
          </a:solidFill>
        </p:spPr>
        <p:txBody>
          <a:bodyPr/>
          <a:lstStyle/>
          <a:p>
            <a:r>
              <a:rPr lang="en-GB"/>
              <a:t>Next: 4-turn operation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08BAD-2AAA-4CA3-92E5-405BC8A1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0207"/>
            <a:ext cx="5436096" cy="588553"/>
          </a:xfrm>
          <a:solidFill>
            <a:schemeClr val="bg1"/>
          </a:solidFill>
        </p:spPr>
        <p:txBody>
          <a:bodyPr/>
          <a:lstStyle/>
          <a:p>
            <a:r>
              <a:rPr lang="en-GB" sz="2800"/>
              <a:t>CBETA run 2 started mid-October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EFB9-84B9-4CFA-8EFA-AC43BA3A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ECB2-38B3-48A0-8E3C-1A76667D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9D24B-6DAC-4ADE-822D-2EC3F62C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7C35C-6CA0-4F16-9C18-80B20CD5B162}"/>
              </a:ext>
            </a:extLst>
          </p:cNvPr>
          <p:cNvSpPr txBox="1">
            <a:spLocks/>
          </p:cNvSpPr>
          <p:nvPr/>
        </p:nvSpPr>
        <p:spPr bwMode="auto">
          <a:xfrm>
            <a:off x="6228184" y="5258771"/>
            <a:ext cx="3059391" cy="15992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Other splitter lines have been installed during summer shutdown</a:t>
            </a:r>
          </a:p>
        </p:txBody>
      </p:sp>
    </p:spTree>
    <p:extLst>
      <p:ext uri="{BB962C8B-B14F-4D97-AF65-F5344CB8AC3E}">
        <p14:creationId xmlns:p14="http://schemas.microsoft.com/office/powerpoint/2010/main" val="256176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D7F69-83A4-407C-96E3-CB703EB3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5" y="2215755"/>
            <a:ext cx="8685604" cy="48856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FE7-6C68-413D-B7D0-BE4D87B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0075-E8F2-48E8-9B23-A0F46D4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9333-5B7B-4251-8112-2D440BF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A86DF-D9BB-4E81-8F12-BE231F42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6632"/>
            <a:ext cx="3960440" cy="214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BC04C-A620-4B0C-8644-1B88161D8927}"/>
              </a:ext>
            </a:extLst>
          </p:cNvPr>
          <p:cNvSpPr txBox="1"/>
          <p:nvPr/>
        </p:nvSpPr>
        <p:spPr>
          <a:xfrm>
            <a:off x="719572" y="1556792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is a 1.3GHz SCRF module with six 5-cell cavities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6599B-89CF-4591-95B6-6760E2388216}"/>
              </a:ext>
            </a:extLst>
          </p:cNvPr>
          <p:cNvSpPr txBox="1"/>
          <p:nvPr/>
        </p:nvSpPr>
        <p:spPr>
          <a:xfrm>
            <a:off x="4644008" y="2331539"/>
            <a:ext cx="1042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±36MeV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BEAC6-99FD-4AF4-97AF-5CFB0B4EC58C}"/>
              </a:ext>
            </a:extLst>
          </p:cNvPr>
          <p:cNvSpPr txBox="1"/>
          <p:nvPr/>
        </p:nvSpPr>
        <p:spPr>
          <a:xfrm>
            <a:off x="102866" y="337565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BB99B-8CC4-4AE1-9B99-1038039E7555}"/>
              </a:ext>
            </a:extLst>
          </p:cNvPr>
          <p:cNvSpPr txBox="1"/>
          <p:nvPr/>
        </p:nvSpPr>
        <p:spPr>
          <a:xfrm>
            <a:off x="8282757" y="328498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ABC1A-14DD-40F3-BF2B-DC93F0A1A92F}"/>
              </a:ext>
            </a:extLst>
          </p:cNvPr>
          <p:cNvSpPr txBox="1"/>
          <p:nvPr/>
        </p:nvSpPr>
        <p:spPr>
          <a:xfrm>
            <a:off x="7164288" y="5363924"/>
            <a:ext cx="1377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42-150MeV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E84A4-68B3-4475-8ED7-50493F292B94}"/>
              </a:ext>
            </a:extLst>
          </p:cNvPr>
          <p:cNvSpPr txBox="1"/>
          <p:nvPr/>
        </p:nvSpPr>
        <p:spPr>
          <a:xfrm>
            <a:off x="6372200" y="4206163"/>
            <a:ext cx="2116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42,78,114,150MeV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811145-F856-4EEF-A50D-9285602E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476672"/>
            <a:ext cx="3312367" cy="594295"/>
          </a:xfrm>
        </p:spPr>
        <p:txBody>
          <a:bodyPr/>
          <a:lstStyle/>
          <a:p>
            <a:r>
              <a:rPr lang="en-GB"/>
              <a:t>Layout &amp; Parameters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6526A-FF10-4898-9DD4-86C6A5022C6A}"/>
              </a:ext>
            </a:extLst>
          </p:cNvPr>
          <p:cNvSpPr txBox="1"/>
          <p:nvPr/>
        </p:nvSpPr>
        <p:spPr>
          <a:xfrm>
            <a:off x="-43497" y="2382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D98ED-2A4A-48CD-8557-7FC532A04526}"/>
              </a:ext>
            </a:extLst>
          </p:cNvPr>
          <p:cNvSpPr txBox="1"/>
          <p:nvPr/>
        </p:nvSpPr>
        <p:spPr>
          <a:xfrm>
            <a:off x="-67668" y="299363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Injector cryomodule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2B35-E220-4E33-9C9C-F72C96A17B82}"/>
              </a:ext>
            </a:extLst>
          </p:cNvPr>
          <p:cNvSpPr txBox="1"/>
          <p:nvPr/>
        </p:nvSpPr>
        <p:spPr>
          <a:xfrm>
            <a:off x="3961616" y="2718175"/>
            <a:ext cx="258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cryomodule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84128-B69E-41C6-9BB4-6DA359EAB098}"/>
              </a:ext>
            </a:extLst>
          </p:cNvPr>
          <p:cNvSpPr txBox="1"/>
          <p:nvPr/>
        </p:nvSpPr>
        <p:spPr>
          <a:xfrm>
            <a:off x="8284044" y="2347306"/>
            <a:ext cx="78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Beam stop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76F49-5989-4C6E-B867-E4CEC61A89F9}"/>
              </a:ext>
            </a:extLst>
          </p:cNvPr>
          <p:cNvSpPr txBox="1"/>
          <p:nvPr/>
        </p:nvSpPr>
        <p:spPr>
          <a:xfrm>
            <a:off x="4418348" y="3568209"/>
            <a:ext cx="139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Diagnostic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9F53C3-B6FF-4A9B-A511-DBEB5ED51C4E}"/>
              </a:ext>
            </a:extLst>
          </p:cNvPr>
          <p:cNvSpPr txBox="1"/>
          <p:nvPr/>
        </p:nvSpPr>
        <p:spPr>
          <a:xfrm>
            <a:off x="6822723" y="3853142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455C2-B661-4B90-B275-E3790D562EA2}"/>
              </a:ext>
            </a:extLst>
          </p:cNvPr>
          <p:cNvSpPr txBox="1"/>
          <p:nvPr/>
        </p:nvSpPr>
        <p:spPr>
          <a:xfrm>
            <a:off x="1948682" y="3771519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2D111-BF7E-45A5-B482-4815621CAE83}"/>
              </a:ext>
            </a:extLst>
          </p:cNvPr>
          <p:cNvSpPr txBox="1"/>
          <p:nvPr/>
        </p:nvSpPr>
        <p:spPr>
          <a:xfrm>
            <a:off x="8172400" y="4774321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B74DA3-399C-4292-9AEC-043AF60E8A87}"/>
              </a:ext>
            </a:extLst>
          </p:cNvPr>
          <p:cNvSpPr txBox="1"/>
          <p:nvPr/>
        </p:nvSpPr>
        <p:spPr>
          <a:xfrm>
            <a:off x="923947" y="4937457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B01F81-935D-4B9E-8CA5-23D926D44C68}"/>
              </a:ext>
            </a:extLst>
          </p:cNvPr>
          <p:cNvSpPr txBox="1"/>
          <p:nvPr/>
        </p:nvSpPr>
        <p:spPr>
          <a:xfrm>
            <a:off x="1606765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AD149-A462-4E0D-BCD0-7418AB973432}"/>
              </a:ext>
            </a:extLst>
          </p:cNvPr>
          <p:cNvSpPr txBox="1"/>
          <p:nvPr/>
        </p:nvSpPr>
        <p:spPr>
          <a:xfrm>
            <a:off x="6822723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98CC7-D889-43B7-8A38-591EFD709CF1}"/>
              </a:ext>
            </a:extLst>
          </p:cNvPr>
          <p:cNvSpPr txBox="1"/>
          <p:nvPr/>
        </p:nvSpPr>
        <p:spPr>
          <a:xfrm>
            <a:off x="4584043" y="5766747"/>
            <a:ext cx="106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Straight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6DEB62-5107-4470-B5A8-667948F21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8" y="4653136"/>
            <a:ext cx="2276412" cy="8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8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1A4CBB-9BCC-413E-8894-AB67E221DB08}"/>
              </a:ext>
            </a:extLst>
          </p:cNvPr>
          <p:cNvCxnSpPr/>
          <p:nvPr/>
        </p:nvCxnSpPr>
        <p:spPr>
          <a:xfrm>
            <a:off x="755576" y="2156916"/>
            <a:ext cx="4927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AE9E481-A9AD-4C77-B7EF-33D1832F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Multi-turn Response Matrix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EF98-E94E-4E6E-B4AF-347CCCB6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DF9C-EC4D-435F-84AF-104E0747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851C-C1EE-4F8C-808C-C7C6F5C9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FD2CA-2329-41D2-80A0-3B7A9F89675A}"/>
              </a:ext>
            </a:extLst>
          </p:cNvPr>
          <p:cNvSpPr/>
          <p:nvPr/>
        </p:nvSpPr>
        <p:spPr>
          <a:xfrm>
            <a:off x="6732240" y="2012900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30826-30A4-4A3F-8447-36B3C85CE117}"/>
              </a:ext>
            </a:extLst>
          </p:cNvPr>
          <p:cNvSpPr/>
          <p:nvPr/>
        </p:nvSpPr>
        <p:spPr>
          <a:xfrm>
            <a:off x="5004048" y="2002842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BD0D3-827C-43FC-AA32-F89A846C70BD}"/>
              </a:ext>
            </a:extLst>
          </p:cNvPr>
          <p:cNvSpPr/>
          <p:nvPr/>
        </p:nvSpPr>
        <p:spPr>
          <a:xfrm>
            <a:off x="3264507" y="2007871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918FD-693F-4F0B-A817-078B1C7FC5E6}"/>
              </a:ext>
            </a:extLst>
          </p:cNvPr>
          <p:cNvSpPr/>
          <p:nvPr/>
        </p:nvSpPr>
        <p:spPr>
          <a:xfrm>
            <a:off x="1536315" y="1997813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02A2049E-6DB9-4E47-A2E7-EB23C10B66B4}"/>
              </a:ext>
            </a:extLst>
          </p:cNvPr>
          <p:cNvSpPr/>
          <p:nvPr/>
        </p:nvSpPr>
        <p:spPr>
          <a:xfrm>
            <a:off x="1187624" y="20078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A01ED052-9099-4961-82B3-E2981E948FC0}"/>
              </a:ext>
            </a:extLst>
          </p:cNvPr>
          <p:cNvSpPr/>
          <p:nvPr/>
        </p:nvSpPr>
        <p:spPr>
          <a:xfrm>
            <a:off x="2976475" y="230680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DEE5C7E5-8CCF-4021-8EA4-C3760ACEC138}"/>
              </a:ext>
            </a:extLst>
          </p:cNvPr>
          <p:cNvSpPr/>
          <p:nvPr/>
        </p:nvSpPr>
        <p:spPr>
          <a:xfrm>
            <a:off x="4716016" y="2599862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D3703BF7-45D1-4778-9B1F-7C3B8386F138}"/>
              </a:ext>
            </a:extLst>
          </p:cNvPr>
          <p:cNvSpPr/>
          <p:nvPr/>
        </p:nvSpPr>
        <p:spPr>
          <a:xfrm>
            <a:off x="6444208" y="28957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90B23-0613-4D70-B2E9-EDE03AD5F13C}"/>
              </a:ext>
            </a:extLst>
          </p:cNvPr>
          <p:cNvSpPr txBox="1"/>
          <p:nvPr/>
        </p:nvSpPr>
        <p:spPr>
          <a:xfrm>
            <a:off x="179512" y="1940892"/>
            <a:ext cx="1296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S1</a:t>
            </a:r>
          </a:p>
          <a:p>
            <a:r>
              <a:rPr lang="en-GB"/>
              <a:t>S2</a:t>
            </a:r>
          </a:p>
          <a:p>
            <a:r>
              <a:rPr lang="en-GB"/>
              <a:t>S3</a:t>
            </a:r>
          </a:p>
          <a:p>
            <a:r>
              <a:rPr lang="en-GB"/>
              <a:t>S4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FFA correctors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make_oval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0BD0D-58CD-4E99-9E1D-2FD7AB237092}"/>
              </a:ext>
            </a:extLst>
          </p:cNvPr>
          <p:cNvSpPr txBox="1"/>
          <p:nvPr/>
        </p:nvSpPr>
        <p:spPr>
          <a:xfrm>
            <a:off x="1498414" y="1366569"/>
            <a:ext cx="674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FFA BPMs</a:t>
            </a:r>
          </a:p>
          <a:p>
            <a:r>
              <a:rPr lang="en-GB"/>
              <a:t>42MeV		78MeV		114MeV		150MeV</a:t>
            </a:r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1D274-760D-4471-8415-5A1F94D75FD8}"/>
              </a:ext>
            </a:extLst>
          </p:cNvPr>
          <p:cNvSpPr/>
          <p:nvPr/>
        </p:nvSpPr>
        <p:spPr>
          <a:xfrm>
            <a:off x="2295806" y="3940149"/>
            <a:ext cx="681369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251315-CC92-45A3-8E91-0AF497CD2334}"/>
              </a:ext>
            </a:extLst>
          </p:cNvPr>
          <p:cNvSpPr/>
          <p:nvPr/>
        </p:nvSpPr>
        <p:spPr>
          <a:xfrm>
            <a:off x="3268494" y="2072010"/>
            <a:ext cx="1433208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17C62B-8C8E-4583-8683-EA17397130A8}"/>
              </a:ext>
            </a:extLst>
          </p:cNvPr>
          <p:cNvSpPr/>
          <p:nvPr/>
        </p:nvSpPr>
        <p:spPr>
          <a:xfrm>
            <a:off x="5006503" y="1987704"/>
            <a:ext cx="146046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2F535A6-179E-4D1F-AE02-AB766C6202DE}"/>
              </a:ext>
            </a:extLst>
          </p:cNvPr>
          <p:cNvSpPr/>
          <p:nvPr/>
        </p:nvSpPr>
        <p:spPr>
          <a:xfrm>
            <a:off x="6731540" y="2081374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257367-101D-4CF0-B4F5-6C8435A50B1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45849" y="2423686"/>
            <a:ext cx="2230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083E58-4F74-4426-8638-72D67E8405C1}"/>
              </a:ext>
            </a:extLst>
          </p:cNvPr>
          <p:cNvSpPr/>
          <p:nvPr/>
        </p:nvSpPr>
        <p:spPr>
          <a:xfrm>
            <a:off x="3263341" y="2336599"/>
            <a:ext cx="1433208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E99500-341F-4681-9B73-2C44AAC1B95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45849" y="2691073"/>
            <a:ext cx="3970167" cy="256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137C9C-1CC1-42FB-AA02-963DDFFFC00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55576" y="2954913"/>
            <a:ext cx="5688632" cy="577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5EA702F-1A0A-49A3-8171-7FB5135E02FB}"/>
              </a:ext>
            </a:extLst>
          </p:cNvPr>
          <p:cNvSpPr/>
          <p:nvPr/>
        </p:nvSpPr>
        <p:spPr>
          <a:xfrm>
            <a:off x="5003260" y="2230382"/>
            <a:ext cx="146046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78E5BBA-8AB6-4431-A56F-F43DBD28EAE4}"/>
              </a:ext>
            </a:extLst>
          </p:cNvPr>
          <p:cNvSpPr/>
          <p:nvPr/>
        </p:nvSpPr>
        <p:spPr>
          <a:xfrm>
            <a:off x="5014609" y="2477318"/>
            <a:ext cx="146046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D32F4B4-2B1B-4DD0-9805-603BF0CAE772}"/>
              </a:ext>
            </a:extLst>
          </p:cNvPr>
          <p:cNvSpPr/>
          <p:nvPr/>
        </p:nvSpPr>
        <p:spPr>
          <a:xfrm>
            <a:off x="6742889" y="2339596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D3BF30F-8E2B-4BDF-BBFD-931C55FFB02A}"/>
              </a:ext>
            </a:extLst>
          </p:cNvPr>
          <p:cNvSpPr/>
          <p:nvPr/>
        </p:nvSpPr>
        <p:spPr>
          <a:xfrm>
            <a:off x="6731451" y="2564377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46681F6-0026-44E6-BCE0-31DFEA0A02B1}"/>
              </a:ext>
            </a:extLst>
          </p:cNvPr>
          <p:cNvSpPr/>
          <p:nvPr/>
        </p:nvSpPr>
        <p:spPr>
          <a:xfrm>
            <a:off x="6742800" y="2780569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596E27-69FC-4A28-AFE3-C08B78FEDD77}"/>
              </a:ext>
            </a:extLst>
          </p:cNvPr>
          <p:cNvGrpSpPr/>
          <p:nvPr/>
        </p:nvGrpSpPr>
        <p:grpSpPr>
          <a:xfrm>
            <a:off x="1524000" y="3615478"/>
            <a:ext cx="1438117" cy="1307348"/>
            <a:chOff x="1524000" y="3735434"/>
            <a:chExt cx="1438117" cy="1307348"/>
          </a:xfrm>
        </p:grpSpPr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586AD69B-3FBC-402F-BF04-3F07869A43DC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01F0B6EF-C9E1-4876-A390-C7C9F5E61A0D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xplosion: 8 Points 40">
              <a:extLst>
                <a:ext uri="{FF2B5EF4-FFF2-40B4-BE49-F238E27FC236}">
                  <a16:creationId xmlns:a16="http://schemas.microsoft.com/office/drawing/2014/main" id="{56BC9BBB-2A29-4E01-B5AC-8A5AC3868D1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xplosion: 8 Points 41">
              <a:extLst>
                <a:ext uri="{FF2B5EF4-FFF2-40B4-BE49-F238E27FC236}">
                  <a16:creationId xmlns:a16="http://schemas.microsoft.com/office/drawing/2014/main" id="{F9302124-09D8-4776-A1C2-22CE0F9E0FD2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8 Points 42">
              <a:extLst>
                <a:ext uri="{FF2B5EF4-FFF2-40B4-BE49-F238E27FC236}">
                  <a16:creationId xmlns:a16="http://schemas.microsoft.com/office/drawing/2014/main" id="{1EAD8632-33D4-4C8F-9CC1-1E49891CCC19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xplosion: 8 Points 43">
              <a:extLst>
                <a:ext uri="{FF2B5EF4-FFF2-40B4-BE49-F238E27FC236}">
                  <a16:creationId xmlns:a16="http://schemas.microsoft.com/office/drawing/2014/main" id="{4AF2305E-C62F-4AAE-A435-2A9EC8457DF6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ED1EB1-61CD-4A36-92D0-2E00BDEC91E1}"/>
              </a:ext>
            </a:extLst>
          </p:cNvPr>
          <p:cNvGrpSpPr/>
          <p:nvPr/>
        </p:nvGrpSpPr>
        <p:grpSpPr>
          <a:xfrm>
            <a:off x="3250149" y="3617365"/>
            <a:ext cx="1438117" cy="1307348"/>
            <a:chOff x="1524000" y="3735434"/>
            <a:chExt cx="1438117" cy="1307348"/>
          </a:xfrm>
        </p:grpSpPr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78057A50-5288-4E06-999F-6ADC5648743A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DD81E8E1-B880-4E23-9034-4F4EFFAE31B9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8B6A2416-8CF7-41D9-8297-F0B3C7D1B577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31ED1282-F6AE-4B4F-BA1F-17FF4147B63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9CEA6BD9-A2BA-4AE3-81CF-A8DEDBE73255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E683119E-7A25-4AB2-A6F9-F62EF61CC3E0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F41B08-5A92-43EC-B79E-CE7E129BE438}"/>
              </a:ext>
            </a:extLst>
          </p:cNvPr>
          <p:cNvGrpSpPr/>
          <p:nvPr/>
        </p:nvGrpSpPr>
        <p:grpSpPr>
          <a:xfrm>
            <a:off x="4998484" y="3618425"/>
            <a:ext cx="1438117" cy="1307348"/>
            <a:chOff x="1524000" y="3735434"/>
            <a:chExt cx="1438117" cy="1307348"/>
          </a:xfrm>
        </p:grpSpPr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E6FB3C58-9B30-4DBC-AA85-098B9E118C79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150C3B6B-CC31-41DC-B0E6-8CBBE9A86CEC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AFC32568-F470-4346-B906-3D91BB01D67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473FBF02-0F3D-4196-B161-6EDBB03A4F5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DC590920-051F-4FB0-975B-C2143107B306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8 Points 58">
              <a:extLst>
                <a:ext uri="{FF2B5EF4-FFF2-40B4-BE49-F238E27FC236}">
                  <a16:creationId xmlns:a16="http://schemas.microsoft.com/office/drawing/2014/main" id="{9A331618-6B8E-4A02-8367-D8EDBDC67717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3D00EA-BA6D-4CC5-AFAA-53BBBAD265FE}"/>
              </a:ext>
            </a:extLst>
          </p:cNvPr>
          <p:cNvGrpSpPr/>
          <p:nvPr/>
        </p:nvGrpSpPr>
        <p:grpSpPr>
          <a:xfrm>
            <a:off x="6724633" y="3620312"/>
            <a:ext cx="1438117" cy="1307348"/>
            <a:chOff x="1524000" y="3735434"/>
            <a:chExt cx="1438117" cy="1307348"/>
          </a:xfrm>
        </p:grpSpPr>
        <p:sp>
          <p:nvSpPr>
            <p:cNvPr id="61" name="Explosion: 8 Points 60">
              <a:extLst>
                <a:ext uri="{FF2B5EF4-FFF2-40B4-BE49-F238E27FC236}">
                  <a16:creationId xmlns:a16="http://schemas.microsoft.com/office/drawing/2014/main" id="{3EE00421-83EF-4918-BDA3-97A63A5379F0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xplosion: 8 Points 61">
              <a:extLst>
                <a:ext uri="{FF2B5EF4-FFF2-40B4-BE49-F238E27FC236}">
                  <a16:creationId xmlns:a16="http://schemas.microsoft.com/office/drawing/2014/main" id="{93CF85D8-D375-489C-A315-458E5CE131EA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xplosion: 8 Points 62">
              <a:extLst>
                <a:ext uri="{FF2B5EF4-FFF2-40B4-BE49-F238E27FC236}">
                  <a16:creationId xmlns:a16="http://schemas.microsoft.com/office/drawing/2014/main" id="{B7A73E8F-4C35-4BA2-B287-C6DFA7FD7D1B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xplosion: 8 Points 63">
              <a:extLst>
                <a:ext uri="{FF2B5EF4-FFF2-40B4-BE49-F238E27FC236}">
                  <a16:creationId xmlns:a16="http://schemas.microsoft.com/office/drawing/2014/main" id="{28CCB252-3BC7-4C7B-98F9-FAADBBB48609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xplosion: 8 Points 64">
              <a:extLst>
                <a:ext uri="{FF2B5EF4-FFF2-40B4-BE49-F238E27FC236}">
                  <a16:creationId xmlns:a16="http://schemas.microsoft.com/office/drawing/2014/main" id="{7CB51D93-1A2B-420E-B278-BF45ED8999D1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xplosion: 8 Points 65">
              <a:extLst>
                <a:ext uri="{FF2B5EF4-FFF2-40B4-BE49-F238E27FC236}">
                  <a16:creationId xmlns:a16="http://schemas.microsoft.com/office/drawing/2014/main" id="{E72F2A42-0726-4A33-9ED2-5193795E49CE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8EC3FC1-C969-4946-BA16-2B0EE354120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424080" y="3732363"/>
            <a:ext cx="99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AA01935-BFFB-42E2-B898-7440D094FDD7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1424080" y="3935686"/>
            <a:ext cx="329397" cy="7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60FB10E-3705-4016-A9DD-2F89BB04F810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1424080" y="4143364"/>
            <a:ext cx="5771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D1836A-83B0-4AF3-90FC-31E8EC41F682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1438284" y="4343429"/>
            <a:ext cx="792404" cy="32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F8107A5-C661-45E7-9168-31843029ED5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438284" y="4543327"/>
            <a:ext cx="10063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DF7EE0-C7B1-49CE-9157-708D1E0C059E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424080" y="4746650"/>
            <a:ext cx="12500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542E014-9EF0-4572-AE4E-CD810DB43F60}"/>
              </a:ext>
            </a:extLst>
          </p:cNvPr>
          <p:cNvSpPr/>
          <p:nvPr/>
        </p:nvSpPr>
        <p:spPr>
          <a:xfrm>
            <a:off x="1521685" y="1971491"/>
            <a:ext cx="1498060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8905692A-D355-49BE-B598-7FCBA7FB71B0}"/>
              </a:ext>
            </a:extLst>
          </p:cNvPr>
          <p:cNvSpPr/>
          <p:nvPr/>
        </p:nvSpPr>
        <p:spPr>
          <a:xfrm>
            <a:off x="3253158" y="4029124"/>
            <a:ext cx="489759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4F7FC5-4F14-44FD-86A4-3D67082B42E9}"/>
              </a:ext>
            </a:extLst>
          </p:cNvPr>
          <p:cNvSpPr/>
          <p:nvPr/>
        </p:nvSpPr>
        <p:spPr>
          <a:xfrm>
            <a:off x="4015392" y="3935788"/>
            <a:ext cx="672873" cy="432911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2CD8243-0B0C-4092-904B-E6604BDD9CE8}"/>
              </a:ext>
            </a:extLst>
          </p:cNvPr>
          <p:cNvSpPr/>
          <p:nvPr/>
        </p:nvSpPr>
        <p:spPr>
          <a:xfrm>
            <a:off x="5015514" y="4111862"/>
            <a:ext cx="460182" cy="150726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2ACF01B-67D8-41A3-BCD5-9C04156DA44E}"/>
              </a:ext>
            </a:extLst>
          </p:cNvPr>
          <p:cNvSpPr/>
          <p:nvPr/>
        </p:nvSpPr>
        <p:spPr>
          <a:xfrm>
            <a:off x="5778230" y="3927552"/>
            <a:ext cx="658372" cy="396822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A9F25CE1-1B4D-42CD-A65B-844A0B334C7F}"/>
              </a:ext>
            </a:extLst>
          </p:cNvPr>
          <p:cNvSpPr/>
          <p:nvPr/>
        </p:nvSpPr>
        <p:spPr>
          <a:xfrm>
            <a:off x="6724633" y="4021720"/>
            <a:ext cx="492768" cy="22749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3D98A12-23F3-4AA1-A927-2220418386F8}"/>
              </a:ext>
            </a:extLst>
          </p:cNvPr>
          <p:cNvSpPr/>
          <p:nvPr/>
        </p:nvSpPr>
        <p:spPr>
          <a:xfrm>
            <a:off x="7490219" y="3908540"/>
            <a:ext cx="682181" cy="455448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59D3068-54D0-4BA8-A32A-E35A169141A7}"/>
              </a:ext>
            </a:extLst>
          </p:cNvPr>
          <p:cNvSpPr txBox="1"/>
          <p:nvPr/>
        </p:nvSpPr>
        <p:spPr>
          <a:xfrm>
            <a:off x="251520" y="5662989"/>
            <a:ext cx="85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Two S1 corrector bumps should in theory give a set of phase advances through all turns at once, including turn-to-turn advances, plus phase space oval for each turn</a:t>
            </a: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AAA56E0-3972-4579-B5C7-5F9D6921F34B}"/>
              </a:ext>
            </a:extLst>
          </p:cNvPr>
          <p:cNvSpPr/>
          <p:nvPr/>
        </p:nvSpPr>
        <p:spPr>
          <a:xfrm rot="1674907">
            <a:off x="2145227" y="4891974"/>
            <a:ext cx="150579" cy="62726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D62D943-67E7-4E9D-9C42-2DA4C049882C}"/>
              </a:ext>
            </a:extLst>
          </p:cNvPr>
          <p:cNvSpPr/>
          <p:nvPr/>
        </p:nvSpPr>
        <p:spPr>
          <a:xfrm rot="818779">
            <a:off x="3877227" y="5067707"/>
            <a:ext cx="214478" cy="4346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F85D0F0-D5CF-47CC-97B5-2AF53541D809}"/>
              </a:ext>
            </a:extLst>
          </p:cNvPr>
          <p:cNvSpPr/>
          <p:nvPr/>
        </p:nvSpPr>
        <p:spPr>
          <a:xfrm rot="20604031">
            <a:off x="5566791" y="5074653"/>
            <a:ext cx="300558" cy="4060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5415774-FAD4-4619-A864-A4229B49DDE5}"/>
              </a:ext>
            </a:extLst>
          </p:cNvPr>
          <p:cNvSpPr/>
          <p:nvPr/>
        </p:nvSpPr>
        <p:spPr>
          <a:xfrm rot="19158695">
            <a:off x="7206716" y="4913267"/>
            <a:ext cx="438064" cy="60030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63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1A4CBB-9BCC-413E-8894-AB67E221DB08}"/>
              </a:ext>
            </a:extLst>
          </p:cNvPr>
          <p:cNvCxnSpPr/>
          <p:nvPr/>
        </p:nvCxnSpPr>
        <p:spPr>
          <a:xfrm>
            <a:off x="755576" y="2156916"/>
            <a:ext cx="4927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AE9E481-A9AD-4C77-B7EF-33D1832F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Multi-turn Response Matrix with Orbit+Dispersion Correction in RX Splitters</a:t>
            </a:r>
            <a:endParaRPr lang="en-US" sz="3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EF98-E94E-4E6E-B4AF-347CCCB6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DF9C-EC4D-435F-84AF-104E0747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851C-C1EE-4F8C-808C-C7C6F5C9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FD2CA-2329-41D2-80A0-3B7A9F89675A}"/>
              </a:ext>
            </a:extLst>
          </p:cNvPr>
          <p:cNvSpPr/>
          <p:nvPr/>
        </p:nvSpPr>
        <p:spPr>
          <a:xfrm>
            <a:off x="6732240" y="2012900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30826-30A4-4A3F-8447-36B3C85CE117}"/>
              </a:ext>
            </a:extLst>
          </p:cNvPr>
          <p:cNvSpPr/>
          <p:nvPr/>
        </p:nvSpPr>
        <p:spPr>
          <a:xfrm>
            <a:off x="5004048" y="2002842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BD0D3-827C-43FC-AA32-F89A846C70BD}"/>
              </a:ext>
            </a:extLst>
          </p:cNvPr>
          <p:cNvSpPr/>
          <p:nvPr/>
        </p:nvSpPr>
        <p:spPr>
          <a:xfrm>
            <a:off x="3264507" y="2007871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918FD-693F-4F0B-A817-078B1C7FC5E6}"/>
              </a:ext>
            </a:extLst>
          </p:cNvPr>
          <p:cNvSpPr/>
          <p:nvPr/>
        </p:nvSpPr>
        <p:spPr>
          <a:xfrm>
            <a:off x="1536315" y="1997813"/>
            <a:ext cx="1440160" cy="3528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02A2049E-6DB9-4E47-A2E7-EB23C10B66B4}"/>
              </a:ext>
            </a:extLst>
          </p:cNvPr>
          <p:cNvSpPr/>
          <p:nvPr/>
        </p:nvSpPr>
        <p:spPr>
          <a:xfrm>
            <a:off x="1187624" y="20078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A01ED052-9099-4961-82B3-E2981E948FC0}"/>
              </a:ext>
            </a:extLst>
          </p:cNvPr>
          <p:cNvSpPr/>
          <p:nvPr/>
        </p:nvSpPr>
        <p:spPr>
          <a:xfrm>
            <a:off x="2976475" y="230680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DEE5C7E5-8CCF-4021-8EA4-C3760ACEC138}"/>
              </a:ext>
            </a:extLst>
          </p:cNvPr>
          <p:cNvSpPr/>
          <p:nvPr/>
        </p:nvSpPr>
        <p:spPr>
          <a:xfrm>
            <a:off x="4716016" y="2599862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D3703BF7-45D1-4778-9B1F-7C3B8386F138}"/>
              </a:ext>
            </a:extLst>
          </p:cNvPr>
          <p:cNvSpPr/>
          <p:nvPr/>
        </p:nvSpPr>
        <p:spPr>
          <a:xfrm>
            <a:off x="6444208" y="2895771"/>
            <a:ext cx="288032" cy="29306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90B23-0613-4D70-B2E9-EDE03AD5F13C}"/>
              </a:ext>
            </a:extLst>
          </p:cNvPr>
          <p:cNvSpPr txBox="1"/>
          <p:nvPr/>
        </p:nvSpPr>
        <p:spPr>
          <a:xfrm>
            <a:off x="179512" y="1940892"/>
            <a:ext cx="1296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S1</a:t>
            </a:r>
          </a:p>
          <a:p>
            <a:r>
              <a:rPr lang="en-GB"/>
              <a:t>S2</a:t>
            </a:r>
          </a:p>
          <a:p>
            <a:r>
              <a:rPr lang="en-GB"/>
              <a:t>S3</a:t>
            </a:r>
          </a:p>
          <a:p>
            <a:r>
              <a:rPr lang="en-GB"/>
              <a:t>S4</a:t>
            </a:r>
          </a:p>
          <a:p>
            <a:endParaRPr lang="en-GB"/>
          </a:p>
          <a:p>
            <a:endParaRPr lang="en-GB"/>
          </a:p>
          <a:p>
            <a:r>
              <a:rPr lang="en-GB"/>
              <a:t>FFA correctors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make_oval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0BD0D-58CD-4E99-9E1D-2FD7AB237092}"/>
              </a:ext>
            </a:extLst>
          </p:cNvPr>
          <p:cNvSpPr txBox="1"/>
          <p:nvPr/>
        </p:nvSpPr>
        <p:spPr>
          <a:xfrm>
            <a:off x="1498414" y="1366569"/>
            <a:ext cx="674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FFA BPMs</a:t>
            </a:r>
          </a:p>
          <a:p>
            <a:r>
              <a:rPr lang="en-GB"/>
              <a:t>42MeV		78MeV		114MeV		150MeV</a:t>
            </a:r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1D274-760D-4471-8415-5A1F94D75FD8}"/>
              </a:ext>
            </a:extLst>
          </p:cNvPr>
          <p:cNvSpPr/>
          <p:nvPr/>
        </p:nvSpPr>
        <p:spPr>
          <a:xfrm>
            <a:off x="2295806" y="3940149"/>
            <a:ext cx="681369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257367-101D-4CF0-B4F5-6C8435A50B1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45849" y="2423686"/>
            <a:ext cx="22306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083E58-4F74-4426-8638-72D67E8405C1}"/>
              </a:ext>
            </a:extLst>
          </p:cNvPr>
          <p:cNvSpPr/>
          <p:nvPr/>
        </p:nvSpPr>
        <p:spPr>
          <a:xfrm>
            <a:off x="3263341" y="2336599"/>
            <a:ext cx="1433208" cy="233464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E99500-341F-4681-9B73-2C44AAC1B951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45849" y="2691073"/>
            <a:ext cx="3970167" cy="256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137C9C-1CC1-42FB-AA02-963DDFFFC00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55576" y="2954913"/>
            <a:ext cx="5688632" cy="577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78E5BBA-8AB6-4431-A56F-F43DBD28EAE4}"/>
              </a:ext>
            </a:extLst>
          </p:cNvPr>
          <p:cNvSpPr/>
          <p:nvPr/>
        </p:nvSpPr>
        <p:spPr>
          <a:xfrm>
            <a:off x="5014609" y="2477318"/>
            <a:ext cx="1449454" cy="343710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46681F6-0026-44E6-BCE0-31DFEA0A02B1}"/>
              </a:ext>
            </a:extLst>
          </p:cNvPr>
          <p:cNvSpPr/>
          <p:nvPr/>
        </p:nvSpPr>
        <p:spPr>
          <a:xfrm>
            <a:off x="6742800" y="2780569"/>
            <a:ext cx="1439694" cy="29543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596E27-69FC-4A28-AFE3-C08B78FEDD77}"/>
              </a:ext>
            </a:extLst>
          </p:cNvPr>
          <p:cNvGrpSpPr/>
          <p:nvPr/>
        </p:nvGrpSpPr>
        <p:grpSpPr>
          <a:xfrm>
            <a:off x="1524000" y="3615478"/>
            <a:ext cx="1438117" cy="1307348"/>
            <a:chOff x="1524000" y="3735434"/>
            <a:chExt cx="1438117" cy="1307348"/>
          </a:xfrm>
        </p:grpSpPr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586AD69B-3FBC-402F-BF04-3F07869A43DC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01F0B6EF-C9E1-4876-A390-C7C9F5E61A0D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xplosion: 8 Points 40">
              <a:extLst>
                <a:ext uri="{FF2B5EF4-FFF2-40B4-BE49-F238E27FC236}">
                  <a16:creationId xmlns:a16="http://schemas.microsoft.com/office/drawing/2014/main" id="{56BC9BBB-2A29-4E01-B5AC-8A5AC3868D1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xplosion: 8 Points 41">
              <a:extLst>
                <a:ext uri="{FF2B5EF4-FFF2-40B4-BE49-F238E27FC236}">
                  <a16:creationId xmlns:a16="http://schemas.microsoft.com/office/drawing/2014/main" id="{F9302124-09D8-4776-A1C2-22CE0F9E0FD2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8 Points 42">
              <a:extLst>
                <a:ext uri="{FF2B5EF4-FFF2-40B4-BE49-F238E27FC236}">
                  <a16:creationId xmlns:a16="http://schemas.microsoft.com/office/drawing/2014/main" id="{1EAD8632-33D4-4C8F-9CC1-1E49891CCC19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xplosion: 8 Points 43">
              <a:extLst>
                <a:ext uri="{FF2B5EF4-FFF2-40B4-BE49-F238E27FC236}">
                  <a16:creationId xmlns:a16="http://schemas.microsoft.com/office/drawing/2014/main" id="{4AF2305E-C62F-4AAE-A435-2A9EC8457DF6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ED1EB1-61CD-4A36-92D0-2E00BDEC91E1}"/>
              </a:ext>
            </a:extLst>
          </p:cNvPr>
          <p:cNvGrpSpPr/>
          <p:nvPr/>
        </p:nvGrpSpPr>
        <p:grpSpPr>
          <a:xfrm>
            <a:off x="3250149" y="3617365"/>
            <a:ext cx="1438117" cy="1307348"/>
            <a:chOff x="1524000" y="3735434"/>
            <a:chExt cx="1438117" cy="1307348"/>
          </a:xfrm>
        </p:grpSpPr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78057A50-5288-4E06-999F-6ADC5648743A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DD81E8E1-B880-4E23-9034-4F4EFFAE31B9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8B6A2416-8CF7-41D9-8297-F0B3C7D1B577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31ED1282-F6AE-4B4F-BA1F-17FF4147B63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9CEA6BD9-A2BA-4AE3-81CF-A8DEDBE73255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E683119E-7A25-4AB2-A6F9-F62EF61CC3E0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F41B08-5A92-43EC-B79E-CE7E129BE438}"/>
              </a:ext>
            </a:extLst>
          </p:cNvPr>
          <p:cNvGrpSpPr/>
          <p:nvPr/>
        </p:nvGrpSpPr>
        <p:grpSpPr>
          <a:xfrm>
            <a:off x="4998484" y="3618425"/>
            <a:ext cx="1438117" cy="1307348"/>
            <a:chOff x="1524000" y="3735434"/>
            <a:chExt cx="1438117" cy="1307348"/>
          </a:xfrm>
        </p:grpSpPr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E6FB3C58-9B30-4DBC-AA85-098B9E118C79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150C3B6B-CC31-41DC-B0E6-8CBBE9A86CEC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AFC32568-F470-4346-B906-3D91BB01D673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473FBF02-0F3D-4196-B161-6EDBB03A4F58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DC590920-051F-4FB0-975B-C2143107B306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8 Points 58">
              <a:extLst>
                <a:ext uri="{FF2B5EF4-FFF2-40B4-BE49-F238E27FC236}">
                  <a16:creationId xmlns:a16="http://schemas.microsoft.com/office/drawing/2014/main" id="{9A331618-6B8E-4A02-8367-D8EDBDC67717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3D00EA-BA6D-4CC5-AFAA-53BBBAD265FE}"/>
              </a:ext>
            </a:extLst>
          </p:cNvPr>
          <p:cNvGrpSpPr/>
          <p:nvPr/>
        </p:nvGrpSpPr>
        <p:grpSpPr>
          <a:xfrm>
            <a:off x="6724633" y="3620312"/>
            <a:ext cx="1438117" cy="1307348"/>
            <a:chOff x="1524000" y="3735434"/>
            <a:chExt cx="1438117" cy="1307348"/>
          </a:xfrm>
        </p:grpSpPr>
        <p:sp>
          <p:nvSpPr>
            <p:cNvPr id="61" name="Explosion: 8 Points 60">
              <a:extLst>
                <a:ext uri="{FF2B5EF4-FFF2-40B4-BE49-F238E27FC236}">
                  <a16:creationId xmlns:a16="http://schemas.microsoft.com/office/drawing/2014/main" id="{3EE00421-83EF-4918-BDA3-97A63A5379F0}"/>
                </a:ext>
              </a:extLst>
            </p:cNvPr>
            <p:cNvSpPr/>
            <p:nvPr/>
          </p:nvSpPr>
          <p:spPr>
            <a:xfrm>
              <a:off x="1524000" y="3735434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xplosion: 8 Points 61">
              <a:extLst>
                <a:ext uri="{FF2B5EF4-FFF2-40B4-BE49-F238E27FC236}">
                  <a16:creationId xmlns:a16="http://schemas.microsoft.com/office/drawing/2014/main" id="{93CF85D8-D375-489C-A315-458E5CE131EA}"/>
                </a:ext>
              </a:extLst>
            </p:cNvPr>
            <p:cNvSpPr/>
            <p:nvPr/>
          </p:nvSpPr>
          <p:spPr>
            <a:xfrm>
              <a:off x="1753477" y="3938757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xplosion: 8 Points 62">
              <a:extLst>
                <a:ext uri="{FF2B5EF4-FFF2-40B4-BE49-F238E27FC236}">
                  <a16:creationId xmlns:a16="http://schemas.microsoft.com/office/drawing/2014/main" id="{B7A73E8F-4C35-4BA2-B287-C6DFA7FD7D1B}"/>
                </a:ext>
              </a:extLst>
            </p:cNvPr>
            <p:cNvSpPr/>
            <p:nvPr/>
          </p:nvSpPr>
          <p:spPr>
            <a:xfrm>
              <a:off x="2001211" y="4146435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xplosion: 8 Points 63">
              <a:extLst>
                <a:ext uri="{FF2B5EF4-FFF2-40B4-BE49-F238E27FC236}">
                  <a16:creationId xmlns:a16="http://schemas.microsoft.com/office/drawing/2014/main" id="{28CCB252-3BC7-4C7B-98F9-FAADBBB48609}"/>
                </a:ext>
              </a:extLst>
            </p:cNvPr>
            <p:cNvSpPr/>
            <p:nvPr/>
          </p:nvSpPr>
          <p:spPr>
            <a:xfrm>
              <a:off x="2230688" y="434975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xplosion: 8 Points 64">
              <a:extLst>
                <a:ext uri="{FF2B5EF4-FFF2-40B4-BE49-F238E27FC236}">
                  <a16:creationId xmlns:a16="http://schemas.microsoft.com/office/drawing/2014/main" id="{7CB51D93-1A2B-420E-B278-BF45ED8999D1}"/>
                </a:ext>
              </a:extLst>
            </p:cNvPr>
            <p:cNvSpPr/>
            <p:nvPr/>
          </p:nvSpPr>
          <p:spPr>
            <a:xfrm>
              <a:off x="2444608" y="4546398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xplosion: 8 Points 65">
              <a:extLst>
                <a:ext uri="{FF2B5EF4-FFF2-40B4-BE49-F238E27FC236}">
                  <a16:creationId xmlns:a16="http://schemas.microsoft.com/office/drawing/2014/main" id="{E72F2A42-0726-4A33-9ED2-5193795E49CE}"/>
                </a:ext>
              </a:extLst>
            </p:cNvPr>
            <p:cNvSpPr/>
            <p:nvPr/>
          </p:nvSpPr>
          <p:spPr>
            <a:xfrm>
              <a:off x="2674085" y="4749721"/>
              <a:ext cx="288032" cy="293061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8EC3FC1-C969-4946-BA16-2B0EE354120B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1424080" y="3732363"/>
            <a:ext cx="99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AA01935-BFFB-42E2-B898-7440D094FDD7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1424080" y="3935686"/>
            <a:ext cx="329397" cy="76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60FB10E-3705-4016-A9DD-2F89BB04F810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1424080" y="4143364"/>
            <a:ext cx="5771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D1836A-83B0-4AF3-90FC-31E8EC41F682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1438284" y="4343429"/>
            <a:ext cx="792404" cy="32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F8107A5-C661-45E7-9168-31843029ED5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1438284" y="4543327"/>
            <a:ext cx="10063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5DF7EE0-C7B1-49CE-9157-708D1E0C059E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424080" y="4746650"/>
            <a:ext cx="12500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2542E014-9EF0-4572-AE4E-CD810DB43F60}"/>
              </a:ext>
            </a:extLst>
          </p:cNvPr>
          <p:cNvSpPr/>
          <p:nvPr/>
        </p:nvSpPr>
        <p:spPr>
          <a:xfrm>
            <a:off x="1521685" y="1971491"/>
            <a:ext cx="1498060" cy="376136"/>
          </a:xfrm>
          <a:custGeom>
            <a:avLst/>
            <a:gdLst>
              <a:gd name="connsiteX0" fmla="*/ 0 w 1498060"/>
              <a:gd name="connsiteY0" fmla="*/ 220493 h 376136"/>
              <a:gd name="connsiteX1" fmla="*/ 45396 w 1498060"/>
              <a:gd name="connsiteY1" fmla="*/ 175098 h 376136"/>
              <a:gd name="connsiteX2" fmla="*/ 71336 w 1498060"/>
              <a:gd name="connsiteY2" fmla="*/ 188068 h 376136"/>
              <a:gd name="connsiteX3" fmla="*/ 77821 w 1498060"/>
              <a:gd name="connsiteY3" fmla="*/ 298315 h 376136"/>
              <a:gd name="connsiteX4" fmla="*/ 90792 w 1498060"/>
              <a:gd name="connsiteY4" fmla="*/ 311285 h 376136"/>
              <a:gd name="connsiteX5" fmla="*/ 149158 w 1498060"/>
              <a:gd name="connsiteY5" fmla="*/ 304800 h 376136"/>
              <a:gd name="connsiteX6" fmla="*/ 162128 w 1498060"/>
              <a:gd name="connsiteY6" fmla="*/ 207523 h 376136"/>
              <a:gd name="connsiteX7" fmla="*/ 168613 w 1498060"/>
              <a:gd name="connsiteY7" fmla="*/ 168612 h 376136"/>
              <a:gd name="connsiteX8" fmla="*/ 175098 w 1498060"/>
              <a:gd name="connsiteY8" fmla="*/ 149157 h 376136"/>
              <a:gd name="connsiteX9" fmla="*/ 194553 w 1498060"/>
              <a:gd name="connsiteY9" fmla="*/ 142672 h 376136"/>
              <a:gd name="connsiteX10" fmla="*/ 220494 w 1498060"/>
              <a:gd name="connsiteY10" fmla="*/ 149157 h 376136"/>
              <a:gd name="connsiteX11" fmla="*/ 239949 w 1498060"/>
              <a:gd name="connsiteY11" fmla="*/ 188068 h 376136"/>
              <a:gd name="connsiteX12" fmla="*/ 246434 w 1498060"/>
              <a:gd name="connsiteY12" fmla="*/ 226978 h 376136"/>
              <a:gd name="connsiteX13" fmla="*/ 252919 w 1498060"/>
              <a:gd name="connsiteY13" fmla="*/ 291830 h 376136"/>
              <a:gd name="connsiteX14" fmla="*/ 265890 w 1498060"/>
              <a:gd name="connsiteY14" fmla="*/ 304800 h 376136"/>
              <a:gd name="connsiteX15" fmla="*/ 330741 w 1498060"/>
              <a:gd name="connsiteY15" fmla="*/ 317770 h 376136"/>
              <a:gd name="connsiteX16" fmla="*/ 369651 w 1498060"/>
              <a:gd name="connsiteY16" fmla="*/ 304800 h 376136"/>
              <a:gd name="connsiteX17" fmla="*/ 376136 w 1498060"/>
              <a:gd name="connsiteY17" fmla="*/ 259404 h 376136"/>
              <a:gd name="connsiteX18" fmla="*/ 389107 w 1498060"/>
              <a:gd name="connsiteY18" fmla="*/ 226978 h 376136"/>
              <a:gd name="connsiteX19" fmla="*/ 395592 w 1498060"/>
              <a:gd name="connsiteY19" fmla="*/ 201038 h 376136"/>
              <a:gd name="connsiteX20" fmla="*/ 402077 w 1498060"/>
              <a:gd name="connsiteY20" fmla="*/ 181583 h 376136"/>
              <a:gd name="connsiteX21" fmla="*/ 428017 w 1498060"/>
              <a:gd name="connsiteY21" fmla="*/ 110247 h 376136"/>
              <a:gd name="connsiteX22" fmla="*/ 434502 w 1498060"/>
              <a:gd name="connsiteY22" fmla="*/ 90791 h 376136"/>
              <a:gd name="connsiteX23" fmla="*/ 473413 w 1498060"/>
              <a:gd name="connsiteY23" fmla="*/ 110247 h 376136"/>
              <a:gd name="connsiteX24" fmla="*/ 479898 w 1498060"/>
              <a:gd name="connsiteY24" fmla="*/ 136187 h 376136"/>
              <a:gd name="connsiteX25" fmla="*/ 486383 w 1498060"/>
              <a:gd name="connsiteY25" fmla="*/ 155642 h 376136"/>
              <a:gd name="connsiteX26" fmla="*/ 492868 w 1498060"/>
              <a:gd name="connsiteY26" fmla="*/ 188068 h 376136"/>
              <a:gd name="connsiteX27" fmla="*/ 505839 w 1498060"/>
              <a:gd name="connsiteY27" fmla="*/ 239949 h 376136"/>
              <a:gd name="connsiteX28" fmla="*/ 512324 w 1498060"/>
              <a:gd name="connsiteY28" fmla="*/ 265889 h 376136"/>
              <a:gd name="connsiteX29" fmla="*/ 518809 w 1498060"/>
              <a:gd name="connsiteY29" fmla="*/ 291830 h 376136"/>
              <a:gd name="connsiteX30" fmla="*/ 538264 w 1498060"/>
              <a:gd name="connsiteY30" fmla="*/ 304800 h 376136"/>
              <a:gd name="connsiteX31" fmla="*/ 590145 w 1498060"/>
              <a:gd name="connsiteY31" fmla="*/ 317770 h 376136"/>
              <a:gd name="connsiteX32" fmla="*/ 603115 w 1498060"/>
              <a:gd name="connsiteY32" fmla="*/ 298315 h 376136"/>
              <a:gd name="connsiteX33" fmla="*/ 616085 w 1498060"/>
              <a:gd name="connsiteY33" fmla="*/ 285344 h 376136"/>
              <a:gd name="connsiteX34" fmla="*/ 622570 w 1498060"/>
              <a:gd name="connsiteY34" fmla="*/ 246434 h 376136"/>
              <a:gd name="connsiteX35" fmla="*/ 635541 w 1498060"/>
              <a:gd name="connsiteY35" fmla="*/ 155642 h 376136"/>
              <a:gd name="connsiteX36" fmla="*/ 648511 w 1498060"/>
              <a:gd name="connsiteY36" fmla="*/ 103761 h 376136"/>
              <a:gd name="connsiteX37" fmla="*/ 667966 w 1498060"/>
              <a:gd name="connsiteY37" fmla="*/ 77821 h 376136"/>
              <a:gd name="connsiteX38" fmla="*/ 680936 w 1498060"/>
              <a:gd name="connsiteY38" fmla="*/ 58366 h 376136"/>
              <a:gd name="connsiteX39" fmla="*/ 713362 w 1498060"/>
              <a:gd name="connsiteY39" fmla="*/ 64851 h 376136"/>
              <a:gd name="connsiteX40" fmla="*/ 719847 w 1498060"/>
              <a:gd name="connsiteY40" fmla="*/ 90791 h 376136"/>
              <a:gd name="connsiteX41" fmla="*/ 726332 w 1498060"/>
              <a:gd name="connsiteY41" fmla="*/ 149157 h 376136"/>
              <a:gd name="connsiteX42" fmla="*/ 732817 w 1498060"/>
              <a:gd name="connsiteY42" fmla="*/ 252919 h 376136"/>
              <a:gd name="connsiteX43" fmla="*/ 758758 w 1498060"/>
              <a:gd name="connsiteY43" fmla="*/ 304800 h 376136"/>
              <a:gd name="connsiteX44" fmla="*/ 778213 w 1498060"/>
              <a:gd name="connsiteY44" fmla="*/ 311285 h 376136"/>
              <a:gd name="connsiteX45" fmla="*/ 849549 w 1498060"/>
              <a:gd name="connsiteY45" fmla="*/ 291830 h 376136"/>
              <a:gd name="connsiteX46" fmla="*/ 875490 w 1498060"/>
              <a:gd name="connsiteY46" fmla="*/ 252919 h 376136"/>
              <a:gd name="connsiteX47" fmla="*/ 894945 w 1498060"/>
              <a:gd name="connsiteY47" fmla="*/ 220493 h 376136"/>
              <a:gd name="connsiteX48" fmla="*/ 901430 w 1498060"/>
              <a:gd name="connsiteY48" fmla="*/ 201038 h 376136"/>
              <a:gd name="connsiteX49" fmla="*/ 914400 w 1498060"/>
              <a:gd name="connsiteY49" fmla="*/ 168612 h 376136"/>
              <a:gd name="connsiteX50" fmla="*/ 946826 w 1498060"/>
              <a:gd name="connsiteY50" fmla="*/ 90791 h 376136"/>
              <a:gd name="connsiteX51" fmla="*/ 959796 w 1498060"/>
              <a:gd name="connsiteY51" fmla="*/ 123217 h 376136"/>
              <a:gd name="connsiteX52" fmla="*/ 972766 w 1498060"/>
              <a:gd name="connsiteY52" fmla="*/ 149157 h 376136"/>
              <a:gd name="connsiteX53" fmla="*/ 992221 w 1498060"/>
              <a:gd name="connsiteY53" fmla="*/ 201038 h 376136"/>
              <a:gd name="connsiteX54" fmla="*/ 998707 w 1498060"/>
              <a:gd name="connsiteY54" fmla="*/ 226978 h 376136"/>
              <a:gd name="connsiteX55" fmla="*/ 1011677 w 1498060"/>
              <a:gd name="connsiteY55" fmla="*/ 265889 h 376136"/>
              <a:gd name="connsiteX56" fmla="*/ 1024647 w 1498060"/>
              <a:gd name="connsiteY56" fmla="*/ 324255 h 376136"/>
              <a:gd name="connsiteX57" fmla="*/ 1076528 w 1498060"/>
              <a:gd name="connsiteY57" fmla="*/ 369651 h 376136"/>
              <a:gd name="connsiteX58" fmla="*/ 1095983 w 1498060"/>
              <a:gd name="connsiteY58" fmla="*/ 376136 h 376136"/>
              <a:gd name="connsiteX59" fmla="*/ 1102468 w 1498060"/>
              <a:gd name="connsiteY59" fmla="*/ 207523 h 376136"/>
              <a:gd name="connsiteX60" fmla="*/ 1160834 w 1498060"/>
              <a:gd name="connsiteY60" fmla="*/ 129702 h 376136"/>
              <a:gd name="connsiteX61" fmla="*/ 1199745 w 1498060"/>
              <a:gd name="connsiteY61" fmla="*/ 77821 h 376136"/>
              <a:gd name="connsiteX62" fmla="*/ 1225685 w 1498060"/>
              <a:gd name="connsiteY62" fmla="*/ 38910 h 376136"/>
              <a:gd name="connsiteX63" fmla="*/ 1245141 w 1498060"/>
              <a:gd name="connsiteY63" fmla="*/ 6485 h 376136"/>
              <a:gd name="connsiteX64" fmla="*/ 1264596 w 1498060"/>
              <a:gd name="connsiteY64" fmla="*/ 0 h 376136"/>
              <a:gd name="connsiteX65" fmla="*/ 1284051 w 1498060"/>
              <a:gd name="connsiteY65" fmla="*/ 6485 h 376136"/>
              <a:gd name="connsiteX66" fmla="*/ 1309992 w 1498060"/>
              <a:gd name="connsiteY66" fmla="*/ 45395 h 376136"/>
              <a:gd name="connsiteX67" fmla="*/ 1309992 w 1498060"/>
              <a:gd name="connsiteY67" fmla="*/ 188068 h 376136"/>
              <a:gd name="connsiteX68" fmla="*/ 1297021 w 1498060"/>
              <a:gd name="connsiteY68" fmla="*/ 259404 h 376136"/>
              <a:gd name="connsiteX69" fmla="*/ 1368358 w 1498060"/>
              <a:gd name="connsiteY69" fmla="*/ 291830 h 376136"/>
              <a:gd name="connsiteX70" fmla="*/ 1374843 w 1498060"/>
              <a:gd name="connsiteY70" fmla="*/ 259404 h 376136"/>
              <a:gd name="connsiteX71" fmla="*/ 1381328 w 1498060"/>
              <a:gd name="connsiteY71" fmla="*/ 233464 h 376136"/>
              <a:gd name="connsiteX72" fmla="*/ 1400783 w 1498060"/>
              <a:gd name="connsiteY72" fmla="*/ 194553 h 376136"/>
              <a:gd name="connsiteX73" fmla="*/ 1420239 w 1498060"/>
              <a:gd name="connsiteY73" fmla="*/ 136187 h 376136"/>
              <a:gd name="connsiteX74" fmla="*/ 1426724 w 1498060"/>
              <a:gd name="connsiteY74" fmla="*/ 110247 h 376136"/>
              <a:gd name="connsiteX75" fmla="*/ 1446179 w 1498060"/>
              <a:gd name="connsiteY75" fmla="*/ 103761 h 376136"/>
              <a:gd name="connsiteX76" fmla="*/ 1452664 w 1498060"/>
              <a:gd name="connsiteY76" fmla="*/ 123217 h 376136"/>
              <a:gd name="connsiteX77" fmla="*/ 1459149 w 1498060"/>
              <a:gd name="connsiteY77" fmla="*/ 155642 h 376136"/>
              <a:gd name="connsiteX78" fmla="*/ 1465634 w 1498060"/>
              <a:gd name="connsiteY78" fmla="*/ 181583 h 376136"/>
              <a:gd name="connsiteX79" fmla="*/ 1498060 w 1498060"/>
              <a:gd name="connsiteY79" fmla="*/ 311285 h 37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498060" h="376136">
                <a:moveTo>
                  <a:pt x="0" y="220493"/>
                </a:moveTo>
                <a:cubicBezTo>
                  <a:pt x="1473" y="218651"/>
                  <a:pt x="30943" y="175098"/>
                  <a:pt x="45396" y="175098"/>
                </a:cubicBezTo>
                <a:cubicBezTo>
                  <a:pt x="55063" y="175098"/>
                  <a:pt x="62689" y="183745"/>
                  <a:pt x="71336" y="188068"/>
                </a:cubicBezTo>
                <a:cubicBezTo>
                  <a:pt x="73498" y="224817"/>
                  <a:pt x="72079" y="261953"/>
                  <a:pt x="77821" y="298315"/>
                </a:cubicBezTo>
                <a:cubicBezTo>
                  <a:pt x="78775" y="304355"/>
                  <a:pt x="84703" y="310731"/>
                  <a:pt x="90792" y="311285"/>
                </a:cubicBezTo>
                <a:cubicBezTo>
                  <a:pt x="110287" y="313057"/>
                  <a:pt x="129703" y="306962"/>
                  <a:pt x="149158" y="304800"/>
                </a:cubicBezTo>
                <a:cubicBezTo>
                  <a:pt x="153481" y="272374"/>
                  <a:pt x="157502" y="239907"/>
                  <a:pt x="162128" y="207523"/>
                </a:cubicBezTo>
                <a:cubicBezTo>
                  <a:pt x="163988" y="194506"/>
                  <a:pt x="165761" y="181448"/>
                  <a:pt x="168613" y="168612"/>
                </a:cubicBezTo>
                <a:cubicBezTo>
                  <a:pt x="170096" y="161939"/>
                  <a:pt x="170264" y="153991"/>
                  <a:pt x="175098" y="149157"/>
                </a:cubicBezTo>
                <a:cubicBezTo>
                  <a:pt x="179932" y="144323"/>
                  <a:pt x="188068" y="144834"/>
                  <a:pt x="194553" y="142672"/>
                </a:cubicBezTo>
                <a:cubicBezTo>
                  <a:pt x="203200" y="144834"/>
                  <a:pt x="213078" y="144213"/>
                  <a:pt x="220494" y="149157"/>
                </a:cubicBezTo>
                <a:cubicBezTo>
                  <a:pt x="229620" y="155241"/>
                  <a:pt x="237697" y="177935"/>
                  <a:pt x="239949" y="188068"/>
                </a:cubicBezTo>
                <a:cubicBezTo>
                  <a:pt x="242801" y="200904"/>
                  <a:pt x="244803" y="213931"/>
                  <a:pt x="246434" y="226978"/>
                </a:cubicBezTo>
                <a:cubicBezTo>
                  <a:pt x="249129" y="248535"/>
                  <a:pt x="247650" y="270754"/>
                  <a:pt x="252919" y="291830"/>
                </a:cubicBezTo>
                <a:cubicBezTo>
                  <a:pt x="254402" y="297762"/>
                  <a:pt x="260647" y="301654"/>
                  <a:pt x="265890" y="304800"/>
                </a:cubicBezTo>
                <a:cubicBezTo>
                  <a:pt x="280039" y="313289"/>
                  <a:pt x="322869" y="316645"/>
                  <a:pt x="330741" y="317770"/>
                </a:cubicBezTo>
                <a:cubicBezTo>
                  <a:pt x="343711" y="313447"/>
                  <a:pt x="361258" y="315592"/>
                  <a:pt x="369651" y="304800"/>
                </a:cubicBezTo>
                <a:cubicBezTo>
                  <a:pt x="379035" y="292734"/>
                  <a:pt x="372429" y="274233"/>
                  <a:pt x="376136" y="259404"/>
                </a:cubicBezTo>
                <a:cubicBezTo>
                  <a:pt x="378960" y="248110"/>
                  <a:pt x="385426" y="238022"/>
                  <a:pt x="389107" y="226978"/>
                </a:cubicBezTo>
                <a:cubicBezTo>
                  <a:pt x="391926" y="218523"/>
                  <a:pt x="393143" y="209608"/>
                  <a:pt x="395592" y="201038"/>
                </a:cubicBezTo>
                <a:cubicBezTo>
                  <a:pt x="397470" y="194465"/>
                  <a:pt x="400278" y="188178"/>
                  <a:pt x="402077" y="181583"/>
                </a:cubicBezTo>
                <a:cubicBezTo>
                  <a:pt x="419224" y="118711"/>
                  <a:pt x="404159" y="146034"/>
                  <a:pt x="428017" y="110247"/>
                </a:cubicBezTo>
                <a:cubicBezTo>
                  <a:pt x="430179" y="103762"/>
                  <a:pt x="428155" y="93330"/>
                  <a:pt x="434502" y="90791"/>
                </a:cubicBezTo>
                <a:cubicBezTo>
                  <a:pt x="451578" y="83960"/>
                  <a:pt x="464292" y="101125"/>
                  <a:pt x="473413" y="110247"/>
                </a:cubicBezTo>
                <a:cubicBezTo>
                  <a:pt x="475575" y="118894"/>
                  <a:pt x="477449" y="127617"/>
                  <a:pt x="479898" y="136187"/>
                </a:cubicBezTo>
                <a:cubicBezTo>
                  <a:pt x="481776" y="142760"/>
                  <a:pt x="484725" y="149010"/>
                  <a:pt x="486383" y="155642"/>
                </a:cubicBezTo>
                <a:cubicBezTo>
                  <a:pt x="489056" y="166336"/>
                  <a:pt x="490389" y="177328"/>
                  <a:pt x="492868" y="188068"/>
                </a:cubicBezTo>
                <a:cubicBezTo>
                  <a:pt x="496876" y="205437"/>
                  <a:pt x="501515" y="222655"/>
                  <a:pt x="505839" y="239949"/>
                </a:cubicBezTo>
                <a:lnTo>
                  <a:pt x="512324" y="265889"/>
                </a:lnTo>
                <a:cubicBezTo>
                  <a:pt x="514486" y="274536"/>
                  <a:pt x="511393" y="286886"/>
                  <a:pt x="518809" y="291830"/>
                </a:cubicBezTo>
                <a:cubicBezTo>
                  <a:pt x="525294" y="296153"/>
                  <a:pt x="531293" y="301314"/>
                  <a:pt x="538264" y="304800"/>
                </a:cubicBezTo>
                <a:cubicBezTo>
                  <a:pt x="551559" y="311447"/>
                  <a:pt x="577812" y="315303"/>
                  <a:pt x="590145" y="317770"/>
                </a:cubicBezTo>
                <a:cubicBezTo>
                  <a:pt x="594468" y="311285"/>
                  <a:pt x="598246" y="304401"/>
                  <a:pt x="603115" y="298315"/>
                </a:cubicBezTo>
                <a:cubicBezTo>
                  <a:pt x="606935" y="293540"/>
                  <a:pt x="613938" y="291069"/>
                  <a:pt x="616085" y="285344"/>
                </a:cubicBezTo>
                <a:cubicBezTo>
                  <a:pt x="620702" y="273032"/>
                  <a:pt x="620619" y="259437"/>
                  <a:pt x="622570" y="246434"/>
                </a:cubicBezTo>
                <a:cubicBezTo>
                  <a:pt x="627105" y="216201"/>
                  <a:pt x="630773" y="185839"/>
                  <a:pt x="635541" y="155642"/>
                </a:cubicBezTo>
                <a:cubicBezTo>
                  <a:pt x="636705" y="148268"/>
                  <a:pt x="642672" y="113980"/>
                  <a:pt x="648511" y="103761"/>
                </a:cubicBezTo>
                <a:cubicBezTo>
                  <a:pt x="653873" y="94377"/>
                  <a:pt x="661684" y="86616"/>
                  <a:pt x="667966" y="77821"/>
                </a:cubicBezTo>
                <a:cubicBezTo>
                  <a:pt x="672496" y="71479"/>
                  <a:pt x="676613" y="64851"/>
                  <a:pt x="680936" y="58366"/>
                </a:cubicBezTo>
                <a:cubicBezTo>
                  <a:pt x="691745" y="60528"/>
                  <a:pt x="704894" y="57795"/>
                  <a:pt x="713362" y="64851"/>
                </a:cubicBezTo>
                <a:cubicBezTo>
                  <a:pt x="720209" y="70557"/>
                  <a:pt x="718492" y="81982"/>
                  <a:pt x="719847" y="90791"/>
                </a:cubicBezTo>
                <a:cubicBezTo>
                  <a:pt x="722823" y="110138"/>
                  <a:pt x="724771" y="129644"/>
                  <a:pt x="726332" y="149157"/>
                </a:cubicBezTo>
                <a:cubicBezTo>
                  <a:pt x="729096" y="183701"/>
                  <a:pt x="728135" y="218582"/>
                  <a:pt x="732817" y="252919"/>
                </a:cubicBezTo>
                <a:cubicBezTo>
                  <a:pt x="735123" y="269827"/>
                  <a:pt x="741753" y="294597"/>
                  <a:pt x="758758" y="304800"/>
                </a:cubicBezTo>
                <a:cubicBezTo>
                  <a:pt x="764620" y="308317"/>
                  <a:pt x="771728" y="309123"/>
                  <a:pt x="778213" y="311285"/>
                </a:cubicBezTo>
                <a:cubicBezTo>
                  <a:pt x="801992" y="304800"/>
                  <a:pt x="826545" y="300678"/>
                  <a:pt x="849549" y="291830"/>
                </a:cubicBezTo>
                <a:cubicBezTo>
                  <a:pt x="862145" y="286985"/>
                  <a:pt x="871183" y="260671"/>
                  <a:pt x="875490" y="252919"/>
                </a:cubicBezTo>
                <a:cubicBezTo>
                  <a:pt x="881612" y="241900"/>
                  <a:pt x="889308" y="231767"/>
                  <a:pt x="894945" y="220493"/>
                </a:cubicBezTo>
                <a:cubicBezTo>
                  <a:pt x="898002" y="214379"/>
                  <a:pt x="899030" y="207439"/>
                  <a:pt x="901430" y="201038"/>
                </a:cubicBezTo>
                <a:cubicBezTo>
                  <a:pt x="905517" y="190138"/>
                  <a:pt x="910077" y="179421"/>
                  <a:pt x="914400" y="168612"/>
                </a:cubicBezTo>
                <a:cubicBezTo>
                  <a:pt x="928472" y="70105"/>
                  <a:pt x="901933" y="60864"/>
                  <a:pt x="946826" y="90791"/>
                </a:cubicBezTo>
                <a:cubicBezTo>
                  <a:pt x="951149" y="101600"/>
                  <a:pt x="955068" y="112579"/>
                  <a:pt x="959796" y="123217"/>
                </a:cubicBezTo>
                <a:cubicBezTo>
                  <a:pt x="963722" y="132051"/>
                  <a:pt x="969709" y="139986"/>
                  <a:pt x="972766" y="149157"/>
                </a:cubicBezTo>
                <a:cubicBezTo>
                  <a:pt x="991464" y="205253"/>
                  <a:pt x="965582" y="161079"/>
                  <a:pt x="992221" y="201038"/>
                </a:cubicBezTo>
                <a:cubicBezTo>
                  <a:pt x="994383" y="209685"/>
                  <a:pt x="996146" y="218441"/>
                  <a:pt x="998707" y="226978"/>
                </a:cubicBezTo>
                <a:cubicBezTo>
                  <a:pt x="1002636" y="240073"/>
                  <a:pt x="1008996" y="252483"/>
                  <a:pt x="1011677" y="265889"/>
                </a:cubicBezTo>
                <a:cubicBezTo>
                  <a:pt x="1011820" y="266603"/>
                  <a:pt x="1022030" y="320330"/>
                  <a:pt x="1024647" y="324255"/>
                </a:cubicBezTo>
                <a:cubicBezTo>
                  <a:pt x="1033099" y="336933"/>
                  <a:pt x="1059389" y="361081"/>
                  <a:pt x="1076528" y="369651"/>
                </a:cubicBezTo>
                <a:cubicBezTo>
                  <a:pt x="1082642" y="372708"/>
                  <a:pt x="1089498" y="373974"/>
                  <a:pt x="1095983" y="376136"/>
                </a:cubicBezTo>
                <a:cubicBezTo>
                  <a:pt x="1098145" y="319932"/>
                  <a:pt x="1098727" y="263644"/>
                  <a:pt x="1102468" y="207523"/>
                </a:cubicBezTo>
                <a:cubicBezTo>
                  <a:pt x="1105701" y="159027"/>
                  <a:pt x="1127851" y="184673"/>
                  <a:pt x="1160834" y="129702"/>
                </a:cubicBezTo>
                <a:cubicBezTo>
                  <a:pt x="1214257" y="40665"/>
                  <a:pt x="1150096" y="141656"/>
                  <a:pt x="1199745" y="77821"/>
                </a:cubicBezTo>
                <a:cubicBezTo>
                  <a:pt x="1209315" y="65516"/>
                  <a:pt x="1218115" y="52537"/>
                  <a:pt x="1225685" y="38910"/>
                </a:cubicBezTo>
                <a:cubicBezTo>
                  <a:pt x="1235888" y="20545"/>
                  <a:pt x="1225740" y="18125"/>
                  <a:pt x="1245141" y="6485"/>
                </a:cubicBezTo>
                <a:cubicBezTo>
                  <a:pt x="1251003" y="2968"/>
                  <a:pt x="1258111" y="2162"/>
                  <a:pt x="1264596" y="0"/>
                </a:cubicBezTo>
                <a:cubicBezTo>
                  <a:pt x="1271081" y="2162"/>
                  <a:pt x="1279217" y="1651"/>
                  <a:pt x="1284051" y="6485"/>
                </a:cubicBezTo>
                <a:cubicBezTo>
                  <a:pt x="1295074" y="17507"/>
                  <a:pt x="1309992" y="45395"/>
                  <a:pt x="1309992" y="45395"/>
                </a:cubicBezTo>
                <a:cubicBezTo>
                  <a:pt x="1329006" y="102439"/>
                  <a:pt x="1319706" y="66635"/>
                  <a:pt x="1309992" y="188068"/>
                </a:cubicBezTo>
                <a:cubicBezTo>
                  <a:pt x="1308885" y="201904"/>
                  <a:pt x="1300058" y="244219"/>
                  <a:pt x="1297021" y="259404"/>
                </a:cubicBezTo>
                <a:cubicBezTo>
                  <a:pt x="1303868" y="300482"/>
                  <a:pt x="1295728" y="331447"/>
                  <a:pt x="1368358" y="291830"/>
                </a:cubicBezTo>
                <a:cubicBezTo>
                  <a:pt x="1378035" y="286552"/>
                  <a:pt x="1372452" y="270164"/>
                  <a:pt x="1374843" y="259404"/>
                </a:cubicBezTo>
                <a:cubicBezTo>
                  <a:pt x="1376776" y="250703"/>
                  <a:pt x="1377817" y="241656"/>
                  <a:pt x="1381328" y="233464"/>
                </a:cubicBezTo>
                <a:cubicBezTo>
                  <a:pt x="1419043" y="145461"/>
                  <a:pt x="1373457" y="276532"/>
                  <a:pt x="1400783" y="194553"/>
                </a:cubicBezTo>
                <a:cubicBezTo>
                  <a:pt x="1416319" y="101335"/>
                  <a:pt x="1395368" y="194216"/>
                  <a:pt x="1420239" y="136187"/>
                </a:cubicBezTo>
                <a:cubicBezTo>
                  <a:pt x="1423750" y="127995"/>
                  <a:pt x="1421156" y="117207"/>
                  <a:pt x="1426724" y="110247"/>
                </a:cubicBezTo>
                <a:cubicBezTo>
                  <a:pt x="1430994" y="104909"/>
                  <a:pt x="1439694" y="105923"/>
                  <a:pt x="1446179" y="103761"/>
                </a:cubicBezTo>
                <a:cubicBezTo>
                  <a:pt x="1448341" y="110246"/>
                  <a:pt x="1451006" y="116585"/>
                  <a:pt x="1452664" y="123217"/>
                </a:cubicBezTo>
                <a:cubicBezTo>
                  <a:pt x="1455337" y="133910"/>
                  <a:pt x="1456758" y="144882"/>
                  <a:pt x="1459149" y="155642"/>
                </a:cubicBezTo>
                <a:cubicBezTo>
                  <a:pt x="1461082" y="164343"/>
                  <a:pt x="1463472" y="172936"/>
                  <a:pt x="1465634" y="181583"/>
                </a:cubicBezTo>
                <a:cubicBezTo>
                  <a:pt x="1472551" y="319921"/>
                  <a:pt x="1428831" y="311285"/>
                  <a:pt x="1498060" y="311285"/>
                </a:cubicBezTo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294F7FC5-4F14-44FD-86A4-3D67082B42E9}"/>
              </a:ext>
            </a:extLst>
          </p:cNvPr>
          <p:cNvSpPr/>
          <p:nvPr/>
        </p:nvSpPr>
        <p:spPr>
          <a:xfrm>
            <a:off x="4015392" y="4004622"/>
            <a:ext cx="672873" cy="293061"/>
          </a:xfrm>
          <a:custGeom>
            <a:avLst/>
            <a:gdLst>
              <a:gd name="connsiteX0" fmla="*/ 0 w 1433208"/>
              <a:gd name="connsiteY0" fmla="*/ 129702 h 233464"/>
              <a:gd name="connsiteX1" fmla="*/ 12970 w 1433208"/>
              <a:gd name="connsiteY1" fmla="*/ 71336 h 233464"/>
              <a:gd name="connsiteX2" fmla="*/ 25940 w 1433208"/>
              <a:gd name="connsiteY2" fmla="*/ 51881 h 233464"/>
              <a:gd name="connsiteX3" fmla="*/ 51880 w 1433208"/>
              <a:gd name="connsiteY3" fmla="*/ 25940 h 233464"/>
              <a:gd name="connsiteX4" fmla="*/ 84306 w 1433208"/>
              <a:gd name="connsiteY4" fmla="*/ 0 h 233464"/>
              <a:gd name="connsiteX5" fmla="*/ 110246 w 1433208"/>
              <a:gd name="connsiteY5" fmla="*/ 6485 h 233464"/>
              <a:gd name="connsiteX6" fmla="*/ 136187 w 1433208"/>
              <a:gd name="connsiteY6" fmla="*/ 58366 h 233464"/>
              <a:gd name="connsiteX7" fmla="*/ 168612 w 1433208"/>
              <a:gd name="connsiteY7" fmla="*/ 97277 h 233464"/>
              <a:gd name="connsiteX8" fmla="*/ 175097 w 1433208"/>
              <a:gd name="connsiteY8" fmla="*/ 136187 h 233464"/>
              <a:gd name="connsiteX9" fmla="*/ 188068 w 1433208"/>
              <a:gd name="connsiteY9" fmla="*/ 149157 h 233464"/>
              <a:gd name="connsiteX10" fmla="*/ 201038 w 1433208"/>
              <a:gd name="connsiteY10" fmla="*/ 168613 h 233464"/>
              <a:gd name="connsiteX11" fmla="*/ 214008 w 1433208"/>
              <a:gd name="connsiteY11" fmla="*/ 207523 h 233464"/>
              <a:gd name="connsiteX12" fmla="*/ 226978 w 1433208"/>
              <a:gd name="connsiteY12" fmla="*/ 220494 h 233464"/>
              <a:gd name="connsiteX13" fmla="*/ 265889 w 1433208"/>
              <a:gd name="connsiteY13" fmla="*/ 233464 h 233464"/>
              <a:gd name="connsiteX14" fmla="*/ 291829 w 1433208"/>
              <a:gd name="connsiteY14" fmla="*/ 226979 h 233464"/>
              <a:gd name="connsiteX15" fmla="*/ 304800 w 1433208"/>
              <a:gd name="connsiteY15" fmla="*/ 188068 h 233464"/>
              <a:gd name="connsiteX16" fmla="*/ 324255 w 1433208"/>
              <a:gd name="connsiteY16" fmla="*/ 123217 h 233464"/>
              <a:gd name="connsiteX17" fmla="*/ 330740 w 1433208"/>
              <a:gd name="connsiteY17" fmla="*/ 103762 h 233464"/>
              <a:gd name="connsiteX18" fmla="*/ 343710 w 1433208"/>
              <a:gd name="connsiteY18" fmla="*/ 84306 h 233464"/>
              <a:gd name="connsiteX19" fmla="*/ 363166 w 1433208"/>
              <a:gd name="connsiteY19" fmla="*/ 51881 h 233464"/>
              <a:gd name="connsiteX20" fmla="*/ 402076 w 1433208"/>
              <a:gd name="connsiteY20" fmla="*/ 38911 h 233464"/>
              <a:gd name="connsiteX21" fmla="*/ 415046 w 1433208"/>
              <a:gd name="connsiteY21" fmla="*/ 25940 h 233464"/>
              <a:gd name="connsiteX22" fmla="*/ 505838 w 1433208"/>
              <a:gd name="connsiteY22" fmla="*/ 45396 h 233464"/>
              <a:gd name="connsiteX23" fmla="*/ 531778 w 1433208"/>
              <a:gd name="connsiteY23" fmla="*/ 97277 h 233464"/>
              <a:gd name="connsiteX24" fmla="*/ 538263 w 1433208"/>
              <a:gd name="connsiteY24" fmla="*/ 116732 h 233464"/>
              <a:gd name="connsiteX25" fmla="*/ 551234 w 1433208"/>
              <a:gd name="connsiteY25" fmla="*/ 136187 h 233464"/>
              <a:gd name="connsiteX26" fmla="*/ 557719 w 1433208"/>
              <a:gd name="connsiteY26" fmla="*/ 168613 h 233464"/>
              <a:gd name="connsiteX27" fmla="*/ 564204 w 1433208"/>
              <a:gd name="connsiteY27" fmla="*/ 194553 h 233464"/>
              <a:gd name="connsiteX28" fmla="*/ 570689 w 1433208"/>
              <a:gd name="connsiteY28" fmla="*/ 214008 h 233464"/>
              <a:gd name="connsiteX29" fmla="*/ 609600 w 1433208"/>
              <a:gd name="connsiteY29" fmla="*/ 226979 h 233464"/>
              <a:gd name="connsiteX30" fmla="*/ 654995 w 1433208"/>
              <a:gd name="connsiteY30" fmla="*/ 220494 h 233464"/>
              <a:gd name="connsiteX31" fmla="*/ 661480 w 1433208"/>
              <a:gd name="connsiteY31" fmla="*/ 201038 h 233464"/>
              <a:gd name="connsiteX32" fmla="*/ 674451 w 1433208"/>
              <a:gd name="connsiteY32" fmla="*/ 188068 h 233464"/>
              <a:gd name="connsiteX33" fmla="*/ 687421 w 1433208"/>
              <a:gd name="connsiteY33" fmla="*/ 123217 h 233464"/>
              <a:gd name="connsiteX34" fmla="*/ 700391 w 1433208"/>
              <a:gd name="connsiteY34" fmla="*/ 64851 h 233464"/>
              <a:gd name="connsiteX35" fmla="*/ 726332 w 1433208"/>
              <a:gd name="connsiteY35" fmla="*/ 32425 h 233464"/>
              <a:gd name="connsiteX36" fmla="*/ 752272 w 1433208"/>
              <a:gd name="connsiteY36" fmla="*/ 25940 h 233464"/>
              <a:gd name="connsiteX37" fmla="*/ 771727 w 1433208"/>
              <a:gd name="connsiteY37" fmla="*/ 19455 h 233464"/>
              <a:gd name="connsiteX38" fmla="*/ 843063 w 1433208"/>
              <a:gd name="connsiteY38" fmla="*/ 32425 h 233464"/>
              <a:gd name="connsiteX39" fmla="*/ 881974 w 1433208"/>
              <a:gd name="connsiteY39" fmla="*/ 84306 h 233464"/>
              <a:gd name="connsiteX40" fmla="*/ 907915 w 1433208"/>
              <a:gd name="connsiteY40" fmla="*/ 116732 h 233464"/>
              <a:gd name="connsiteX41" fmla="*/ 927370 w 1433208"/>
              <a:gd name="connsiteY41" fmla="*/ 155643 h 233464"/>
              <a:gd name="connsiteX42" fmla="*/ 933855 w 1433208"/>
              <a:gd name="connsiteY42" fmla="*/ 175098 h 233464"/>
              <a:gd name="connsiteX43" fmla="*/ 992221 w 1433208"/>
              <a:gd name="connsiteY43" fmla="*/ 220494 h 233464"/>
              <a:gd name="connsiteX44" fmla="*/ 1044102 w 1433208"/>
              <a:gd name="connsiteY44" fmla="*/ 214008 h 233464"/>
              <a:gd name="connsiteX45" fmla="*/ 1083012 w 1433208"/>
              <a:gd name="connsiteY45" fmla="*/ 201038 h 233464"/>
              <a:gd name="connsiteX46" fmla="*/ 1095983 w 1433208"/>
              <a:gd name="connsiteY46" fmla="*/ 188068 h 233464"/>
              <a:gd name="connsiteX47" fmla="*/ 1102468 w 1433208"/>
              <a:gd name="connsiteY47" fmla="*/ 162128 h 233464"/>
              <a:gd name="connsiteX48" fmla="*/ 1108953 w 1433208"/>
              <a:gd name="connsiteY48" fmla="*/ 142672 h 233464"/>
              <a:gd name="connsiteX49" fmla="*/ 1121923 w 1433208"/>
              <a:gd name="connsiteY49" fmla="*/ 123217 h 233464"/>
              <a:gd name="connsiteX50" fmla="*/ 1134893 w 1433208"/>
              <a:gd name="connsiteY50" fmla="*/ 97277 h 233464"/>
              <a:gd name="connsiteX51" fmla="*/ 1141378 w 1433208"/>
              <a:gd name="connsiteY51" fmla="*/ 77821 h 233464"/>
              <a:gd name="connsiteX52" fmla="*/ 1193259 w 1433208"/>
              <a:gd name="connsiteY52" fmla="*/ 38911 h 233464"/>
              <a:gd name="connsiteX53" fmla="*/ 1284051 w 1433208"/>
              <a:gd name="connsiteY53" fmla="*/ 45396 h 233464"/>
              <a:gd name="connsiteX54" fmla="*/ 1297021 w 1433208"/>
              <a:gd name="connsiteY54" fmla="*/ 64851 h 233464"/>
              <a:gd name="connsiteX55" fmla="*/ 1316476 w 1433208"/>
              <a:gd name="connsiteY55" fmla="*/ 84306 h 233464"/>
              <a:gd name="connsiteX56" fmla="*/ 1335932 w 1433208"/>
              <a:gd name="connsiteY56" fmla="*/ 123217 h 233464"/>
              <a:gd name="connsiteX57" fmla="*/ 1355387 w 1433208"/>
              <a:gd name="connsiteY57" fmla="*/ 168613 h 233464"/>
              <a:gd name="connsiteX58" fmla="*/ 1368357 w 1433208"/>
              <a:gd name="connsiteY58" fmla="*/ 188068 h 233464"/>
              <a:gd name="connsiteX59" fmla="*/ 1374842 w 1433208"/>
              <a:gd name="connsiteY59" fmla="*/ 214008 h 233464"/>
              <a:gd name="connsiteX60" fmla="*/ 1407268 w 1433208"/>
              <a:gd name="connsiteY60" fmla="*/ 220494 h 233464"/>
              <a:gd name="connsiteX61" fmla="*/ 1433208 w 1433208"/>
              <a:gd name="connsiteY61" fmla="*/ 220494 h 23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33208" h="233464">
                <a:moveTo>
                  <a:pt x="0" y="129702"/>
                </a:moveTo>
                <a:cubicBezTo>
                  <a:pt x="1154" y="123932"/>
                  <a:pt x="9536" y="79349"/>
                  <a:pt x="12970" y="71336"/>
                </a:cubicBezTo>
                <a:cubicBezTo>
                  <a:pt x="16040" y="64172"/>
                  <a:pt x="21617" y="58366"/>
                  <a:pt x="25940" y="51881"/>
                </a:cubicBezTo>
                <a:cubicBezTo>
                  <a:pt x="40089" y="9433"/>
                  <a:pt x="20438" y="51093"/>
                  <a:pt x="51880" y="25940"/>
                </a:cubicBezTo>
                <a:cubicBezTo>
                  <a:pt x="93786" y="-7583"/>
                  <a:pt x="35406" y="16300"/>
                  <a:pt x="84306" y="0"/>
                </a:cubicBezTo>
                <a:cubicBezTo>
                  <a:pt x="92953" y="2162"/>
                  <a:pt x="102274" y="2499"/>
                  <a:pt x="110246" y="6485"/>
                </a:cubicBezTo>
                <a:cubicBezTo>
                  <a:pt x="131565" y="17144"/>
                  <a:pt x="124234" y="40437"/>
                  <a:pt x="136187" y="58366"/>
                </a:cubicBezTo>
                <a:cubicBezTo>
                  <a:pt x="154244" y="85452"/>
                  <a:pt x="143646" y="72310"/>
                  <a:pt x="168612" y="97277"/>
                </a:cubicBezTo>
                <a:cubicBezTo>
                  <a:pt x="170774" y="110247"/>
                  <a:pt x="170480" y="123875"/>
                  <a:pt x="175097" y="136187"/>
                </a:cubicBezTo>
                <a:cubicBezTo>
                  <a:pt x="177244" y="141912"/>
                  <a:pt x="184248" y="144383"/>
                  <a:pt x="188068" y="149157"/>
                </a:cubicBezTo>
                <a:cubicBezTo>
                  <a:pt x="192937" y="155243"/>
                  <a:pt x="197872" y="161490"/>
                  <a:pt x="201038" y="168613"/>
                </a:cubicBezTo>
                <a:cubicBezTo>
                  <a:pt x="206590" y="181106"/>
                  <a:pt x="204341" y="197855"/>
                  <a:pt x="214008" y="207523"/>
                </a:cubicBezTo>
                <a:cubicBezTo>
                  <a:pt x="218331" y="211847"/>
                  <a:pt x="221509" y="217760"/>
                  <a:pt x="226978" y="220494"/>
                </a:cubicBezTo>
                <a:cubicBezTo>
                  <a:pt x="239206" y="226608"/>
                  <a:pt x="265889" y="233464"/>
                  <a:pt x="265889" y="233464"/>
                </a:cubicBezTo>
                <a:cubicBezTo>
                  <a:pt x="274536" y="231302"/>
                  <a:pt x="286029" y="233746"/>
                  <a:pt x="291829" y="226979"/>
                </a:cubicBezTo>
                <a:cubicBezTo>
                  <a:pt x="300727" y="216598"/>
                  <a:pt x="301484" y="201332"/>
                  <a:pt x="304800" y="188068"/>
                </a:cubicBezTo>
                <a:cubicBezTo>
                  <a:pt x="314601" y="148865"/>
                  <a:pt x="308467" y="170582"/>
                  <a:pt x="324255" y="123217"/>
                </a:cubicBezTo>
                <a:cubicBezTo>
                  <a:pt x="326417" y="116732"/>
                  <a:pt x="326948" y="109450"/>
                  <a:pt x="330740" y="103762"/>
                </a:cubicBezTo>
                <a:cubicBezTo>
                  <a:pt x="335063" y="97277"/>
                  <a:pt x="340224" y="91277"/>
                  <a:pt x="343710" y="84306"/>
                </a:cubicBezTo>
                <a:cubicBezTo>
                  <a:pt x="351106" y="69513"/>
                  <a:pt x="346276" y="60326"/>
                  <a:pt x="363166" y="51881"/>
                </a:cubicBezTo>
                <a:cubicBezTo>
                  <a:pt x="375394" y="45767"/>
                  <a:pt x="402076" y="38911"/>
                  <a:pt x="402076" y="38911"/>
                </a:cubicBezTo>
                <a:cubicBezTo>
                  <a:pt x="406399" y="34587"/>
                  <a:pt x="408947" y="26376"/>
                  <a:pt x="415046" y="25940"/>
                </a:cubicBezTo>
                <a:cubicBezTo>
                  <a:pt x="486841" y="20811"/>
                  <a:pt x="477309" y="16865"/>
                  <a:pt x="505838" y="45396"/>
                </a:cubicBezTo>
                <a:cubicBezTo>
                  <a:pt x="520742" y="90107"/>
                  <a:pt x="509141" y="74638"/>
                  <a:pt x="531778" y="97277"/>
                </a:cubicBezTo>
                <a:cubicBezTo>
                  <a:pt x="533940" y="103762"/>
                  <a:pt x="535206" y="110618"/>
                  <a:pt x="538263" y="116732"/>
                </a:cubicBezTo>
                <a:cubicBezTo>
                  <a:pt x="541749" y="123703"/>
                  <a:pt x="548497" y="128889"/>
                  <a:pt x="551234" y="136187"/>
                </a:cubicBezTo>
                <a:cubicBezTo>
                  <a:pt x="555104" y="146508"/>
                  <a:pt x="555328" y="157853"/>
                  <a:pt x="557719" y="168613"/>
                </a:cubicBezTo>
                <a:cubicBezTo>
                  <a:pt x="559652" y="177314"/>
                  <a:pt x="561755" y="185983"/>
                  <a:pt x="564204" y="194553"/>
                </a:cubicBezTo>
                <a:cubicBezTo>
                  <a:pt x="566082" y="201126"/>
                  <a:pt x="565127" y="210035"/>
                  <a:pt x="570689" y="214008"/>
                </a:cubicBezTo>
                <a:cubicBezTo>
                  <a:pt x="581814" y="221955"/>
                  <a:pt x="609600" y="226979"/>
                  <a:pt x="609600" y="226979"/>
                </a:cubicBezTo>
                <a:cubicBezTo>
                  <a:pt x="624732" y="224817"/>
                  <a:pt x="641324" y="227330"/>
                  <a:pt x="654995" y="220494"/>
                </a:cubicBezTo>
                <a:cubicBezTo>
                  <a:pt x="661109" y="217437"/>
                  <a:pt x="657963" y="206900"/>
                  <a:pt x="661480" y="201038"/>
                </a:cubicBezTo>
                <a:cubicBezTo>
                  <a:pt x="664626" y="195795"/>
                  <a:pt x="670127" y="192391"/>
                  <a:pt x="674451" y="188068"/>
                </a:cubicBezTo>
                <a:cubicBezTo>
                  <a:pt x="678774" y="166451"/>
                  <a:pt x="683797" y="144962"/>
                  <a:pt x="687421" y="123217"/>
                </a:cubicBezTo>
                <a:cubicBezTo>
                  <a:pt x="689912" y="108272"/>
                  <a:pt x="692409" y="80816"/>
                  <a:pt x="700391" y="64851"/>
                </a:cubicBezTo>
                <a:cubicBezTo>
                  <a:pt x="703446" y="58741"/>
                  <a:pt x="718289" y="36446"/>
                  <a:pt x="726332" y="32425"/>
                </a:cubicBezTo>
                <a:cubicBezTo>
                  <a:pt x="734304" y="28439"/>
                  <a:pt x="743702" y="28389"/>
                  <a:pt x="752272" y="25940"/>
                </a:cubicBezTo>
                <a:cubicBezTo>
                  <a:pt x="758845" y="24062"/>
                  <a:pt x="765242" y="21617"/>
                  <a:pt x="771727" y="19455"/>
                </a:cubicBezTo>
                <a:cubicBezTo>
                  <a:pt x="778878" y="20349"/>
                  <a:pt x="827279" y="22954"/>
                  <a:pt x="843063" y="32425"/>
                </a:cubicBezTo>
                <a:cubicBezTo>
                  <a:pt x="857445" y="41055"/>
                  <a:pt x="877144" y="79476"/>
                  <a:pt x="881974" y="84306"/>
                </a:cubicBezTo>
                <a:cubicBezTo>
                  <a:pt x="900455" y="102789"/>
                  <a:pt x="891552" y="92190"/>
                  <a:pt x="907915" y="116732"/>
                </a:cubicBezTo>
                <a:cubicBezTo>
                  <a:pt x="924215" y="165632"/>
                  <a:pt x="902227" y="105357"/>
                  <a:pt x="927370" y="155643"/>
                </a:cubicBezTo>
                <a:cubicBezTo>
                  <a:pt x="930427" y="161757"/>
                  <a:pt x="929658" y="169702"/>
                  <a:pt x="933855" y="175098"/>
                </a:cubicBezTo>
                <a:cubicBezTo>
                  <a:pt x="964475" y="214466"/>
                  <a:pt x="960256" y="209837"/>
                  <a:pt x="992221" y="220494"/>
                </a:cubicBezTo>
                <a:cubicBezTo>
                  <a:pt x="1009515" y="218332"/>
                  <a:pt x="1027061" y="217660"/>
                  <a:pt x="1044102" y="214008"/>
                </a:cubicBezTo>
                <a:cubicBezTo>
                  <a:pt x="1057470" y="211143"/>
                  <a:pt x="1083012" y="201038"/>
                  <a:pt x="1083012" y="201038"/>
                </a:cubicBezTo>
                <a:cubicBezTo>
                  <a:pt x="1087336" y="196715"/>
                  <a:pt x="1093248" y="193537"/>
                  <a:pt x="1095983" y="188068"/>
                </a:cubicBezTo>
                <a:cubicBezTo>
                  <a:pt x="1099969" y="180096"/>
                  <a:pt x="1100020" y="170698"/>
                  <a:pt x="1102468" y="162128"/>
                </a:cubicBezTo>
                <a:cubicBezTo>
                  <a:pt x="1104346" y="155555"/>
                  <a:pt x="1105896" y="148786"/>
                  <a:pt x="1108953" y="142672"/>
                </a:cubicBezTo>
                <a:cubicBezTo>
                  <a:pt x="1112439" y="135701"/>
                  <a:pt x="1118056" y="129984"/>
                  <a:pt x="1121923" y="123217"/>
                </a:cubicBezTo>
                <a:cubicBezTo>
                  <a:pt x="1126719" y="114823"/>
                  <a:pt x="1131085" y="106163"/>
                  <a:pt x="1134893" y="97277"/>
                </a:cubicBezTo>
                <a:cubicBezTo>
                  <a:pt x="1137586" y="90994"/>
                  <a:pt x="1137276" y="83290"/>
                  <a:pt x="1141378" y="77821"/>
                </a:cubicBezTo>
                <a:cubicBezTo>
                  <a:pt x="1166217" y="44703"/>
                  <a:pt x="1164858" y="48378"/>
                  <a:pt x="1193259" y="38911"/>
                </a:cubicBezTo>
                <a:cubicBezTo>
                  <a:pt x="1223523" y="41073"/>
                  <a:pt x="1254616" y="38037"/>
                  <a:pt x="1284051" y="45396"/>
                </a:cubicBezTo>
                <a:cubicBezTo>
                  <a:pt x="1291612" y="47286"/>
                  <a:pt x="1292031" y="58863"/>
                  <a:pt x="1297021" y="64851"/>
                </a:cubicBezTo>
                <a:cubicBezTo>
                  <a:pt x="1302892" y="71896"/>
                  <a:pt x="1309991" y="77821"/>
                  <a:pt x="1316476" y="84306"/>
                </a:cubicBezTo>
                <a:cubicBezTo>
                  <a:pt x="1330063" y="138655"/>
                  <a:pt x="1312804" y="88526"/>
                  <a:pt x="1335932" y="123217"/>
                </a:cubicBezTo>
                <a:cubicBezTo>
                  <a:pt x="1362918" y="163694"/>
                  <a:pt x="1338096" y="134030"/>
                  <a:pt x="1355387" y="168613"/>
                </a:cubicBezTo>
                <a:cubicBezTo>
                  <a:pt x="1358873" y="175584"/>
                  <a:pt x="1364034" y="181583"/>
                  <a:pt x="1368357" y="188068"/>
                </a:cubicBezTo>
                <a:cubicBezTo>
                  <a:pt x="1370519" y="196715"/>
                  <a:pt x="1370856" y="206036"/>
                  <a:pt x="1374842" y="214008"/>
                </a:cubicBezTo>
                <a:cubicBezTo>
                  <a:pt x="1386346" y="237016"/>
                  <a:pt x="1389055" y="223096"/>
                  <a:pt x="1407268" y="220494"/>
                </a:cubicBezTo>
                <a:cubicBezTo>
                  <a:pt x="1415828" y="219271"/>
                  <a:pt x="1424561" y="220494"/>
                  <a:pt x="1433208" y="220494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2ACF01B-67D8-41A3-BCD5-9C04156DA44E}"/>
              </a:ext>
            </a:extLst>
          </p:cNvPr>
          <p:cNvSpPr/>
          <p:nvPr/>
        </p:nvSpPr>
        <p:spPr>
          <a:xfrm>
            <a:off x="5778230" y="4026479"/>
            <a:ext cx="658372" cy="271155"/>
          </a:xfrm>
          <a:custGeom>
            <a:avLst/>
            <a:gdLst>
              <a:gd name="connsiteX0" fmla="*/ 0 w 1549941"/>
              <a:gd name="connsiteY0" fmla="*/ 259404 h 343710"/>
              <a:gd name="connsiteX1" fmla="*/ 58366 w 1549941"/>
              <a:gd name="connsiteY1" fmla="*/ 136187 h 343710"/>
              <a:gd name="connsiteX2" fmla="*/ 77821 w 1549941"/>
              <a:gd name="connsiteY2" fmla="*/ 123217 h 343710"/>
              <a:gd name="connsiteX3" fmla="*/ 110247 w 1549941"/>
              <a:gd name="connsiteY3" fmla="*/ 103761 h 343710"/>
              <a:gd name="connsiteX4" fmla="*/ 188068 w 1549941"/>
              <a:gd name="connsiteY4" fmla="*/ 71336 h 343710"/>
              <a:gd name="connsiteX5" fmla="*/ 272375 w 1549941"/>
              <a:gd name="connsiteY5" fmla="*/ 77821 h 343710"/>
              <a:gd name="connsiteX6" fmla="*/ 291830 w 1549941"/>
              <a:gd name="connsiteY6" fmla="*/ 97276 h 343710"/>
              <a:gd name="connsiteX7" fmla="*/ 317770 w 1549941"/>
              <a:gd name="connsiteY7" fmla="*/ 110246 h 343710"/>
              <a:gd name="connsiteX8" fmla="*/ 356681 w 1549941"/>
              <a:gd name="connsiteY8" fmla="*/ 142672 h 343710"/>
              <a:gd name="connsiteX9" fmla="*/ 382621 w 1549941"/>
              <a:gd name="connsiteY9" fmla="*/ 201038 h 343710"/>
              <a:gd name="connsiteX10" fmla="*/ 395592 w 1549941"/>
              <a:gd name="connsiteY10" fmla="*/ 226978 h 343710"/>
              <a:gd name="connsiteX11" fmla="*/ 408562 w 1549941"/>
              <a:gd name="connsiteY11" fmla="*/ 239949 h 343710"/>
              <a:gd name="connsiteX12" fmla="*/ 453958 w 1549941"/>
              <a:gd name="connsiteY12" fmla="*/ 291829 h 343710"/>
              <a:gd name="connsiteX13" fmla="*/ 466928 w 1549941"/>
              <a:gd name="connsiteY13" fmla="*/ 304800 h 343710"/>
              <a:gd name="connsiteX14" fmla="*/ 525294 w 1549941"/>
              <a:gd name="connsiteY14" fmla="*/ 330740 h 343710"/>
              <a:gd name="connsiteX15" fmla="*/ 544749 w 1549941"/>
              <a:gd name="connsiteY15" fmla="*/ 337225 h 343710"/>
              <a:gd name="connsiteX16" fmla="*/ 713362 w 1549941"/>
              <a:gd name="connsiteY16" fmla="*/ 330740 h 343710"/>
              <a:gd name="connsiteX17" fmla="*/ 758758 w 1549941"/>
              <a:gd name="connsiteY17" fmla="*/ 304800 h 343710"/>
              <a:gd name="connsiteX18" fmla="*/ 778213 w 1549941"/>
              <a:gd name="connsiteY18" fmla="*/ 298314 h 343710"/>
              <a:gd name="connsiteX19" fmla="*/ 817124 w 1549941"/>
              <a:gd name="connsiteY19" fmla="*/ 265889 h 343710"/>
              <a:gd name="connsiteX20" fmla="*/ 836579 w 1549941"/>
              <a:gd name="connsiteY20" fmla="*/ 259404 h 343710"/>
              <a:gd name="connsiteX21" fmla="*/ 869004 w 1549941"/>
              <a:gd name="connsiteY21" fmla="*/ 226978 h 343710"/>
              <a:gd name="connsiteX22" fmla="*/ 881975 w 1549941"/>
              <a:gd name="connsiteY22" fmla="*/ 194553 h 343710"/>
              <a:gd name="connsiteX23" fmla="*/ 894945 w 1549941"/>
              <a:gd name="connsiteY23" fmla="*/ 168612 h 343710"/>
              <a:gd name="connsiteX24" fmla="*/ 901430 w 1549941"/>
              <a:gd name="connsiteY24" fmla="*/ 149157 h 343710"/>
              <a:gd name="connsiteX25" fmla="*/ 920885 w 1549941"/>
              <a:gd name="connsiteY25" fmla="*/ 129702 h 343710"/>
              <a:gd name="connsiteX26" fmla="*/ 946826 w 1549941"/>
              <a:gd name="connsiteY26" fmla="*/ 84306 h 343710"/>
              <a:gd name="connsiteX27" fmla="*/ 966281 w 1549941"/>
              <a:gd name="connsiteY27" fmla="*/ 64851 h 343710"/>
              <a:gd name="connsiteX28" fmla="*/ 985736 w 1549941"/>
              <a:gd name="connsiteY28" fmla="*/ 32425 h 343710"/>
              <a:gd name="connsiteX29" fmla="*/ 998707 w 1549941"/>
              <a:gd name="connsiteY29" fmla="*/ 12970 h 343710"/>
              <a:gd name="connsiteX30" fmla="*/ 1018162 w 1549941"/>
              <a:gd name="connsiteY30" fmla="*/ 0 h 343710"/>
              <a:gd name="connsiteX31" fmla="*/ 1095983 w 1549941"/>
              <a:gd name="connsiteY31" fmla="*/ 19455 h 343710"/>
              <a:gd name="connsiteX32" fmla="*/ 1108953 w 1549941"/>
              <a:gd name="connsiteY32" fmla="*/ 38910 h 343710"/>
              <a:gd name="connsiteX33" fmla="*/ 1128409 w 1549941"/>
              <a:gd name="connsiteY33" fmla="*/ 84306 h 343710"/>
              <a:gd name="connsiteX34" fmla="*/ 1147864 w 1549941"/>
              <a:gd name="connsiteY34" fmla="*/ 129702 h 343710"/>
              <a:gd name="connsiteX35" fmla="*/ 1167319 w 1549941"/>
              <a:gd name="connsiteY35" fmla="*/ 155642 h 343710"/>
              <a:gd name="connsiteX36" fmla="*/ 1180289 w 1549941"/>
              <a:gd name="connsiteY36" fmla="*/ 175097 h 343710"/>
              <a:gd name="connsiteX37" fmla="*/ 1193260 w 1549941"/>
              <a:gd name="connsiteY37" fmla="*/ 188068 h 343710"/>
              <a:gd name="connsiteX38" fmla="*/ 1206230 w 1549941"/>
              <a:gd name="connsiteY38" fmla="*/ 214008 h 343710"/>
              <a:gd name="connsiteX39" fmla="*/ 1219200 w 1549941"/>
              <a:gd name="connsiteY39" fmla="*/ 233463 h 343710"/>
              <a:gd name="connsiteX40" fmla="*/ 1225685 w 1549941"/>
              <a:gd name="connsiteY40" fmla="*/ 252919 h 343710"/>
              <a:gd name="connsiteX41" fmla="*/ 1284051 w 1549941"/>
              <a:gd name="connsiteY41" fmla="*/ 298314 h 343710"/>
              <a:gd name="connsiteX42" fmla="*/ 1322962 w 1549941"/>
              <a:gd name="connsiteY42" fmla="*/ 330740 h 343710"/>
              <a:gd name="connsiteX43" fmla="*/ 1374843 w 1549941"/>
              <a:gd name="connsiteY43" fmla="*/ 343710 h 343710"/>
              <a:gd name="connsiteX44" fmla="*/ 1433209 w 1549941"/>
              <a:gd name="connsiteY44" fmla="*/ 337225 h 343710"/>
              <a:gd name="connsiteX45" fmla="*/ 1446179 w 1549941"/>
              <a:gd name="connsiteY45" fmla="*/ 317770 h 343710"/>
              <a:gd name="connsiteX46" fmla="*/ 1465634 w 1549941"/>
              <a:gd name="connsiteY46" fmla="*/ 285344 h 343710"/>
              <a:gd name="connsiteX47" fmla="*/ 1504545 w 1549941"/>
              <a:gd name="connsiteY47" fmla="*/ 233463 h 343710"/>
              <a:gd name="connsiteX48" fmla="*/ 1524000 w 1549941"/>
              <a:gd name="connsiteY48" fmla="*/ 220493 h 343710"/>
              <a:gd name="connsiteX49" fmla="*/ 1549941 w 1549941"/>
              <a:gd name="connsiteY49" fmla="*/ 181583 h 343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549941" h="343710">
                <a:moveTo>
                  <a:pt x="0" y="259404"/>
                </a:moveTo>
                <a:cubicBezTo>
                  <a:pt x="19455" y="218332"/>
                  <a:pt x="35818" y="175646"/>
                  <a:pt x="58366" y="136187"/>
                </a:cubicBezTo>
                <a:cubicBezTo>
                  <a:pt x="62233" y="129420"/>
                  <a:pt x="71735" y="128086"/>
                  <a:pt x="77821" y="123217"/>
                </a:cubicBezTo>
                <a:cubicBezTo>
                  <a:pt x="130727" y="80892"/>
                  <a:pt x="45750" y="139592"/>
                  <a:pt x="110247" y="103761"/>
                </a:cubicBezTo>
                <a:cubicBezTo>
                  <a:pt x="174341" y="68154"/>
                  <a:pt x="121768" y="82386"/>
                  <a:pt x="188068" y="71336"/>
                </a:cubicBezTo>
                <a:cubicBezTo>
                  <a:pt x="216170" y="73498"/>
                  <a:pt x="245031" y="70985"/>
                  <a:pt x="272375" y="77821"/>
                </a:cubicBezTo>
                <a:cubicBezTo>
                  <a:pt x="281272" y="80045"/>
                  <a:pt x="284367" y="91945"/>
                  <a:pt x="291830" y="97276"/>
                </a:cubicBezTo>
                <a:cubicBezTo>
                  <a:pt x="299697" y="102895"/>
                  <a:pt x="309376" y="105450"/>
                  <a:pt x="317770" y="110246"/>
                </a:cubicBezTo>
                <a:cubicBezTo>
                  <a:pt x="338837" y="122284"/>
                  <a:pt x="338798" y="124789"/>
                  <a:pt x="356681" y="142672"/>
                </a:cubicBezTo>
                <a:cubicBezTo>
                  <a:pt x="379324" y="210602"/>
                  <a:pt x="357958" y="157879"/>
                  <a:pt x="382621" y="201038"/>
                </a:cubicBezTo>
                <a:cubicBezTo>
                  <a:pt x="387418" y="209432"/>
                  <a:pt x="390229" y="218934"/>
                  <a:pt x="395592" y="226978"/>
                </a:cubicBezTo>
                <a:cubicBezTo>
                  <a:pt x="398984" y="232065"/>
                  <a:pt x="404742" y="235174"/>
                  <a:pt x="408562" y="239949"/>
                </a:cubicBezTo>
                <a:cubicBezTo>
                  <a:pt x="451456" y="293568"/>
                  <a:pt x="373964" y="211835"/>
                  <a:pt x="453958" y="291829"/>
                </a:cubicBezTo>
                <a:cubicBezTo>
                  <a:pt x="458282" y="296153"/>
                  <a:pt x="461841" y="301408"/>
                  <a:pt x="466928" y="304800"/>
                </a:cubicBezTo>
                <a:cubicBezTo>
                  <a:pt x="497759" y="325354"/>
                  <a:pt x="478989" y="315305"/>
                  <a:pt x="525294" y="330740"/>
                </a:cubicBezTo>
                <a:lnTo>
                  <a:pt x="544749" y="337225"/>
                </a:lnTo>
                <a:cubicBezTo>
                  <a:pt x="600953" y="335063"/>
                  <a:pt x="657395" y="336337"/>
                  <a:pt x="713362" y="330740"/>
                </a:cubicBezTo>
                <a:cubicBezTo>
                  <a:pt x="727570" y="329319"/>
                  <a:pt x="746338" y="311010"/>
                  <a:pt x="758758" y="304800"/>
                </a:cubicBezTo>
                <a:cubicBezTo>
                  <a:pt x="764872" y="301743"/>
                  <a:pt x="771728" y="300476"/>
                  <a:pt x="778213" y="298314"/>
                </a:cubicBezTo>
                <a:cubicBezTo>
                  <a:pt x="792557" y="283970"/>
                  <a:pt x="799065" y="274918"/>
                  <a:pt x="817124" y="265889"/>
                </a:cubicBezTo>
                <a:cubicBezTo>
                  <a:pt x="823238" y="262832"/>
                  <a:pt x="830094" y="261566"/>
                  <a:pt x="836579" y="259404"/>
                </a:cubicBezTo>
                <a:cubicBezTo>
                  <a:pt x="847387" y="248595"/>
                  <a:pt x="863327" y="241170"/>
                  <a:pt x="869004" y="226978"/>
                </a:cubicBezTo>
                <a:cubicBezTo>
                  <a:pt x="873328" y="216170"/>
                  <a:pt x="877247" y="205191"/>
                  <a:pt x="881975" y="194553"/>
                </a:cubicBezTo>
                <a:cubicBezTo>
                  <a:pt x="885901" y="185719"/>
                  <a:pt x="891137" y="177498"/>
                  <a:pt x="894945" y="168612"/>
                </a:cubicBezTo>
                <a:cubicBezTo>
                  <a:pt x="897638" y="162329"/>
                  <a:pt x="897638" y="154845"/>
                  <a:pt x="901430" y="149157"/>
                </a:cubicBezTo>
                <a:cubicBezTo>
                  <a:pt x="906517" y="141526"/>
                  <a:pt x="914400" y="136187"/>
                  <a:pt x="920885" y="129702"/>
                </a:cubicBezTo>
                <a:cubicBezTo>
                  <a:pt x="928816" y="113839"/>
                  <a:pt x="935365" y="98059"/>
                  <a:pt x="946826" y="84306"/>
                </a:cubicBezTo>
                <a:cubicBezTo>
                  <a:pt x="952697" y="77261"/>
                  <a:pt x="960778" y="72188"/>
                  <a:pt x="966281" y="64851"/>
                </a:cubicBezTo>
                <a:cubicBezTo>
                  <a:pt x="973844" y="54767"/>
                  <a:pt x="979055" y="43114"/>
                  <a:pt x="985736" y="32425"/>
                </a:cubicBezTo>
                <a:cubicBezTo>
                  <a:pt x="989867" y="25816"/>
                  <a:pt x="993196" y="18481"/>
                  <a:pt x="998707" y="12970"/>
                </a:cubicBezTo>
                <a:cubicBezTo>
                  <a:pt x="1004218" y="7459"/>
                  <a:pt x="1011677" y="4323"/>
                  <a:pt x="1018162" y="0"/>
                </a:cubicBezTo>
                <a:cubicBezTo>
                  <a:pt x="1050611" y="3605"/>
                  <a:pt x="1073644" y="-2884"/>
                  <a:pt x="1095983" y="19455"/>
                </a:cubicBezTo>
                <a:cubicBezTo>
                  <a:pt x="1101494" y="24966"/>
                  <a:pt x="1104630" y="32425"/>
                  <a:pt x="1108953" y="38910"/>
                </a:cubicBezTo>
                <a:cubicBezTo>
                  <a:pt x="1122450" y="92898"/>
                  <a:pt x="1106015" y="39521"/>
                  <a:pt x="1128409" y="84306"/>
                </a:cubicBezTo>
                <a:cubicBezTo>
                  <a:pt x="1150479" y="128445"/>
                  <a:pt x="1114119" y="75709"/>
                  <a:pt x="1147864" y="129702"/>
                </a:cubicBezTo>
                <a:cubicBezTo>
                  <a:pt x="1153592" y="138867"/>
                  <a:pt x="1161037" y="146847"/>
                  <a:pt x="1167319" y="155642"/>
                </a:cubicBezTo>
                <a:cubicBezTo>
                  <a:pt x="1171849" y="161984"/>
                  <a:pt x="1175420" y="169011"/>
                  <a:pt x="1180289" y="175097"/>
                </a:cubicBezTo>
                <a:cubicBezTo>
                  <a:pt x="1184109" y="179872"/>
                  <a:pt x="1189868" y="182980"/>
                  <a:pt x="1193260" y="188068"/>
                </a:cubicBezTo>
                <a:cubicBezTo>
                  <a:pt x="1198622" y="196112"/>
                  <a:pt x="1201434" y="205614"/>
                  <a:pt x="1206230" y="214008"/>
                </a:cubicBezTo>
                <a:cubicBezTo>
                  <a:pt x="1210097" y="220775"/>
                  <a:pt x="1214877" y="226978"/>
                  <a:pt x="1219200" y="233463"/>
                </a:cubicBezTo>
                <a:cubicBezTo>
                  <a:pt x="1221362" y="239948"/>
                  <a:pt x="1221893" y="247231"/>
                  <a:pt x="1225685" y="252919"/>
                </a:cubicBezTo>
                <a:cubicBezTo>
                  <a:pt x="1243940" y="280302"/>
                  <a:pt x="1258285" y="272546"/>
                  <a:pt x="1284051" y="298314"/>
                </a:cubicBezTo>
                <a:cubicBezTo>
                  <a:pt x="1297398" y="311662"/>
                  <a:pt x="1304972" y="320461"/>
                  <a:pt x="1322962" y="330740"/>
                </a:cubicBezTo>
                <a:cubicBezTo>
                  <a:pt x="1333700" y="336876"/>
                  <a:pt x="1366632" y="342068"/>
                  <a:pt x="1374843" y="343710"/>
                </a:cubicBezTo>
                <a:cubicBezTo>
                  <a:pt x="1394298" y="341548"/>
                  <a:pt x="1414812" y="343915"/>
                  <a:pt x="1433209" y="337225"/>
                </a:cubicBezTo>
                <a:cubicBezTo>
                  <a:pt x="1440534" y="334561"/>
                  <a:pt x="1442048" y="324379"/>
                  <a:pt x="1446179" y="317770"/>
                </a:cubicBezTo>
                <a:cubicBezTo>
                  <a:pt x="1452859" y="307081"/>
                  <a:pt x="1458867" y="295978"/>
                  <a:pt x="1465634" y="285344"/>
                </a:cubicBezTo>
                <a:cubicBezTo>
                  <a:pt x="1476386" y="268448"/>
                  <a:pt x="1487841" y="246827"/>
                  <a:pt x="1504545" y="233463"/>
                </a:cubicBezTo>
                <a:cubicBezTo>
                  <a:pt x="1510631" y="228594"/>
                  <a:pt x="1517515" y="224816"/>
                  <a:pt x="1524000" y="220493"/>
                </a:cubicBezTo>
                <a:lnTo>
                  <a:pt x="1549941" y="181583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53D98A12-23F3-4AA1-A927-2220418386F8}"/>
              </a:ext>
            </a:extLst>
          </p:cNvPr>
          <p:cNvSpPr/>
          <p:nvPr/>
        </p:nvSpPr>
        <p:spPr>
          <a:xfrm>
            <a:off x="7490219" y="3988792"/>
            <a:ext cx="682181" cy="260876"/>
          </a:xfrm>
          <a:custGeom>
            <a:avLst/>
            <a:gdLst>
              <a:gd name="connsiteX0" fmla="*/ 0 w 1439694"/>
              <a:gd name="connsiteY0" fmla="*/ 250040 h 295436"/>
              <a:gd name="connsiteX1" fmla="*/ 129703 w 1439694"/>
              <a:gd name="connsiteY1" fmla="*/ 55487 h 295436"/>
              <a:gd name="connsiteX2" fmla="*/ 149158 w 1439694"/>
              <a:gd name="connsiteY2" fmla="*/ 49002 h 295436"/>
              <a:gd name="connsiteX3" fmla="*/ 194554 w 1439694"/>
              <a:gd name="connsiteY3" fmla="*/ 23061 h 295436"/>
              <a:gd name="connsiteX4" fmla="*/ 278860 w 1439694"/>
              <a:gd name="connsiteY4" fmla="*/ 16576 h 295436"/>
              <a:gd name="connsiteX5" fmla="*/ 330741 w 1439694"/>
              <a:gd name="connsiteY5" fmla="*/ 10091 h 295436"/>
              <a:gd name="connsiteX6" fmla="*/ 434503 w 1439694"/>
              <a:gd name="connsiteY6" fmla="*/ 10091 h 295436"/>
              <a:gd name="connsiteX7" fmla="*/ 460443 w 1439694"/>
              <a:gd name="connsiteY7" fmla="*/ 23061 h 295436"/>
              <a:gd name="connsiteX8" fmla="*/ 479898 w 1439694"/>
              <a:gd name="connsiteY8" fmla="*/ 29547 h 295436"/>
              <a:gd name="connsiteX9" fmla="*/ 518809 w 1439694"/>
              <a:gd name="connsiteY9" fmla="*/ 55487 h 295436"/>
              <a:gd name="connsiteX10" fmla="*/ 577175 w 1439694"/>
              <a:gd name="connsiteY10" fmla="*/ 100883 h 295436"/>
              <a:gd name="connsiteX11" fmla="*/ 603115 w 1439694"/>
              <a:gd name="connsiteY11" fmla="*/ 113853 h 295436"/>
              <a:gd name="connsiteX12" fmla="*/ 635541 w 1439694"/>
              <a:gd name="connsiteY12" fmla="*/ 146279 h 295436"/>
              <a:gd name="connsiteX13" fmla="*/ 680937 w 1439694"/>
              <a:gd name="connsiteY13" fmla="*/ 172219 h 295436"/>
              <a:gd name="connsiteX14" fmla="*/ 739303 w 1439694"/>
              <a:gd name="connsiteY14" fmla="*/ 217615 h 295436"/>
              <a:gd name="connsiteX15" fmla="*/ 791183 w 1439694"/>
              <a:gd name="connsiteY15" fmla="*/ 243555 h 295436"/>
              <a:gd name="connsiteX16" fmla="*/ 823609 w 1439694"/>
              <a:gd name="connsiteY16" fmla="*/ 263010 h 295436"/>
              <a:gd name="connsiteX17" fmla="*/ 836579 w 1439694"/>
              <a:gd name="connsiteY17" fmla="*/ 275981 h 295436"/>
              <a:gd name="connsiteX18" fmla="*/ 901430 w 1439694"/>
              <a:gd name="connsiteY18" fmla="*/ 295436 h 295436"/>
              <a:gd name="connsiteX19" fmla="*/ 1225686 w 1439694"/>
              <a:gd name="connsiteY19" fmla="*/ 288951 h 295436"/>
              <a:gd name="connsiteX20" fmla="*/ 1251626 w 1439694"/>
              <a:gd name="connsiteY20" fmla="*/ 275981 h 295436"/>
              <a:gd name="connsiteX21" fmla="*/ 1290537 w 1439694"/>
              <a:gd name="connsiteY21" fmla="*/ 243555 h 295436"/>
              <a:gd name="connsiteX22" fmla="*/ 1329447 w 1439694"/>
              <a:gd name="connsiteY22" fmla="*/ 217615 h 295436"/>
              <a:gd name="connsiteX23" fmla="*/ 1348903 w 1439694"/>
              <a:gd name="connsiteY23" fmla="*/ 204644 h 295436"/>
              <a:gd name="connsiteX24" fmla="*/ 1368358 w 1439694"/>
              <a:gd name="connsiteY24" fmla="*/ 185189 h 295436"/>
              <a:gd name="connsiteX25" fmla="*/ 1394298 w 1439694"/>
              <a:gd name="connsiteY25" fmla="*/ 178704 h 295436"/>
              <a:gd name="connsiteX26" fmla="*/ 1439694 w 1439694"/>
              <a:gd name="connsiteY26" fmla="*/ 139793 h 2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39694" h="295436">
                <a:moveTo>
                  <a:pt x="0" y="250040"/>
                </a:moveTo>
                <a:cubicBezTo>
                  <a:pt x="43234" y="185189"/>
                  <a:pt x="55761" y="80134"/>
                  <a:pt x="129703" y="55487"/>
                </a:cubicBezTo>
                <a:cubicBezTo>
                  <a:pt x="136188" y="53325"/>
                  <a:pt x="143044" y="52059"/>
                  <a:pt x="149158" y="49002"/>
                </a:cubicBezTo>
                <a:cubicBezTo>
                  <a:pt x="164288" y="41437"/>
                  <a:pt x="176984" y="26162"/>
                  <a:pt x="194554" y="23061"/>
                </a:cubicBezTo>
                <a:cubicBezTo>
                  <a:pt x="222310" y="18163"/>
                  <a:pt x="250802" y="19248"/>
                  <a:pt x="278860" y="16576"/>
                </a:cubicBezTo>
                <a:cubicBezTo>
                  <a:pt x="296210" y="14924"/>
                  <a:pt x="313447" y="12253"/>
                  <a:pt x="330741" y="10091"/>
                </a:cubicBezTo>
                <a:cubicBezTo>
                  <a:pt x="372620" y="-3869"/>
                  <a:pt x="361173" y="-2849"/>
                  <a:pt x="434503" y="10091"/>
                </a:cubicBezTo>
                <a:cubicBezTo>
                  <a:pt x="444023" y="11771"/>
                  <a:pt x="451557" y="19253"/>
                  <a:pt x="460443" y="23061"/>
                </a:cubicBezTo>
                <a:cubicBezTo>
                  <a:pt x="466726" y="25754"/>
                  <a:pt x="473413" y="27385"/>
                  <a:pt x="479898" y="29547"/>
                </a:cubicBezTo>
                <a:cubicBezTo>
                  <a:pt x="514608" y="64254"/>
                  <a:pt x="463837" y="16221"/>
                  <a:pt x="518809" y="55487"/>
                </a:cubicBezTo>
                <a:cubicBezTo>
                  <a:pt x="568625" y="91070"/>
                  <a:pt x="497763" y="61177"/>
                  <a:pt x="577175" y="100883"/>
                </a:cubicBezTo>
                <a:cubicBezTo>
                  <a:pt x="585822" y="105206"/>
                  <a:pt x="595484" y="107918"/>
                  <a:pt x="603115" y="113853"/>
                </a:cubicBezTo>
                <a:cubicBezTo>
                  <a:pt x="615181" y="123238"/>
                  <a:pt x="622822" y="137800"/>
                  <a:pt x="635541" y="146279"/>
                </a:cubicBezTo>
                <a:cubicBezTo>
                  <a:pt x="663040" y="164612"/>
                  <a:pt x="648025" y="155764"/>
                  <a:pt x="680937" y="172219"/>
                </a:cubicBezTo>
                <a:cubicBezTo>
                  <a:pt x="702287" y="193569"/>
                  <a:pt x="708276" y="202101"/>
                  <a:pt x="739303" y="217615"/>
                </a:cubicBezTo>
                <a:cubicBezTo>
                  <a:pt x="756596" y="226262"/>
                  <a:pt x="777511" y="229884"/>
                  <a:pt x="791183" y="243555"/>
                </a:cubicBezTo>
                <a:cubicBezTo>
                  <a:pt x="808988" y="261358"/>
                  <a:pt x="798353" y="254591"/>
                  <a:pt x="823609" y="263010"/>
                </a:cubicBezTo>
                <a:cubicBezTo>
                  <a:pt x="827932" y="267334"/>
                  <a:pt x="831110" y="273247"/>
                  <a:pt x="836579" y="275981"/>
                </a:cubicBezTo>
                <a:cubicBezTo>
                  <a:pt x="852366" y="283874"/>
                  <a:pt x="882813" y="290782"/>
                  <a:pt x="901430" y="295436"/>
                </a:cubicBezTo>
                <a:cubicBezTo>
                  <a:pt x="1009515" y="293274"/>
                  <a:pt x="1117745" y="294948"/>
                  <a:pt x="1225686" y="288951"/>
                </a:cubicBezTo>
                <a:cubicBezTo>
                  <a:pt x="1235338" y="288415"/>
                  <a:pt x="1243233" y="280777"/>
                  <a:pt x="1251626" y="275981"/>
                </a:cubicBezTo>
                <a:cubicBezTo>
                  <a:pt x="1289055" y="254592"/>
                  <a:pt x="1253399" y="272440"/>
                  <a:pt x="1290537" y="243555"/>
                </a:cubicBezTo>
                <a:cubicBezTo>
                  <a:pt x="1302842" y="233985"/>
                  <a:pt x="1316477" y="226262"/>
                  <a:pt x="1329447" y="217615"/>
                </a:cubicBezTo>
                <a:cubicBezTo>
                  <a:pt x="1335932" y="213291"/>
                  <a:pt x="1343391" y="210156"/>
                  <a:pt x="1348903" y="204644"/>
                </a:cubicBezTo>
                <a:cubicBezTo>
                  <a:pt x="1355388" y="198159"/>
                  <a:pt x="1360395" y="189739"/>
                  <a:pt x="1368358" y="185189"/>
                </a:cubicBezTo>
                <a:cubicBezTo>
                  <a:pt x="1376096" y="180767"/>
                  <a:pt x="1385651" y="180866"/>
                  <a:pt x="1394298" y="178704"/>
                </a:cubicBezTo>
                <a:cubicBezTo>
                  <a:pt x="1430142" y="142861"/>
                  <a:pt x="1413053" y="153116"/>
                  <a:pt x="1439694" y="13979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59D3068-54D0-4BA8-A32A-E35A169141A7}"/>
              </a:ext>
            </a:extLst>
          </p:cNvPr>
          <p:cNvSpPr txBox="1"/>
          <p:nvPr/>
        </p:nvSpPr>
        <p:spPr>
          <a:xfrm>
            <a:off x="251520" y="5662989"/>
            <a:ext cx="85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RX lines are set (as a linear function of x, x’, D</a:t>
            </a:r>
            <a:r>
              <a:rPr lang="en-GB" baseline="-25000"/>
              <a:t>x</a:t>
            </a:r>
            <a:r>
              <a:rPr lang="en-GB"/>
              <a:t>, D</a:t>
            </a:r>
            <a:r>
              <a:rPr lang="en-GB" baseline="-25000"/>
              <a:t>x</a:t>
            </a:r>
            <a:r>
              <a:rPr lang="en-GB"/>
              <a:t>’ in each plane) to steer the beam correctly back into the MLC</a:t>
            </a: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AAA56E0-3972-4579-B5C7-5F9D6921F34B}"/>
              </a:ext>
            </a:extLst>
          </p:cNvPr>
          <p:cNvSpPr/>
          <p:nvPr/>
        </p:nvSpPr>
        <p:spPr>
          <a:xfrm rot="1674907">
            <a:off x="2145227" y="4891974"/>
            <a:ext cx="150579" cy="62726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D62D943-67E7-4E9D-9C42-2DA4C049882C}"/>
              </a:ext>
            </a:extLst>
          </p:cNvPr>
          <p:cNvSpPr/>
          <p:nvPr/>
        </p:nvSpPr>
        <p:spPr>
          <a:xfrm rot="818779">
            <a:off x="3877227" y="5067707"/>
            <a:ext cx="214478" cy="4346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F85D0F0-D5CF-47CC-97B5-2AF53541D809}"/>
              </a:ext>
            </a:extLst>
          </p:cNvPr>
          <p:cNvSpPr/>
          <p:nvPr/>
        </p:nvSpPr>
        <p:spPr>
          <a:xfrm rot="20604031">
            <a:off x="5566791" y="5074653"/>
            <a:ext cx="300558" cy="4060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5415774-FAD4-4619-A864-A4229B49DDE5}"/>
              </a:ext>
            </a:extLst>
          </p:cNvPr>
          <p:cNvSpPr/>
          <p:nvPr/>
        </p:nvSpPr>
        <p:spPr>
          <a:xfrm rot="19158695">
            <a:off x="7206716" y="4913267"/>
            <a:ext cx="438064" cy="60030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DE2FB08-D85B-4B16-A3BB-10F25E8BE9C5}"/>
              </a:ext>
            </a:extLst>
          </p:cNvPr>
          <p:cNvCxnSpPr>
            <a:cxnSpLocks/>
          </p:cNvCxnSpPr>
          <p:nvPr/>
        </p:nvCxnSpPr>
        <p:spPr>
          <a:xfrm>
            <a:off x="3250149" y="2156916"/>
            <a:ext cx="49126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5DDD263-BF04-46DC-ABFB-40F3F8821F07}"/>
              </a:ext>
            </a:extLst>
          </p:cNvPr>
          <p:cNvCxnSpPr>
            <a:cxnSpLocks/>
          </p:cNvCxnSpPr>
          <p:nvPr/>
        </p:nvCxnSpPr>
        <p:spPr>
          <a:xfrm>
            <a:off x="4998484" y="2420888"/>
            <a:ext cx="31642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D782458-4F50-40C1-9686-2D6779D56089}"/>
              </a:ext>
            </a:extLst>
          </p:cNvPr>
          <p:cNvCxnSpPr>
            <a:cxnSpLocks/>
          </p:cNvCxnSpPr>
          <p:nvPr/>
        </p:nvCxnSpPr>
        <p:spPr>
          <a:xfrm>
            <a:off x="6724633" y="2691073"/>
            <a:ext cx="14578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0EAFEB4-DE0A-45B6-B89F-8468B07BBE94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3263341" y="4145251"/>
            <a:ext cx="4640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8C1937-BA1A-41B2-88CC-FFE9280AC0A7}"/>
              </a:ext>
            </a:extLst>
          </p:cNvPr>
          <p:cNvCxnSpPr>
            <a:cxnSpLocks/>
          </p:cNvCxnSpPr>
          <p:nvPr/>
        </p:nvCxnSpPr>
        <p:spPr>
          <a:xfrm>
            <a:off x="5014609" y="4142254"/>
            <a:ext cx="4538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141BFA3-AED0-4BEA-9C4C-3E78FC474DB2}"/>
              </a:ext>
            </a:extLst>
          </p:cNvPr>
          <p:cNvCxnSpPr>
            <a:cxnSpLocks/>
          </p:cNvCxnSpPr>
          <p:nvPr/>
        </p:nvCxnSpPr>
        <p:spPr>
          <a:xfrm>
            <a:off x="6715838" y="4152243"/>
            <a:ext cx="473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79CDDE-A854-41D9-8979-C91B63717F0E}"/>
              </a:ext>
            </a:extLst>
          </p:cNvPr>
          <p:cNvSpPr/>
          <p:nvPr/>
        </p:nvSpPr>
        <p:spPr>
          <a:xfrm>
            <a:off x="3011639" y="2068634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66A5A822-F904-4822-AF16-FFA5EE7FC09B}"/>
              </a:ext>
            </a:extLst>
          </p:cNvPr>
          <p:cNvSpPr/>
          <p:nvPr/>
        </p:nvSpPr>
        <p:spPr>
          <a:xfrm>
            <a:off x="4740777" y="2344481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F3F43C1-9687-4DCD-A696-E73271C47688}"/>
              </a:ext>
            </a:extLst>
          </p:cNvPr>
          <p:cNvSpPr/>
          <p:nvPr/>
        </p:nvSpPr>
        <p:spPr>
          <a:xfrm>
            <a:off x="6474643" y="2600592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2424EA2-514B-4B64-9D1D-278E9EA9AB7A}"/>
              </a:ext>
            </a:extLst>
          </p:cNvPr>
          <p:cNvSpPr/>
          <p:nvPr/>
        </p:nvSpPr>
        <p:spPr>
          <a:xfrm>
            <a:off x="6478583" y="4067971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49DAF18D-A086-4A48-ADD4-933CBC607B2B}"/>
              </a:ext>
            </a:extLst>
          </p:cNvPr>
          <p:cNvSpPr/>
          <p:nvPr/>
        </p:nvSpPr>
        <p:spPr>
          <a:xfrm>
            <a:off x="4745091" y="4063553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53B94390-9BCF-4E8A-9DE8-967B0B21E14F}"/>
              </a:ext>
            </a:extLst>
          </p:cNvPr>
          <p:cNvSpPr/>
          <p:nvPr/>
        </p:nvSpPr>
        <p:spPr>
          <a:xfrm>
            <a:off x="3009087" y="4062195"/>
            <a:ext cx="227161" cy="1722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R</a:t>
            </a:r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3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42136-96CD-4496-8E5E-DE27FE83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Turns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5F1422-7F4C-4198-9041-A088D9CCC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1142206"/>
            <a:ext cx="9145269" cy="57157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5636-4D5A-402A-9DD4-A01008EF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AB333-AD73-45FB-A946-29F70332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6075-48AA-4BDD-AA1E-4663CC85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79FF8-4122-4376-A68D-CACF5C4EF8EF}"/>
              </a:ext>
            </a:extLst>
          </p:cNvPr>
          <p:cNvSpPr txBox="1"/>
          <p:nvPr/>
        </p:nvSpPr>
        <p:spPr>
          <a:xfrm>
            <a:off x="6983812" y="77287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23,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2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6766-BF70-45F7-B5D8-CCEDC9AC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One-turn Whole-FFA SVD Correction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FBCDE0-D0FC-4AF2-903D-7A1E7ED3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7823"/>
            <a:ext cx="8229600" cy="27907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E6707-AD68-4519-AC7A-9C6892F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B538-B121-4328-AA72-39A625CB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5A507-CFFF-4436-8566-92F3DC9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A6DFD-9B6C-438C-85B2-2261BCC10A5F}"/>
              </a:ext>
            </a:extLst>
          </p:cNvPr>
          <p:cNvSpPr txBox="1"/>
          <p:nvPr/>
        </p:nvSpPr>
        <p:spPr>
          <a:xfrm>
            <a:off x="755576" y="1774557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This used an FFA response matrix generated semi-empirically from the phase advances of the first two corrector orbit bumps in each plane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3B6D1-CD5F-405E-8616-434206DFFEB3}"/>
              </a:ext>
            </a:extLst>
          </p:cNvPr>
          <p:cNvSpPr txBox="1"/>
          <p:nvPr/>
        </p:nvSpPr>
        <p:spPr>
          <a:xfrm>
            <a:off x="6732240" y="5314399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24,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5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2630-E605-42BC-9083-119F2841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Real Machine Response Matrix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AF464C-8705-4B68-BB64-CDC5E0EE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2242"/>
            <a:ext cx="8229600" cy="44018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BDCA6-9011-4D22-AD34-20FF7E71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84F4-A0CA-4CFD-BD1F-2678B7AC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796F-88C3-41AC-A282-B6BA8F1AA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88869-DC2E-485A-9B59-80FEAC4C3692}"/>
              </a:ext>
            </a:extLst>
          </p:cNvPr>
          <p:cNvSpPr txBox="1"/>
          <p:nvPr/>
        </p:nvSpPr>
        <p:spPr>
          <a:xfrm>
            <a:off x="6660232" y="129291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25,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5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B6CF-5115-4B43-8C86-B0BDD3B9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and the Y BPM Plane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E93658-5A20-497E-A86D-68AE39C0C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5419"/>
            <a:ext cx="8229600" cy="44155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51F54-56FC-4C40-AA0C-DF2F8ED3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66E71-F8C1-40E4-9DE4-932A1448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9E65C-7FA3-4687-9608-E727D1E2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C621B-EAD8-473F-9DAA-C002C93ABBEC}"/>
              </a:ext>
            </a:extLst>
          </p:cNvPr>
          <p:cNvSpPr txBox="1"/>
          <p:nvPr/>
        </p:nvSpPr>
        <p:spPr>
          <a:xfrm>
            <a:off x="6660232" y="129291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(October 25,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22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57CB-3785-4DAF-ADEE-803E21D5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Skew Mystery in {R1,linac,S2}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CAC0C9-957E-49DF-AB64-914AC692E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t="13360" r="17186" b="7090"/>
          <a:stretch/>
        </p:blipFill>
        <p:spPr>
          <a:xfrm>
            <a:off x="1463423" y="1412776"/>
            <a:ext cx="6217155" cy="49342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529A-AC7A-46B0-A13A-F32B23FD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91C7A-7732-4718-91EA-82BC2D03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F836F-83FE-4D93-A0CA-C619D5BD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71DEB-A157-4586-B35A-9CE1648ADF33}"/>
              </a:ext>
            </a:extLst>
          </p:cNvPr>
          <p:cNvSpPr txBox="1"/>
          <p:nvPr/>
        </p:nvSpPr>
        <p:spPr>
          <a:xfrm>
            <a:off x="4932039" y="1556792"/>
            <a:ext cx="2592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4, 2019)</a:t>
            </a:r>
            <a:endParaRPr lang="en-US"/>
          </a:p>
          <a:p>
            <a:endParaRPr lang="en-GB"/>
          </a:p>
          <a:p>
            <a:r>
              <a:rPr lang="en-GB"/>
              <a:t>Horizontal beam scan early in R1 propagating as diagonal/vertical in S2, evidence of large skew quad</a:t>
            </a:r>
          </a:p>
        </p:txBody>
      </p:sp>
    </p:spTree>
    <p:extLst>
      <p:ext uri="{BB962C8B-B14F-4D97-AF65-F5344CB8AC3E}">
        <p14:creationId xmlns:p14="http://schemas.microsoft.com/office/powerpoint/2010/main" val="359388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1CE1-9714-460E-8EA6-FCE84C75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Degaussing Test of Iron Magnets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89D44-8E89-418A-8177-537B6A8C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4ED87-F99F-4E00-9F2D-E73C4CB3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1D763-B6E4-46C6-AE8A-11FEBAC7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28927-E81E-42B1-A2A8-04A86A1F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8" y="1293280"/>
            <a:ext cx="4881843" cy="292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CE312-4C48-4414-8811-10BBC02E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366" y="1293280"/>
            <a:ext cx="2597706" cy="1771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80B13E-85B8-40CB-AC3D-3B2AF70B8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457" y="4786014"/>
            <a:ext cx="2601167" cy="1560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966676-894C-4506-83B3-5DD9F1629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365" y="3129830"/>
            <a:ext cx="2597707" cy="1563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783B6B-0003-45ED-9CA0-00421E4C8A42}"/>
              </a:ext>
            </a:extLst>
          </p:cNvPr>
          <p:cNvSpPr txBox="1"/>
          <p:nvPr/>
        </p:nvSpPr>
        <p:spPr>
          <a:xfrm>
            <a:off x="751123" y="4293096"/>
            <a:ext cx="4908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5, 2019)</a:t>
            </a:r>
          </a:p>
          <a:p>
            <a:endParaRPr lang="en-GB"/>
          </a:p>
          <a:p>
            <a:r>
              <a:rPr lang="en-GB"/>
              <a:t>Tested beam screen position differences from previous dipole set from + and – directions.</a:t>
            </a:r>
          </a:p>
          <a:p>
            <a:endParaRPr lang="en-GB"/>
          </a:p>
          <a:p>
            <a:r>
              <a:rPr lang="en-GB"/>
              <a:t>Blue = without degaussing</a:t>
            </a:r>
          </a:p>
          <a:p>
            <a:r>
              <a:rPr lang="en-GB"/>
              <a:t>Orange = with degaussing (various settings)</a:t>
            </a:r>
          </a:p>
        </p:txBody>
      </p:sp>
    </p:spTree>
    <p:extLst>
      <p:ext uri="{BB962C8B-B14F-4D97-AF65-F5344CB8AC3E}">
        <p14:creationId xmlns:p14="http://schemas.microsoft.com/office/powerpoint/2010/main" val="1802384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009E-E2A0-4475-9B98-57475B8A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Closed Orbit Bumps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B33C27-3B20-435C-913A-3B0AF785D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943472"/>
            <a:ext cx="8229600" cy="38394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50E88-4C45-48FD-A507-70B1A066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4409-2295-4FD2-8331-180A6F3D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7FDDE-2611-4964-9503-3642E657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EB556-CBE7-48DE-997E-2F7A536E4653}"/>
              </a:ext>
            </a:extLst>
          </p:cNvPr>
          <p:cNvSpPr txBox="1"/>
          <p:nvPr/>
        </p:nvSpPr>
        <p:spPr>
          <a:xfrm>
            <a:off x="6318683" y="162880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6,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56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6EAC-6244-42F3-804C-1C8D1AB3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Closed Orbit Bumps (1-turn)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8A2D02-59E1-484C-A07C-2D8CD26A1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48" y="1600200"/>
            <a:ext cx="535770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6FEBF-DE3E-47F8-8F20-A2097850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C3C0-79B2-4FA7-97F7-15DA86ED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47841-7B31-4A40-B9CF-27385B5B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B0C7B-91EF-4506-B3B5-E15189C45C99}"/>
              </a:ext>
            </a:extLst>
          </p:cNvPr>
          <p:cNvSpPr txBox="1"/>
          <p:nvPr/>
        </p:nvSpPr>
        <p:spPr>
          <a:xfrm>
            <a:off x="6318683" y="1628800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6,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6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6C2E-A684-469C-A8DF-9F510B81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Bunch Pattern (one option)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35BCC8-8231-4B8B-8ED7-3844ED494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555" y="1600200"/>
            <a:ext cx="7930889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F7CAD-627A-4540-A535-19229D95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BE58-4B38-4EB4-9BC0-EC7BE22F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A3BCE-2324-4EE0-A4B3-DAA74F98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1C10C-4FB3-43A2-961F-E46F38E0388D}"/>
              </a:ext>
            </a:extLst>
          </p:cNvPr>
          <p:cNvSpPr txBox="1"/>
          <p:nvPr/>
        </p:nvSpPr>
        <p:spPr>
          <a:xfrm>
            <a:off x="683568" y="5756831"/>
            <a:ext cx="431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Time structure as seen by the main linac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21BC-026D-4ED4-9E1A-AC815953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Source of Tune Variation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4B4A3-7892-4BE9-B85D-E27627E4C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Around Nov-07 I noticed the main source of tune variation was day-to-day variations in tunes (maybe from beam energy changes from the RF) and not section-to-section variations through the FFA line</a:t>
            </a:r>
          </a:p>
          <a:p>
            <a:pPr lvl="1"/>
            <a:r>
              <a:rPr lang="en-GB"/>
              <a:t>Wrote a program to generate artificial response matrices using just flat tunes, or flat tunes per FFA section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49F1F-D8C0-42C8-B7C3-C764488D7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F5D8A-FDD7-4F61-81AB-F370B517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F9F28-0F46-4357-A40E-78854D63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9716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528A-169D-4CF1-8D7D-B862F388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get_all_tunes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8DEC0-1CAE-4F54-9BA9-D7C39C37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A282-ADC6-4399-A25F-C225FD9D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28A89-E4B6-4731-98B4-1794BF20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75D8E1-9CBB-4C9B-B818-DF23FA7E5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630" y="1600200"/>
            <a:ext cx="4877826" cy="4525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3050A6-D7DD-44FA-9893-E23D054402EA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33227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Script produces orbit bumps</a:t>
            </a:r>
          </a:p>
          <a:p>
            <a:pPr lvl="1"/>
            <a:r>
              <a:rPr lang="en-GB"/>
              <a:t>Puts in beam screens as necessary</a:t>
            </a:r>
          </a:p>
          <a:p>
            <a:r>
              <a:rPr lang="en-GB"/>
              <a:t>Derives tune from the Fourier transform of the bumps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C3CE3-4544-45E1-A71A-DACB17772A19}"/>
              </a:ext>
            </a:extLst>
          </p:cNvPr>
          <p:cNvSpPr txBox="1"/>
          <p:nvPr/>
        </p:nvSpPr>
        <p:spPr>
          <a:xfrm>
            <a:off x="6948264" y="2276872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7,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2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9ADE-7ADC-4293-BDC8-5CB07809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2-Turn Generated Response Matrix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764953-6248-42F4-926E-BD2922B4C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9630"/>
            <a:ext cx="8229600" cy="438710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7B80-3870-454C-9B83-3ACC95EC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FB69D-8431-439E-BB15-4838A123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8CADA-E1EF-4259-A8B5-89EA1A59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7AD381-00C9-49C3-8346-F811E302F4C5}"/>
              </a:ext>
            </a:extLst>
          </p:cNvPr>
          <p:cNvSpPr txBox="1"/>
          <p:nvPr/>
        </p:nvSpPr>
        <p:spPr>
          <a:xfrm>
            <a:off x="3347864" y="132946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Uses constant tunes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C1FCA-DEDF-44CB-B252-92D1241A632E}"/>
              </a:ext>
            </a:extLst>
          </p:cNvPr>
          <p:cNvSpPr txBox="1"/>
          <p:nvPr/>
        </p:nvSpPr>
        <p:spPr>
          <a:xfrm>
            <a:off x="1307232" y="1329464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x </a:t>
            </a:r>
            <a:r>
              <a:rPr lang="en-GB">
                <a:sym typeface="Wingdings" panose="05000000000000000000" pitchFamily="2" charset="2"/>
              </a:rPr>
              <a:t> x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C3AAE-7754-4BBB-86CA-0BCD5D1E2B3A}"/>
              </a:ext>
            </a:extLst>
          </p:cNvPr>
          <p:cNvSpPr txBox="1"/>
          <p:nvPr/>
        </p:nvSpPr>
        <p:spPr>
          <a:xfrm>
            <a:off x="6553200" y="1300298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y </a:t>
            </a:r>
            <a:r>
              <a:rPr lang="en-GB">
                <a:sym typeface="Wingdings" panose="05000000000000000000" pitchFamily="2" charset="2"/>
              </a:rPr>
              <a:t> y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63BCF-8846-4022-8669-1699C80E7B5C}"/>
              </a:ext>
            </a:extLst>
          </p:cNvPr>
          <p:cNvSpPr txBox="1"/>
          <p:nvPr/>
        </p:nvSpPr>
        <p:spPr>
          <a:xfrm>
            <a:off x="2492152" y="2745688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Turn 1 BPMs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DBC4F-2614-45C5-983F-2765AE2F0A63}"/>
              </a:ext>
            </a:extLst>
          </p:cNvPr>
          <p:cNvSpPr txBox="1"/>
          <p:nvPr/>
        </p:nvSpPr>
        <p:spPr>
          <a:xfrm>
            <a:off x="2492152" y="4581128"/>
            <a:ext cx="16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Turn 2 BPMs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5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32F1-CE29-455F-9313-AB9635E8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Trying 2-pass SVD correction but with bad beam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4CC24-7262-4DD6-84F3-3988F7A11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28800"/>
            <a:ext cx="5832528" cy="23052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195C-FC19-442D-98AC-98125C07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30F5-0608-4A6C-9545-7B5B723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B36F-8539-4A75-B01B-8ABD63FB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B578A-F06C-423B-9200-CB491D90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33056"/>
            <a:ext cx="5832528" cy="2322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ED365F-3C43-407A-99A9-FE0EE57D5A78}"/>
              </a:ext>
            </a:extLst>
          </p:cNvPr>
          <p:cNvSpPr txBox="1"/>
          <p:nvPr/>
        </p:nvSpPr>
        <p:spPr>
          <a:xfrm>
            <a:off x="6660232" y="144413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7,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19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32F1-CE29-455F-9313-AB9635E8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2-pass SVD correction with actually good beam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4CC24-7262-4DD6-84F3-3988F7A11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869"/>
            <a:ext cx="5832528" cy="22130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195C-FC19-442D-98AC-98125C07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30F5-0608-4A6C-9545-7B5B723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B36F-8539-4A75-B01B-8ABD63FB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5B578A-F06C-423B-9200-CB491D90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0064"/>
            <a:ext cx="5832528" cy="218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9BFA8A-AC80-4E5D-B3D8-212C5CFC5E27}"/>
              </a:ext>
            </a:extLst>
          </p:cNvPr>
          <p:cNvSpPr txBox="1"/>
          <p:nvPr/>
        </p:nvSpPr>
        <p:spPr>
          <a:xfrm>
            <a:off x="6660232" y="1480324"/>
            <a:ext cx="260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(November 8,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7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D238-0825-41A4-894E-4A737EED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Future: CBETA Facility?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23B29-7357-45E0-8D25-F18E337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1929C-B71F-41F4-A072-10D43C85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AA09A-A5D0-4543-95D5-119309BE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149E9-8A0F-4177-9DD7-71F89048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099"/>
            <a:ext cx="9144000" cy="4034117"/>
          </a:xfrm>
          <a:prstGeom prst="rect">
            <a:avLst/>
          </a:prstGeom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F1E71E97-844B-4C6A-A9D2-DE0DC85EA697}"/>
              </a:ext>
            </a:extLst>
          </p:cNvPr>
          <p:cNvSpPr/>
          <p:nvPr/>
        </p:nvSpPr>
        <p:spPr>
          <a:xfrm>
            <a:off x="2339752" y="3139981"/>
            <a:ext cx="5157811" cy="15851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5B3AE-E4D0-413B-A4BF-8E16880047FE}"/>
              </a:ext>
            </a:extLst>
          </p:cNvPr>
          <p:cNvSpPr/>
          <p:nvPr/>
        </p:nvSpPr>
        <p:spPr>
          <a:xfrm>
            <a:off x="3851920" y="335532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920B5-BD1B-4931-8E52-49EEA0ACD7CD}"/>
              </a:ext>
            </a:extLst>
          </p:cNvPr>
          <p:cNvSpPr/>
          <p:nvPr/>
        </p:nvSpPr>
        <p:spPr>
          <a:xfrm>
            <a:off x="3860237" y="371536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27C984-F8C5-489F-9E96-9BB5C2F4236B}"/>
              </a:ext>
            </a:extLst>
          </p:cNvPr>
          <p:cNvSpPr/>
          <p:nvPr/>
        </p:nvSpPr>
        <p:spPr>
          <a:xfrm>
            <a:off x="4644007" y="4093363"/>
            <a:ext cx="1520485" cy="2160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RLA experiment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2D3CA9-18ED-4B5E-9B87-F67B272EB375}"/>
              </a:ext>
            </a:extLst>
          </p:cNvPr>
          <p:cNvGrpSpPr/>
          <p:nvPr/>
        </p:nvGrpSpPr>
        <p:grpSpPr>
          <a:xfrm>
            <a:off x="7596336" y="2109416"/>
            <a:ext cx="720080" cy="205800"/>
            <a:chOff x="7596336" y="2255101"/>
            <a:chExt cx="720080" cy="2058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756E1F-20DC-416B-9994-D1F7AD46913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167F1B-1B97-4785-B6A6-C7B297664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20D78C-8283-4619-88B7-59AD8BC69B4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3C7784-B92C-4B9F-B8A3-C9A7B5488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1CB0B5-7059-48B4-B7F2-9E37681D526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6574C5-EB44-4CFF-8CF2-5D6D777C074D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2D2BE2-AF39-4D60-B0D1-776E109320D3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FB7E4-EBDE-4EA4-9675-745AA82827D7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D9FFC4-630D-499D-934F-430B3674EB8A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E4DE03-95F3-4C96-AC34-DD9CE0F529F9}"/>
              </a:ext>
            </a:extLst>
          </p:cNvPr>
          <p:cNvGrpSpPr/>
          <p:nvPr/>
        </p:nvGrpSpPr>
        <p:grpSpPr>
          <a:xfrm>
            <a:off x="7596336" y="2059179"/>
            <a:ext cx="1440160" cy="1866575"/>
            <a:chOff x="7596336" y="2204864"/>
            <a:chExt cx="1440160" cy="1866575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A6E5F4CE-BCDA-4073-90D4-4D6A1A9C5A41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467EE18-256F-475E-8315-9408A7414F2B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E9F740C-7909-48E4-BA6D-DDC4C24C9ECB}"/>
                </a:ext>
              </a:extLst>
            </p:cNvPr>
            <p:cNvCxnSpPr>
              <a:cxnSpLocks/>
              <a:stCxn id="15" idx="1"/>
              <a:endCxn id="14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125E671-2975-4147-ABF7-91BCE6CDD134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F5193B-C0FC-4112-8269-4B77350A4032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0F96CE-386D-41FD-B113-7E08CD62A12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707B375-F3B0-4972-B715-BA775DF6E21F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C397FB-AA04-4742-89B6-79AF67F84886}"/>
              </a:ext>
            </a:extLst>
          </p:cNvPr>
          <p:cNvCxnSpPr>
            <a:cxnSpLocks/>
            <a:stCxn id="10" idx="3"/>
            <a:endCxn id="58" idx="1"/>
          </p:cNvCxnSpPr>
          <p:nvPr/>
        </p:nvCxnSpPr>
        <p:spPr>
          <a:xfrm>
            <a:off x="6156176" y="3463335"/>
            <a:ext cx="559361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EC7EBF-350C-4865-B0EB-37A7BBA89327}"/>
              </a:ext>
            </a:extLst>
          </p:cNvPr>
          <p:cNvCxnSpPr>
            <a:cxnSpLocks/>
            <a:stCxn id="11" idx="3"/>
            <a:endCxn id="58" idx="2"/>
          </p:cNvCxnSpPr>
          <p:nvPr/>
        </p:nvCxnSpPr>
        <p:spPr>
          <a:xfrm>
            <a:off x="6164493" y="3823375"/>
            <a:ext cx="477227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DAEA6AF-733E-4CE5-BB17-A5D1AD41A49B}"/>
              </a:ext>
            </a:extLst>
          </p:cNvPr>
          <p:cNvCxnSpPr>
            <a:cxnSpLocks/>
            <a:stCxn id="12" idx="3"/>
            <a:endCxn id="58" idx="3"/>
          </p:cNvCxnSpPr>
          <p:nvPr/>
        </p:nvCxnSpPr>
        <p:spPr>
          <a:xfrm flipV="1">
            <a:off x="6164492" y="4005175"/>
            <a:ext cx="551045" cy="196200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67915BE-5072-44D7-9D62-4941E4231191}"/>
              </a:ext>
            </a:extLst>
          </p:cNvPr>
          <p:cNvGrpSpPr/>
          <p:nvPr/>
        </p:nvGrpSpPr>
        <p:grpSpPr>
          <a:xfrm>
            <a:off x="6641720" y="3574936"/>
            <a:ext cx="1679279" cy="504056"/>
            <a:chOff x="6641720" y="3720621"/>
            <a:chExt cx="1679279" cy="50405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C04C4F-BE86-420C-95FB-449C08AEDCB1}"/>
                </a:ext>
              </a:extLst>
            </p:cNvPr>
            <p:cNvCxnSpPr>
              <a:cxnSpLocks/>
              <a:stCxn id="58" idx="6"/>
              <a:endCxn id="14" idx="1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515CC6-809A-4A23-B4A0-82D2D7270D2B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119BFFB-514C-45F3-BED5-A2C3D43A8B0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7F39C4E-BF89-4D6D-BC22-086425AA762B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5CD34C5-063C-4961-A954-AD6EA43CBEC7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825769A-0BF1-491A-99DB-A76B9187D311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86A65D80-2CE7-4E27-A12A-44A965F682DB}"/>
              </a:ext>
            </a:extLst>
          </p:cNvPr>
          <p:cNvSpPr/>
          <p:nvPr/>
        </p:nvSpPr>
        <p:spPr>
          <a:xfrm>
            <a:off x="877670" y="2026015"/>
            <a:ext cx="1303666" cy="26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150DD5-140C-4A88-BED5-DDA540CEED92}"/>
              </a:ext>
            </a:extLst>
          </p:cNvPr>
          <p:cNvGrpSpPr/>
          <p:nvPr/>
        </p:nvGrpSpPr>
        <p:grpSpPr>
          <a:xfrm rot="10800000">
            <a:off x="841642" y="2059179"/>
            <a:ext cx="1440160" cy="1866575"/>
            <a:chOff x="7596336" y="2204864"/>
            <a:chExt cx="1440160" cy="1866575"/>
          </a:xfrm>
        </p:grpSpPr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C13CA8CE-D804-4553-BCAF-911F32FF7297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2D8869E9-AD4D-4B31-8E39-8B6BC998D340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1F7BD8-47BE-43F3-93A5-638E1E32B2B0}"/>
                </a:ext>
              </a:extLst>
            </p:cNvPr>
            <p:cNvCxnSpPr>
              <a:cxnSpLocks/>
              <a:stCxn id="76" idx="1"/>
              <a:endCxn id="75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A302A22-9860-4E89-9F36-6D86ADB87B1D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7594251-FCC1-4F44-9683-3CA9105BDC75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7D9BB75-F5C1-4D47-92FF-8B190B4A223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2311444-D839-4EEC-BA1E-7281E66C0F6A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CB6F0B2-A894-4B44-AE56-8073B26F011D}"/>
              </a:ext>
            </a:extLst>
          </p:cNvPr>
          <p:cNvGrpSpPr/>
          <p:nvPr/>
        </p:nvGrpSpPr>
        <p:grpSpPr>
          <a:xfrm flipH="1">
            <a:off x="1561802" y="2109401"/>
            <a:ext cx="720000" cy="181625"/>
            <a:chOff x="7596336" y="2255101"/>
            <a:chExt cx="720080" cy="2058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35CBC57-2D30-4880-BA5D-0ECADB47A57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17E654-D005-4FD1-8988-6E2CA36C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759F61F-5652-4B5E-A0C2-4B4B88316AC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AC4F8A-F5E0-4BDE-96BF-D76AAA9B5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7553484-AF42-496B-8A8E-328C1208409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79F33A9-1DC4-4D01-BFED-8D6D6402FD91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E715AB-B12A-4987-A8F6-77F06341A658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96CB0E-3C04-45A2-BBE8-51D6775E1EC5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DE1E526-4D8E-4C40-A315-39C9C19533A8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6FF671D-1B8F-402A-B688-A01F6DC3649B}"/>
              </a:ext>
            </a:extLst>
          </p:cNvPr>
          <p:cNvGrpSpPr/>
          <p:nvPr/>
        </p:nvGrpSpPr>
        <p:grpSpPr>
          <a:xfrm rot="10800000">
            <a:off x="1561722" y="3574936"/>
            <a:ext cx="1679279" cy="504056"/>
            <a:chOff x="6641720" y="3720621"/>
            <a:chExt cx="1679279" cy="50405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B37E0CA-B9C9-4450-81D5-06FA031C054E}"/>
                </a:ext>
              </a:extLst>
            </p:cNvPr>
            <p:cNvCxnSpPr>
              <a:cxnSpLocks/>
              <a:stCxn id="96" idx="6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5C62F42-504F-4917-B083-EF0F2604D52C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5522F06-FDBC-4B65-8AB8-C8E96943329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4B23885-FA9F-44E1-B3D6-0F64D4391EA2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0D9D9CF-C080-48B6-84BC-E0FD89F50B95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C7CE73E-9DE8-422C-A92B-24538D3E3F03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FD150B-9B4B-4483-B025-B0A65ABD83C3}"/>
              </a:ext>
            </a:extLst>
          </p:cNvPr>
          <p:cNvCxnSpPr>
            <a:cxnSpLocks/>
            <a:stCxn id="10" idx="1"/>
            <a:endCxn id="96" idx="3"/>
          </p:cNvCxnSpPr>
          <p:nvPr/>
        </p:nvCxnSpPr>
        <p:spPr>
          <a:xfrm flipH="1">
            <a:off x="3167184" y="3463335"/>
            <a:ext cx="684736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4EBF8A1-F048-4A0D-B176-81C6BA7A13B7}"/>
              </a:ext>
            </a:extLst>
          </p:cNvPr>
          <p:cNvCxnSpPr>
            <a:cxnSpLocks/>
            <a:stCxn id="96" idx="2"/>
            <a:endCxn id="11" idx="1"/>
          </p:cNvCxnSpPr>
          <p:nvPr/>
        </p:nvCxnSpPr>
        <p:spPr>
          <a:xfrm flipV="1">
            <a:off x="3241001" y="3823375"/>
            <a:ext cx="619236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0738C3F-D137-41F8-B871-3EAED014DE7A}"/>
              </a:ext>
            </a:extLst>
          </p:cNvPr>
          <p:cNvCxnSpPr>
            <a:cxnSpLocks/>
            <a:stCxn id="96" idx="1"/>
          </p:cNvCxnSpPr>
          <p:nvPr/>
        </p:nvCxnSpPr>
        <p:spPr>
          <a:xfrm>
            <a:off x="3167184" y="4005175"/>
            <a:ext cx="693053" cy="167854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2884B07-00DA-4ADA-8E92-8116B47D3D26}"/>
              </a:ext>
            </a:extLst>
          </p:cNvPr>
          <p:cNvSpPr txBox="1"/>
          <p:nvPr/>
        </p:nvSpPr>
        <p:spPr>
          <a:xfrm>
            <a:off x="7524327" y="615856"/>
            <a:ext cx="100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Vertical double chicane</a:t>
            </a:r>
            <a:endParaRPr lang="en-US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1BE0A1-8EA2-4CF3-BDDB-8310B27BA943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7975488" y="1539186"/>
            <a:ext cx="52896" cy="570215"/>
          </a:xfrm>
          <a:prstGeom prst="straightConnector1">
            <a:avLst/>
          </a:prstGeom>
          <a:solidFill>
            <a:schemeClr val="accent2"/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F300FDAC-74B5-4C77-B233-FDEA8B344DCC}"/>
              </a:ext>
            </a:extLst>
          </p:cNvPr>
          <p:cNvSpPr txBox="1"/>
          <p:nvPr/>
        </p:nvSpPr>
        <p:spPr>
          <a:xfrm>
            <a:off x="2466018" y="4355812"/>
            <a:ext cx="325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User experiments platform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D6A18E0-66A0-4443-BA93-5DECC5574BE3}"/>
              </a:ext>
            </a:extLst>
          </p:cNvPr>
          <p:cNvSpPr txBox="1"/>
          <p:nvPr/>
        </p:nvSpPr>
        <p:spPr>
          <a:xfrm>
            <a:off x="755576" y="5518901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4439-3ABC-414A-A047-D891F209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Bypass Design (Kirsten Deitrick)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21B903-A39D-4F31-A887-E0534068E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" y="1146051"/>
            <a:ext cx="8667086" cy="48752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88D3E-230E-4B79-AF41-401E5E6F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1D78-CA48-41F7-A308-411C152F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2FE-7379-45FC-92B6-50F64C54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4A715-C6AA-4767-8E31-BE28863A8C56}"/>
              </a:ext>
            </a:extLst>
          </p:cNvPr>
          <p:cNvSpPr txBox="1"/>
          <p:nvPr/>
        </p:nvSpPr>
        <p:spPr>
          <a:xfrm>
            <a:off x="755576" y="5518901"/>
            <a:ext cx="782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</a:p>
          <a:p>
            <a:r>
              <a:rPr lang="en-GB"/>
              <a:t>One possible route is for the bypass to follow above the FFA arcs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ED702-B400-4C17-9D53-A5A75478F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6447976" cy="13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8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25AAC2-ABC8-47E5-90EA-B0F3BB49E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AD9BD-2D27-4021-A0B0-30226F74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91D48-D411-4863-AAD1-08D4D930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2269-B139-47EC-AC9C-B9E6819A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8568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39715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457200" y="1332612"/>
            <a:ext cx="8229600" cy="421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Increased beam current to calculate transmission using RF load due to beam on MLC cavities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Total RF load = RF l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Arial"/>
              </a:rPr>
              <a:t>oad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 for cavity field + RF load due to beam (rough approximation)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As beam current changes, the load deviation is due to the changing RF load due to beam</a:t>
            </a:r>
          </a:p>
          <a:p>
            <a:pPr lvl="1" indent="-257175">
              <a:buFontTx/>
              <a:buChar char="•"/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First, demonstrate measurable load deviation in the MLC up to 1 </a:t>
            </a:r>
            <a:r>
              <a:rPr lang="el-GR" sz="1800" kern="0" dirty="0">
                <a:solidFill>
                  <a:srgbClr val="000000"/>
                </a:solidFill>
                <a:latin typeface="Arial"/>
                <a:cs typeface="Arial"/>
              </a:rPr>
              <a:t>μ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A without recirculated beam (non-ER mode)</a:t>
            </a:r>
          </a:p>
          <a:p>
            <a:pPr marL="257175" indent="-257175" defTabSz="685800"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In perfect energy recovery mode, two conditions are satisfied: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There is no load deviation at any beam current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 linear fit of load deviation as a function of beam current is zero</a:t>
            </a:r>
          </a:p>
          <a:p>
            <a:pPr lvl="1" indent="-257175">
              <a:buFontTx/>
              <a:buChar char="•"/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To measure energy recovery transmission, determine linear fit of load deviation as a function of current for each MLC cavity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 closer each linear fit slope is to zero, the better the energy recovery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E8ED-D020-47A9-A688-91D70D79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8E537C-AD5F-4C0B-B62C-6F0F5B51A170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92D52AA-FEBF-400D-8F11-6690B734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AB9977-D479-4F5E-B17E-9FF5E16B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DA2CF9-DE69-43CF-800A-1A0F5126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67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39715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457200" y="1332613"/>
            <a:ext cx="3844090" cy="20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To demonstrate load deviation in MLC cavity, the each cavity was set up near typical field – but the last three cavities decelerated the beam, sending it directly into the beam stop</a:t>
            </a:r>
            <a:b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MLC labeled layout shown below, typical beam loading plots for accelerating (cavities 4-6) and decelerating (cavities 1-3) shown to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E8ED-D020-47A9-A688-91D70D79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96B6C8-63B1-4702-BDFF-8EB92069193B}"/>
              </a:ext>
            </a:extLst>
          </p:cNvPr>
          <p:cNvGrpSpPr/>
          <p:nvPr/>
        </p:nvGrpSpPr>
        <p:grpSpPr>
          <a:xfrm>
            <a:off x="4756961" y="1332612"/>
            <a:ext cx="1892733" cy="1908354"/>
            <a:chOff x="3156507" y="3536741"/>
            <a:chExt cx="2878194" cy="2901948"/>
          </a:xfrm>
        </p:grpSpPr>
        <p:pic>
          <p:nvPicPr>
            <p:cNvPr id="10" name="Picture 9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C5D5CD14-FDAE-4FFC-9947-5505B0924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4"/>
            <a:stretch/>
          </p:blipFill>
          <p:spPr>
            <a:xfrm>
              <a:off x="3264039" y="3536741"/>
              <a:ext cx="2770662" cy="2901948"/>
            </a:xfrm>
            <a:prstGeom prst="rect">
              <a:avLst/>
            </a:prstGeom>
          </p:spPr>
        </p:pic>
        <p:pic>
          <p:nvPicPr>
            <p:cNvPr id="11" name="Picture 10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BD4B134B-52B4-47E5-A2EE-6073CCB55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19"/>
            <a:stretch/>
          </p:blipFill>
          <p:spPr>
            <a:xfrm>
              <a:off x="3156507" y="3536741"/>
              <a:ext cx="311650" cy="29019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CFFC340-9C4F-4509-8A9E-DC58BD6A53AE}"/>
              </a:ext>
            </a:extLst>
          </p:cNvPr>
          <p:cNvSpPr txBox="1"/>
          <p:nvPr/>
        </p:nvSpPr>
        <p:spPr>
          <a:xfrm rot="16200000">
            <a:off x="4044292" y="1940317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pic>
        <p:nvPicPr>
          <p:cNvPr id="28" name="Picture 27" descr="A picture containing object, indoor, candelabrum&#10;&#10;Description automatically generated">
            <a:extLst>
              <a:ext uri="{FF2B5EF4-FFF2-40B4-BE49-F238E27FC236}">
                <a16:creationId xmlns:a16="http://schemas.microsoft.com/office/drawing/2014/main" id="{1E61B3AC-E323-43AE-BF8C-4CB33C388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52" y="4522558"/>
            <a:ext cx="5935055" cy="1019882"/>
          </a:xfrm>
          <a:prstGeom prst="rect">
            <a:avLst/>
          </a:prstGeom>
        </p:spPr>
      </p:pic>
      <p:pic>
        <p:nvPicPr>
          <p:cNvPr id="30" name="Picture 2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CD89905-6981-454B-9254-55C988AE7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51315"/>
          <a:stretch/>
        </p:blipFill>
        <p:spPr>
          <a:xfrm>
            <a:off x="7164108" y="2496127"/>
            <a:ext cx="1763081" cy="19083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EDFE3A-1859-4164-AD61-6E4E2F229979}"/>
              </a:ext>
            </a:extLst>
          </p:cNvPr>
          <p:cNvSpPr txBox="1"/>
          <p:nvPr/>
        </p:nvSpPr>
        <p:spPr>
          <a:xfrm rot="16200000">
            <a:off x="6210468" y="3075756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71B4E3-E302-4579-849C-AF841C4C1E69}"/>
              </a:ext>
            </a:extLst>
          </p:cNvPr>
          <p:cNvSpPr txBox="1"/>
          <p:nvPr/>
        </p:nvSpPr>
        <p:spPr>
          <a:xfrm>
            <a:off x="5346611" y="307862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749A6-C89B-4252-A617-1635B256C156}"/>
              </a:ext>
            </a:extLst>
          </p:cNvPr>
          <p:cNvSpPr txBox="1"/>
          <p:nvPr/>
        </p:nvSpPr>
        <p:spPr>
          <a:xfrm>
            <a:off x="7547302" y="4212095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59D992-428D-4F5E-9EF5-B1603EC71EEB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7A7E4C-B1CF-4F6B-9A75-8551B1F9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2EDDFEA-9C53-4EB0-9952-42227E2A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FB67E9-3E28-4E40-BAA0-AD64A59A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1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AF30-27C6-4A0F-B9FD-18F585DE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an ERL do?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CA0C-AC20-42AF-B7B3-C1708F3B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48261"/>
            <a:ext cx="8229600" cy="1617043"/>
          </a:xfrm>
        </p:spPr>
        <p:txBody>
          <a:bodyPr/>
          <a:lstStyle/>
          <a:p>
            <a:r>
              <a:rPr lang="en-US"/>
              <a:t>Applications: thin targets, electron coolers, Compton backscattering, light sources, electron-ion colliders (LHeC/FCC-eh)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C6F2-5E6E-4221-A802-D1354CC6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916C1-201A-4A47-9175-BEEF8CCA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91C1-5718-4AEB-93EB-8910E99C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F23AC6-5803-41B5-9B21-FFDB53A84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55957"/>
              </p:ext>
            </p:extLst>
          </p:nvPr>
        </p:nvGraphicFramePr>
        <p:xfrm>
          <a:off x="688951" y="1397000"/>
          <a:ext cx="7766098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448">
                  <a:extLst>
                    <a:ext uri="{9D8B030D-6E8A-4147-A177-3AD203B41FA5}">
                      <a16:colId xmlns:a16="http://schemas.microsoft.com/office/drawing/2014/main" val="4032197819"/>
                    </a:ext>
                  </a:extLst>
                </a:gridCol>
                <a:gridCol w="2869242">
                  <a:extLst>
                    <a:ext uri="{9D8B030D-6E8A-4147-A177-3AD203B41FA5}">
                      <a16:colId xmlns:a16="http://schemas.microsoft.com/office/drawing/2014/main" val="817088650"/>
                    </a:ext>
                  </a:extLst>
                </a:gridCol>
                <a:gridCol w="2963408">
                  <a:extLst>
                    <a:ext uri="{9D8B030D-6E8A-4147-A177-3AD203B41FA5}">
                      <a16:colId xmlns:a16="http://schemas.microsoft.com/office/drawing/2014/main" val="4245352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Advantages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Disadvantages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1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linac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Energy recovery: circulating beam power can be much higher than RF power input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Can’t use stopping targets!  Disrupted beam must survive 1 turn (or a few turns)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2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ring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Equivalent to ring with cooling system that cools in one turn!  (small emittance)</a:t>
                      </a:r>
                    </a:p>
                    <a:p>
                      <a:r>
                        <a:rPr lang="en-GB"/>
                        <a:t>Can disrupt beam more than in a ring where beam has to survive millions of turns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Source current must equal circulating current;</a:t>
                      </a:r>
                      <a:endParaRPr lang="en-US"/>
                    </a:p>
                    <a:p>
                      <a:r>
                        <a:rPr lang="en-US"/>
                        <a:t>Current in linac is circulating current multiplied by 2 or more (important for higher order modes)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6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385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5E9FCA-B829-4893-937E-862D91845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407" y="1848484"/>
            <a:ext cx="6390193" cy="38354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800588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2100346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First transmission calculation of 87.0 ± 0.6%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on June 24, 2019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Beam loading 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632407" y="1543463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4A504-5096-424E-AE8A-FF27A0133388}"/>
              </a:ext>
            </a:extLst>
          </p:cNvPr>
          <p:cNvSpPr txBox="1"/>
          <p:nvPr/>
        </p:nvSpPr>
        <p:spPr>
          <a:xfrm rot="16200000">
            <a:off x="2115009" y="2396260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310CE-E3F6-4E1A-BD4E-BCA0B9174C8B}"/>
              </a:ext>
            </a:extLst>
          </p:cNvPr>
          <p:cNvSpPr txBox="1"/>
          <p:nvPr/>
        </p:nvSpPr>
        <p:spPr>
          <a:xfrm rot="16200000">
            <a:off x="2115010" y="4225060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BDE6E-3C25-4433-B304-893DEDCE0FE5}"/>
              </a:ext>
            </a:extLst>
          </p:cNvPr>
          <p:cNvSpPr txBox="1"/>
          <p:nvPr/>
        </p:nvSpPr>
        <p:spPr>
          <a:xfrm>
            <a:off x="3393567" y="537750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3743D-E6BC-43CE-9E02-F0E7F0577DC3}"/>
              </a:ext>
            </a:extLst>
          </p:cNvPr>
          <p:cNvSpPr txBox="1"/>
          <p:nvPr/>
        </p:nvSpPr>
        <p:spPr>
          <a:xfrm>
            <a:off x="5445290" y="537750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E1EB34-1C17-49DF-BD71-D69411A8F1A5}"/>
              </a:ext>
            </a:extLst>
          </p:cNvPr>
          <p:cNvSpPr txBox="1"/>
          <p:nvPr/>
        </p:nvSpPr>
        <p:spPr>
          <a:xfrm>
            <a:off x="7494448" y="537750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69F7B-1C0A-47D3-AD28-D1C884761B4B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D9BFA66-C030-4C00-9041-0FCA629E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58C8C4F-DE61-486A-A7ED-E41D2DE1B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16306C6-6941-4ED8-A8FA-2AF1C655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52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800588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2100346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99.3 ± 0.2%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(two days later)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Beam loading 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632407" y="1543463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0815295-4BDB-4C00-9EA7-7C016C752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3" t="3132" r="7327" b="3478"/>
          <a:stretch/>
        </p:blipFill>
        <p:spPr>
          <a:xfrm>
            <a:off x="3050005" y="1852171"/>
            <a:ext cx="5417219" cy="3913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FCD57C-CAA6-4AF6-9756-EAD612A902A0}"/>
              </a:ext>
            </a:extLst>
          </p:cNvPr>
          <p:cNvSpPr txBox="1"/>
          <p:nvPr/>
        </p:nvSpPr>
        <p:spPr>
          <a:xfrm rot="16200000">
            <a:off x="2238634" y="2417971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19C8A0-37FC-4EAE-966F-C9280ADFCB15}"/>
              </a:ext>
            </a:extLst>
          </p:cNvPr>
          <p:cNvSpPr txBox="1"/>
          <p:nvPr/>
        </p:nvSpPr>
        <p:spPr>
          <a:xfrm rot="16200000">
            <a:off x="2238634" y="4389960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B2055-9EA8-437F-85CD-598CF19F7D45}"/>
              </a:ext>
            </a:extLst>
          </p:cNvPr>
          <p:cNvSpPr txBox="1"/>
          <p:nvPr/>
        </p:nvSpPr>
        <p:spPr>
          <a:xfrm>
            <a:off x="3465227" y="5573710"/>
            <a:ext cx="1106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1DFF7-FD6A-4AB8-AE26-16AF730C54A2}"/>
              </a:ext>
            </a:extLst>
          </p:cNvPr>
          <p:cNvSpPr txBox="1"/>
          <p:nvPr/>
        </p:nvSpPr>
        <p:spPr>
          <a:xfrm>
            <a:off x="5278953" y="5573710"/>
            <a:ext cx="1106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12384C-A708-4C1E-80F2-885FFF7C4AE0}"/>
              </a:ext>
            </a:extLst>
          </p:cNvPr>
          <p:cNvSpPr txBox="1"/>
          <p:nvPr/>
        </p:nvSpPr>
        <p:spPr>
          <a:xfrm>
            <a:off x="7087345" y="5573710"/>
            <a:ext cx="1106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98C57-C3DA-4B55-98F4-605B0D08737A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3ECAC2-4FEB-4BF6-ABB5-465B9489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506449-EDD2-4AA2-B150-00A72CB0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68036C1-2206-40D2-82C6-E5C9F518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78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800588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Better Energy Recovery, Higher Current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1622090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99.6 ± 0.1%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Average current increased to 8 </a:t>
            </a:r>
            <a:r>
              <a:rPr lang="en-US" sz="2100" kern="0" dirty="0" err="1">
                <a:solidFill>
                  <a:srgbClr val="000000"/>
                </a:solidFill>
                <a:latin typeface="Arial"/>
                <a:cs typeface="Arial"/>
              </a:rPr>
              <a:t>μA</a:t>
            </a: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Beam loading 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791826" y="1871341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FF038644-8985-4CBF-802B-5B2EE2C5E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818" y="2139273"/>
            <a:ext cx="6172003" cy="3040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BE0D67-F5BD-4475-950F-2F42C09EA958}"/>
              </a:ext>
            </a:extLst>
          </p:cNvPr>
          <p:cNvSpPr txBox="1"/>
          <p:nvPr/>
        </p:nvSpPr>
        <p:spPr>
          <a:xfrm rot="16200000">
            <a:off x="2137063" y="2650930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354CA-5E87-46FE-86F0-5816513443D1}"/>
              </a:ext>
            </a:extLst>
          </p:cNvPr>
          <p:cNvSpPr txBox="1"/>
          <p:nvPr/>
        </p:nvSpPr>
        <p:spPr>
          <a:xfrm rot="16200000">
            <a:off x="2137064" y="4117776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BD21F-9528-4BB8-9FFC-AE5D4B315393}"/>
              </a:ext>
            </a:extLst>
          </p:cNvPr>
          <p:cNvSpPr txBox="1"/>
          <p:nvPr/>
        </p:nvSpPr>
        <p:spPr>
          <a:xfrm>
            <a:off x="3412470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D7DB9-A166-40EC-9529-C8E5E0DC9BF8}"/>
              </a:ext>
            </a:extLst>
          </p:cNvPr>
          <p:cNvSpPr txBox="1"/>
          <p:nvPr/>
        </p:nvSpPr>
        <p:spPr>
          <a:xfrm>
            <a:off x="5478663" y="498666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C4562-8318-42EE-A30C-DBF83D6120A8}"/>
              </a:ext>
            </a:extLst>
          </p:cNvPr>
          <p:cNvSpPr txBox="1"/>
          <p:nvPr/>
        </p:nvSpPr>
        <p:spPr>
          <a:xfrm>
            <a:off x="7544303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163E52-3B52-409A-9C52-9BA5DFF13E7D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B0E1127-EB10-4339-B1F2-6A8F07F1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56C280C-AB86-480D-9951-EF2C2AD2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31973D5-D76F-46A3-B775-69953470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79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6377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ERL Frontier: Tennant Plot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5ED5D-86B9-4AE8-A0CC-80A2A2224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7FE5E-4555-4604-AC25-B1DF853CB4F6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20" y="1531876"/>
            <a:ext cx="6505710" cy="40503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4500B39-D772-4EC9-9B21-6AF942CE3072}"/>
              </a:ext>
            </a:extLst>
          </p:cNvPr>
          <p:cNvSpPr/>
          <p:nvPr/>
        </p:nvSpPr>
        <p:spPr>
          <a:xfrm>
            <a:off x="6208047" y="3437707"/>
            <a:ext cx="75438" cy="754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67571-2C21-4BE5-A5B7-D673419AB828}"/>
              </a:ext>
            </a:extLst>
          </p:cNvPr>
          <p:cNvSpPr txBox="1"/>
          <p:nvPr/>
        </p:nvSpPr>
        <p:spPr>
          <a:xfrm>
            <a:off x="6055749" y="3469086"/>
            <a:ext cx="7873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 err="1"/>
              <a:t>eRHIC</a:t>
            </a:r>
            <a:r>
              <a:rPr lang="en-US" sz="750" b="1" dirty="0"/>
              <a:t> cooler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472B7-A5F1-44D8-A570-52B5F1EA95D4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9EBC95-6301-4FBC-811E-E3867D3A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20, 2019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C77D706-0610-4556-89BB-8A1F5C67D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FFA’19, PSI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DB3EB3-296C-4478-BA86-4FA29ADB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Permanent magnets</a:t>
            </a:r>
          </a:p>
          <a:p>
            <a:r>
              <a:rPr lang="en-GB"/>
              <a:t>Superconducting RF</a:t>
            </a:r>
          </a:p>
          <a:p>
            <a:r>
              <a:rPr lang="en-GB"/>
              <a:t>Energy recovery (above 6MeV)</a:t>
            </a:r>
          </a:p>
          <a:p>
            <a:r>
              <a:rPr lang="en-GB"/>
              <a:t>Recirculation: 4x beamline reuse, 4x energy</a:t>
            </a:r>
          </a:p>
          <a:p>
            <a:r>
              <a:rPr lang="en-GB"/>
              <a:t>Funded by NYSERDA</a:t>
            </a:r>
          </a:p>
          <a:p>
            <a:pPr lvl="1"/>
            <a:r>
              <a:rPr lang="en-GB"/>
              <a:t>(NY State Energy R&amp;D Authority)</a:t>
            </a:r>
          </a:p>
          <a:p>
            <a:pPr lvl="1"/>
            <a:r>
              <a:rPr lang="en-GB"/>
              <a:t>$25M grant</a:t>
            </a:r>
          </a:p>
          <a:p>
            <a:pPr lvl="1"/>
            <a:r>
              <a:rPr lang="en-GB"/>
              <a:t>Cornell already had the injector &amp;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336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AB59-1229-47AC-8C24-B47EA597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Timeline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0143-D127-4FDA-B780-A9032C10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60E4-41D6-45FA-BEEF-67780E32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D3368-EA8D-48D7-A1C0-5BD92305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86F3C-6610-4278-8B07-D4B2AC2A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452" y="1700808"/>
            <a:ext cx="8165096" cy="424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4778EE-6C4F-414D-8CDF-511ACAD97E49}"/>
              </a:ext>
            </a:extLst>
          </p:cNvPr>
          <p:cNvSpPr txBox="1"/>
          <p:nvPr/>
        </p:nvSpPr>
        <p:spPr>
          <a:xfrm rot="5400000">
            <a:off x="8098661" y="3745822"/>
            <a:ext cx="14798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Construction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8EC02-051D-4FDF-8982-6964016A8E2C}"/>
              </a:ext>
            </a:extLst>
          </p:cNvPr>
          <p:cNvSpPr txBox="1"/>
          <p:nvPr/>
        </p:nvSpPr>
        <p:spPr>
          <a:xfrm rot="5400000">
            <a:off x="7931948" y="5440720"/>
            <a:ext cx="181331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Beam operation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6DE-84D3-4A37-85CC-85A64318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Fixed-Field Return Loop Optics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F27-4607-4277-9511-5DC5F13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27B-25E9-425D-BA4D-061B1BB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FDDF-AB84-423A-BBA4-FBAC0CBC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3099B-5B7B-4284-A3D0-A79E069615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1" y="1052736"/>
            <a:ext cx="8482557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8241B-E25B-4741-854B-A7C928BD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52" y="3501009"/>
            <a:ext cx="4167848" cy="3356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206A-E0BB-4AA7-BDE4-0E20840A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4834880" cy="2855342"/>
          </a:xfrm>
        </p:spPr>
        <p:txBody>
          <a:bodyPr/>
          <a:lstStyle/>
          <a:p>
            <a:r>
              <a:rPr lang="en-GB" sz="2400"/>
              <a:t>Beams with 4x rigidity range transmitted through same </a:t>
            </a:r>
            <a:r>
              <a:rPr lang="en-GB" sz="2400" b="1"/>
              <a:t>overall</a:t>
            </a:r>
            <a:r>
              <a:rPr lang="en-GB" sz="2400"/>
              <a:t> radius of curvature in arcs</a:t>
            </a:r>
          </a:p>
          <a:p>
            <a:r>
              <a:rPr lang="en-GB" sz="2400"/>
              <a:t>Adiabatically merged to zero curvature, separation in straights</a:t>
            </a:r>
          </a:p>
          <a:p>
            <a:r>
              <a:rPr lang="en-GB" sz="2400"/>
              <a:t>Beam cell tune decreases as a function of energy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085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E50D-C4EF-4B02-BB3A-AA08115F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FFA’19, PSI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Halbach design made of NdFeB material</a:t>
            </a:r>
          </a:p>
          <a:p>
            <a:endParaRPr lang="en-GB"/>
          </a:p>
          <a:p>
            <a:r>
              <a:rPr lang="en-GB"/>
              <a:t>This is a combined dipole+quad</a:t>
            </a:r>
          </a:p>
          <a:p>
            <a:endParaRPr lang="en-GB"/>
          </a:p>
          <a:p>
            <a:r>
              <a:rPr lang="en-GB"/>
              <a:t>Being measured on rotating coil at BNL</a:t>
            </a:r>
          </a:p>
          <a:p>
            <a:endParaRPr lang="en-GB"/>
          </a:p>
          <a:p>
            <a:r>
              <a:rPr lang="en-GB"/>
              <a:t>3D printed multipole corrector pack inside</a:t>
            </a:r>
          </a:p>
          <a:p>
            <a:endParaRPr lang="en-GB"/>
          </a:p>
          <a:p>
            <a:r>
              <a:rPr lang="en-GB"/>
              <a:t>Windowframe corrector coil outside</a:t>
            </a:r>
          </a:p>
          <a:p>
            <a:endParaRPr lang="en-GB"/>
          </a:p>
          <a:p>
            <a:r>
              <a:rPr lang="en-GB"/>
              <a:t>Temperature stabilised by water (orange hoses)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81724</TotalTime>
  <Words>1949</Words>
  <Application>Microsoft Office PowerPoint</Application>
  <PresentationFormat>On-screen Show (4:3)</PresentationFormat>
  <Paragraphs>402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1_Office Theme</vt:lpstr>
      <vt:lpstr>CBETA: a 4-pass superconducting ERL with permanent FFA magnet return arc</vt:lpstr>
      <vt:lpstr>Layout &amp; Parameters</vt:lpstr>
      <vt:lpstr>Bunch Pattern (one option)</vt:lpstr>
      <vt:lpstr>What can an ERL do?</vt:lpstr>
      <vt:lpstr>CBETA Energy Saving Technologies</vt:lpstr>
      <vt:lpstr>Project Timeline</vt:lpstr>
      <vt:lpstr>Fixed-Field Return Loop Optics</vt:lpstr>
      <vt:lpstr>PowerPoint Presentation</vt:lpstr>
      <vt:lpstr>Permanent Magnet Design</vt:lpstr>
      <vt:lpstr>Fixed-Field Return Arc</vt:lpstr>
      <vt:lpstr>Main Linac Cryomodule</vt:lpstr>
      <vt:lpstr>Possible Halo after Injector</vt:lpstr>
      <vt:lpstr>PowerPoint Presentation</vt:lpstr>
      <vt:lpstr>Commissioning results: orbit correction in fixed-field loop</vt:lpstr>
      <vt:lpstr>Cell Tunes in Beam Energy Scan</vt:lpstr>
      <vt:lpstr>Higher Current Test / Radiation</vt:lpstr>
      <vt:lpstr>Dispersion, R56 correction </vt:lpstr>
      <vt:lpstr>Energy Recovery Efficiency</vt:lpstr>
      <vt:lpstr>Next: 4-turn operation</vt:lpstr>
      <vt:lpstr>Multi-turn Response Matrix</vt:lpstr>
      <vt:lpstr>Multi-turn Response Matrix with Orbit+Dispersion Correction in RX Splitters</vt:lpstr>
      <vt:lpstr>Two Turns</vt:lpstr>
      <vt:lpstr>One-turn Whole-FFA SVD Correction</vt:lpstr>
      <vt:lpstr>Real Machine Response Matrix</vt:lpstr>
      <vt:lpstr>and the Y BPM Plane</vt:lpstr>
      <vt:lpstr>Skew Mystery in {R1,linac,S2}</vt:lpstr>
      <vt:lpstr>Degaussing Test of Iron Magnets</vt:lpstr>
      <vt:lpstr>Closed Orbit Bumps</vt:lpstr>
      <vt:lpstr>Closed Orbit Bumps (1-turn)</vt:lpstr>
      <vt:lpstr>Source of Tune Variation</vt:lpstr>
      <vt:lpstr>get_all_tunes</vt:lpstr>
      <vt:lpstr>2-Turn Generated Response Matrix</vt:lpstr>
      <vt:lpstr>Trying 2-pass SVD correction but with bad beam</vt:lpstr>
      <vt:lpstr>2-pass SVD correction with actually good beam</vt:lpstr>
      <vt:lpstr>Future: CBETA Facility?</vt:lpstr>
      <vt:lpstr>Bypass Design (Kirsten Deitrick)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1290</cp:revision>
  <dcterms:created xsi:type="dcterms:W3CDTF">2012-11-14T19:21:06Z</dcterms:created>
  <dcterms:modified xsi:type="dcterms:W3CDTF">2019-11-14T19:43:52Z</dcterms:modified>
</cp:coreProperties>
</file>