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42"/>
  </p:notesMasterIdLst>
  <p:handoutMasterIdLst>
    <p:handoutMasterId r:id="rId43"/>
  </p:handoutMasterIdLst>
  <p:sldIdLst>
    <p:sldId id="511" r:id="rId3"/>
    <p:sldId id="520" r:id="rId4"/>
    <p:sldId id="512" r:id="rId5"/>
    <p:sldId id="513" r:id="rId6"/>
    <p:sldId id="526" r:id="rId7"/>
    <p:sldId id="522" r:id="rId8"/>
    <p:sldId id="523" r:id="rId9"/>
    <p:sldId id="524" r:id="rId10"/>
    <p:sldId id="525" r:id="rId11"/>
    <p:sldId id="528" r:id="rId12"/>
    <p:sldId id="527" r:id="rId13"/>
    <p:sldId id="529" r:id="rId14"/>
    <p:sldId id="530" r:id="rId15"/>
    <p:sldId id="532" r:id="rId16"/>
    <p:sldId id="546" r:id="rId17"/>
    <p:sldId id="533" r:id="rId18"/>
    <p:sldId id="515" r:id="rId19"/>
    <p:sldId id="534" r:id="rId20"/>
    <p:sldId id="536" r:id="rId21"/>
    <p:sldId id="535" r:id="rId22"/>
    <p:sldId id="537" r:id="rId23"/>
    <p:sldId id="516" r:id="rId24"/>
    <p:sldId id="538" r:id="rId25"/>
    <p:sldId id="539" r:id="rId26"/>
    <p:sldId id="540" r:id="rId27"/>
    <p:sldId id="541" r:id="rId28"/>
    <p:sldId id="542" r:id="rId29"/>
    <p:sldId id="543" r:id="rId30"/>
    <p:sldId id="544" r:id="rId31"/>
    <p:sldId id="517" r:id="rId32"/>
    <p:sldId id="518" r:id="rId33"/>
    <p:sldId id="545" r:id="rId34"/>
    <p:sldId id="519" r:id="rId35"/>
    <p:sldId id="547" r:id="rId36"/>
    <p:sldId id="548" r:id="rId37"/>
    <p:sldId id="549" r:id="rId38"/>
    <p:sldId id="550" r:id="rId39"/>
    <p:sldId id="521" r:id="rId40"/>
    <p:sldId id="531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C0504D"/>
    <a:srgbClr val="000000"/>
    <a:srgbClr val="00FF00"/>
    <a:srgbClr val="7F7F7F"/>
    <a:srgbClr val="D99694"/>
    <a:srgbClr val="FFFFFF"/>
    <a:srgbClr val="0080FF"/>
    <a:srgbClr val="99FF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6005" autoAdjust="0"/>
  </p:normalViewPr>
  <p:slideViewPr>
    <p:cSldViewPr>
      <p:cViewPr varScale="1">
        <p:scale>
          <a:sx n="85" d="100"/>
          <a:sy n="85" d="100"/>
        </p:scale>
        <p:origin x="45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30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8CE96F-9641-4202-B9F0-B2E2AD14F4BD}" type="datetimeFigureOut">
              <a:rPr lang="en-US"/>
              <a:pPr>
                <a:defRPr/>
              </a:pPr>
              <a:t>2022-Sep-14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F2E411-6695-4ACB-AE03-92CB8347E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437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3A463C-B3F1-4D95-AAE7-A01F53C12740}" type="datetimeFigureOut">
              <a:rPr lang="en-GB"/>
              <a:pPr>
                <a:defRPr/>
              </a:pPr>
              <a:t>14/09/2022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967DA4B-B3FA-4324-8CF5-89A932D868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0071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7DA4B-B3FA-4324-8CF5-89A932D8686A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657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AA19B-55B7-43F6-A431-B5698B9D34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901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9DEF3-38EA-44F2-924B-3AA3B76DF1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165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86200" y="0"/>
            <a:ext cx="5257800" cy="1066800"/>
          </a:xfrm>
          <a:prstGeom prst="rect">
            <a:avLst/>
          </a:prstGeom>
          <a:noFill/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dk1">
                <a:satMod val="300000"/>
              </a:schemeClr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none"/>
        </p:style>
        <p:txBody>
          <a:bodyPr anchor="t">
            <a:normAutofit/>
          </a:bodyPr>
          <a:lstStyle>
            <a:lvl1pPr algn="r">
              <a:defRPr sz="3200">
                <a:ln>
                  <a:noFill/>
                </a:ln>
                <a:solidFill>
                  <a:srgbClr val="FFFF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077200" y="64928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99FF9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CC"/>
                </a:solidFill>
                <a:latin typeface="+mj-lt"/>
              </a:rPr>
              <a:t> Page </a:t>
            </a:r>
            <a:fld id="{77AA60D7-E052-4FF8-8EB3-82792E6B1490}" type="slidenum">
              <a:rPr lang="en-US" smtClean="0">
                <a:solidFill>
                  <a:srgbClr val="FFFFCC"/>
                </a:solidFill>
                <a:latin typeface="+mj-lt"/>
              </a:rPr>
              <a:pPr/>
              <a:t>‹#›</a:t>
            </a:fld>
            <a:endParaRPr lang="en-US" dirty="0">
              <a:solidFill>
                <a:srgbClr val="FFFF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988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28,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C404-890E-41D9-B785-78F74B1E75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231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08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DC64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28,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E1426-49D9-4400-AE85-1D8D350657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138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D7176B4-3FF4-42B2-A64D-8907BC728C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3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7030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September 28,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 Light" pitchFamily="34" charset="0"/>
              </a:defRPr>
            </a:lvl1pPr>
          </a:lstStyle>
          <a:p>
            <a:pPr>
              <a:defRPr/>
            </a:pPr>
            <a:fld id="{6FD7CC7B-9D0C-4FC1-993A-D4FA53C1AD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A080C0"/>
          </a:solidFill>
          <a:latin typeface="Calibri Light" panose="020F03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B0F0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DC64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stephenbrooks.org/ap/report/2022-3/fixedtune2.pd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Fixed-Tune Non-Scaling FFAs</a:t>
            </a:r>
            <a:endParaRPr lang="en-GB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927F54A-861D-4C23-96CC-3139919709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Design for RAL FETS-FFA (3-12MeV p)</a:t>
            </a:r>
          </a:p>
          <a:p>
            <a:r>
              <a:rPr lang="en-GB"/>
              <a:t>Analysis for cell of two thin lenses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Stephen Brooks</a:t>
            </a:r>
            <a:r>
              <a:rPr lang="en-US"/>
              <a:t>, FFA’22 </a:t>
            </a:r>
            <a:r>
              <a:rPr lang="en-US" dirty="0"/>
              <a:t>Workshop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AA19B-55B7-43F6-A431-B5698B9D349F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1382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6E766-18DE-4CAE-ADD7-BA8C9ECE9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Field vs. Kinetic Energy</a:t>
            </a:r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43BBB94-2BDA-4755-991E-3A3EA3529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2993" y="1600200"/>
            <a:ext cx="6238014" cy="452596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A0EA1-1AAA-46C1-B8F6-59F60616F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72782-38F3-4DF2-808C-6C216BBA4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25AE9-217B-40EA-A309-8A5E3F70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538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18A94-8DDF-423C-A4FA-33BF0564C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Field vs. Momentum</a:t>
            </a:r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7DDFE19-B071-4275-ADC2-05FDFAE8E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2993" y="1600200"/>
            <a:ext cx="6238014" cy="452596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24BB0-F0A0-44B8-B2CA-A30FEA51E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5E1C9-929D-405F-8B68-1AA3F9BF1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F3796-BAE6-4115-A97F-44494E352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2206F8-082A-42C8-B3EA-7D4F8866D92C}"/>
              </a:ext>
            </a:extLst>
          </p:cNvPr>
          <p:cNvSpPr txBox="1"/>
          <p:nvPr/>
        </p:nvSpPr>
        <p:spPr>
          <a:xfrm>
            <a:off x="2123728" y="3609768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Average field should be proportional to momentum</a:t>
            </a:r>
          </a:p>
          <a:p>
            <a:endParaRPr lang="en-GB"/>
          </a:p>
          <a:p>
            <a:r>
              <a:rPr lang="en-GB"/>
              <a:t>Not exactly because I used “average” position in each magnet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85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6B189-8F3D-49BA-B989-D86954C90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Gradient vs. Momentum</a:t>
            </a:r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D3055E5-B02C-4E11-96E7-6A608C3CB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2993" y="1600200"/>
            <a:ext cx="6238014" cy="452596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A904F-C57F-439D-A7D6-90CBFDC17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94E9D-1EB1-4D1A-AEF5-CAD6069A9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9813C-D21D-432F-AC52-78EB217B3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FE6614-750D-4A6F-BC82-7DCA07E8E5DE}"/>
              </a:ext>
            </a:extLst>
          </p:cNvPr>
          <p:cNvSpPr txBox="1"/>
          <p:nvPr/>
        </p:nvSpPr>
        <p:spPr>
          <a:xfrm>
            <a:off x="2123728" y="1772816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In a thin-lens model, the gradients should be proportional to momentum</a:t>
            </a:r>
          </a:p>
          <a:p>
            <a:endParaRPr lang="en-GB"/>
          </a:p>
          <a:p>
            <a:r>
              <a:rPr lang="en-GB"/>
              <a:t>Here they are not, I suspect edge focussing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73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493FD-052C-43D3-BBAB-7D5E4BD0E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Tunes Beyond Energy Range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06F3F-5A3A-4350-BE1A-E10805831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Target cell tunes Q</a:t>
            </a:r>
            <a:r>
              <a:rPr lang="en-GB" baseline="-25000"/>
              <a:t>x</a:t>
            </a:r>
            <a:r>
              <a:rPr lang="en-GB"/>
              <a:t>=0.216, Q</a:t>
            </a:r>
            <a:r>
              <a:rPr lang="en-GB" baseline="-25000"/>
              <a:t>y</a:t>
            </a:r>
            <a:r>
              <a:rPr lang="en-GB"/>
              <a:t>=0.213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336E0-3FA3-41D9-B8E5-1271CBB28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39DC7-F610-492C-BD62-ADA051077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406E6-45B2-40A2-88D4-F5083BFCC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643447-1BA4-49B9-9A38-F9BB238C9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255" y="2180481"/>
            <a:ext cx="5755490" cy="41758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5940566-4028-414A-8D88-A70C093F2F7A}"/>
              </a:ext>
            </a:extLst>
          </p:cNvPr>
          <p:cNvSpPr/>
          <p:nvPr/>
        </p:nvSpPr>
        <p:spPr>
          <a:xfrm>
            <a:off x="3222136" y="2301256"/>
            <a:ext cx="2611736" cy="3246104"/>
          </a:xfrm>
          <a:prstGeom prst="rect">
            <a:avLst/>
          </a:prstGeom>
          <a:solidFill>
            <a:srgbClr val="00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2A64BC-AD2D-437D-8891-38B81606ABA3}"/>
              </a:ext>
            </a:extLst>
          </p:cNvPr>
          <p:cNvSpPr txBox="1"/>
          <p:nvPr/>
        </p:nvSpPr>
        <p:spPr>
          <a:xfrm>
            <a:off x="6958608" y="3277977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Hits magnet bounding box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52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67206-3727-482B-A2A9-8D54791FF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Orbits Beyond Energy Range</a:t>
            </a:r>
            <a:endParaRPr lang="en-US"/>
          </a:p>
        </p:txBody>
      </p:sp>
      <p:pic>
        <p:nvPicPr>
          <p:cNvPr id="8" name="Content Placeholder 7" descr="Surface chart&#10;&#10;Description automatically generated with medium confidence">
            <a:extLst>
              <a:ext uri="{FF2B5EF4-FFF2-40B4-BE49-F238E27FC236}">
                <a16:creationId xmlns:a16="http://schemas.microsoft.com/office/drawing/2014/main" id="{71E8235C-247B-432C-9DCF-3651CF7F7E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1"/>
          <a:stretch/>
        </p:blipFill>
        <p:spPr>
          <a:xfrm>
            <a:off x="0" y="1417638"/>
            <a:ext cx="9143999" cy="544036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53FE-07AF-48FA-9A2F-2E6F8D858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3816D-EC09-4D1F-BAAB-207A4DD94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57582-D1AF-4C34-AA31-A1545F19A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8927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ADCA-2EB0-4CBC-885D-AAA2544C9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Beta x,y vs. Kinetic Energy</a:t>
            </a:r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A8CD6C4-2BB2-45EA-8840-9F9B8C124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9964" y="1600200"/>
            <a:ext cx="6244071" cy="452596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81490-87D3-4B5B-9F12-1AEFB7EEE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B51A4-ED5B-4E56-81D0-F8E0E1E00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DC6FC-7252-4F7A-B5DD-9BFD5B8F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4277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8A84E-36D3-47EC-8A5D-5EA9E55A5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Tune Range Requirement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C6C49-15C5-4839-9BEF-5E2D6D248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Q</a:t>
            </a:r>
            <a:r>
              <a:rPr lang="en-GB" baseline="-25000"/>
              <a:t>x,y</a:t>
            </a:r>
            <a:r>
              <a:rPr lang="en-GB"/>
              <a:t> tunable over full range of 1 in ring</a:t>
            </a:r>
          </a:p>
          <a:p>
            <a:pPr lvl="1"/>
            <a:r>
              <a:rPr lang="en-GB"/>
              <a:t>For exploration of the tune plane in R&amp;D</a:t>
            </a:r>
          </a:p>
          <a:p>
            <a:pPr lvl="1"/>
            <a:r>
              <a:rPr lang="en-GB"/>
              <a:t>I chose 12 cells so this is 1/12 range per cell</a:t>
            </a:r>
          </a:p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=0.216, Q</a:t>
            </a:r>
            <a:r>
              <a:rPr lang="en-GB" baseline="-25000"/>
              <a:t>y</a:t>
            </a:r>
            <a:r>
              <a:rPr lang="en-GB"/>
              <a:t>=0.213 would be ring tune of (2.592,2.556)</a:t>
            </a:r>
          </a:p>
          <a:p>
            <a:r>
              <a:rPr lang="en-GB"/>
              <a:t>So choose 2.5 to 3.5 ring tune range in both planes</a:t>
            </a:r>
          </a:p>
          <a:p>
            <a:pPr lvl="1"/>
            <a:r>
              <a:rPr lang="en-US"/>
              <a:t>0.2083 to 0.2917 cell tune (all combinations)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26570-D8C9-4432-9A1B-4DF63A3BA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634B1-516F-4732-B51D-776C59518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4F800-AC85-4A2F-9CFA-249A18B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7991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B5B6D-D057-4A4C-AA59-8CB6F230D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 Tune “Corners”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8E3F-CA06-4F0A-8024-1AA0D3A8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A664A-DC14-476D-9C4C-EBDE3C8A0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F182F-7D74-410C-A8E7-DAD55016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  <p:pic>
        <p:nvPicPr>
          <p:cNvPr id="8" name="Picture 7" descr="hh">
            <a:extLst>
              <a:ext uri="{FF2B5EF4-FFF2-40B4-BE49-F238E27FC236}">
                <a16:creationId xmlns:a16="http://schemas.microsoft.com/office/drawing/2014/main" id="{EBF8E5F4-420D-47EF-B9E4-D100498E94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7" b="12626"/>
          <a:stretch/>
        </p:blipFill>
        <p:spPr>
          <a:xfrm>
            <a:off x="4572000" y="1481939"/>
            <a:ext cx="4573380" cy="2722314"/>
          </a:xfrm>
          <a:prstGeom prst="rect">
            <a:avLst/>
          </a:prstGeom>
        </p:spPr>
      </p:pic>
      <p:pic>
        <p:nvPicPr>
          <p:cNvPr id="10" name="Picture 9" descr="hl">
            <a:extLst>
              <a:ext uri="{FF2B5EF4-FFF2-40B4-BE49-F238E27FC236}">
                <a16:creationId xmlns:a16="http://schemas.microsoft.com/office/drawing/2014/main" id="{50E5BA29-1AF1-4BB8-AF48-ECE2D0015C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6" b="14776"/>
          <a:stretch/>
        </p:blipFill>
        <p:spPr>
          <a:xfrm>
            <a:off x="4572000" y="4206323"/>
            <a:ext cx="4573380" cy="2651677"/>
          </a:xfrm>
          <a:prstGeom prst="rect">
            <a:avLst/>
          </a:prstGeom>
        </p:spPr>
      </p:pic>
      <p:pic>
        <p:nvPicPr>
          <p:cNvPr id="12" name="Picture 11" descr="Chart, surface chart&#10;&#10;Description automatically generated">
            <a:extLst>
              <a:ext uri="{FF2B5EF4-FFF2-40B4-BE49-F238E27FC236}">
                <a16:creationId xmlns:a16="http://schemas.microsoft.com/office/drawing/2014/main" id="{397123A9-176C-4783-9BE2-C70A809C10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" b="12573"/>
          <a:stretch/>
        </p:blipFill>
        <p:spPr>
          <a:xfrm>
            <a:off x="1380" y="1481939"/>
            <a:ext cx="4570620" cy="2722314"/>
          </a:xfrm>
          <a:prstGeom prst="rect">
            <a:avLst/>
          </a:prstGeom>
        </p:spPr>
      </p:pic>
      <p:pic>
        <p:nvPicPr>
          <p:cNvPr id="14" name="Picture 13" descr="ll">
            <a:extLst>
              <a:ext uri="{FF2B5EF4-FFF2-40B4-BE49-F238E27FC236}">
                <a16:creationId xmlns:a16="http://schemas.microsoft.com/office/drawing/2014/main" id="{97B61768-EF87-4ECA-802E-E10FC7C3DA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0" b="14690"/>
          <a:stretch/>
        </p:blipFill>
        <p:spPr>
          <a:xfrm>
            <a:off x="1380" y="4208393"/>
            <a:ext cx="4572001" cy="26516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A53DC96-4F4B-4371-9A75-AA4EE9274923}"/>
              </a:ext>
            </a:extLst>
          </p:cNvPr>
          <p:cNvSpPr txBox="1"/>
          <p:nvPr/>
        </p:nvSpPr>
        <p:spPr>
          <a:xfrm>
            <a:off x="19257" y="4204126"/>
            <a:ext cx="2582758" cy="369332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Q</a:t>
            </a:r>
            <a:r>
              <a:rPr lang="en-GB" baseline="-25000">
                <a:solidFill>
                  <a:schemeClr val="bg1"/>
                </a:solidFill>
              </a:rPr>
              <a:t>x</a:t>
            </a:r>
            <a:r>
              <a:rPr lang="en-GB">
                <a:solidFill>
                  <a:schemeClr val="bg1"/>
                </a:solidFill>
              </a:rPr>
              <a:t>=0.2083, Q</a:t>
            </a:r>
            <a:r>
              <a:rPr lang="en-GB" baseline="-25000">
                <a:solidFill>
                  <a:schemeClr val="bg1"/>
                </a:solidFill>
              </a:rPr>
              <a:t>y</a:t>
            </a:r>
            <a:r>
              <a:rPr lang="en-GB">
                <a:solidFill>
                  <a:schemeClr val="bg1"/>
                </a:solidFill>
              </a:rPr>
              <a:t>=0.2083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534358-0CEF-413D-97A6-E414717676D3}"/>
              </a:ext>
            </a:extLst>
          </p:cNvPr>
          <p:cNvSpPr txBox="1"/>
          <p:nvPr/>
        </p:nvSpPr>
        <p:spPr>
          <a:xfrm>
            <a:off x="4589877" y="4204126"/>
            <a:ext cx="2505814" cy="369332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=0.2917, Q</a:t>
            </a:r>
            <a:r>
              <a:rPr lang="en-GB" baseline="-25000"/>
              <a:t>y</a:t>
            </a:r>
            <a:r>
              <a:rPr lang="en-GB"/>
              <a:t>=0.2083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E48FFD-B12F-4973-B4F9-7BA6C734DDED}"/>
              </a:ext>
            </a:extLst>
          </p:cNvPr>
          <p:cNvSpPr txBox="1"/>
          <p:nvPr/>
        </p:nvSpPr>
        <p:spPr>
          <a:xfrm>
            <a:off x="0" y="1477799"/>
            <a:ext cx="2505814" cy="369332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Q</a:t>
            </a:r>
            <a:r>
              <a:rPr lang="en-GB" baseline="-25000">
                <a:solidFill>
                  <a:schemeClr val="bg1"/>
                </a:solidFill>
              </a:rPr>
              <a:t>x</a:t>
            </a:r>
            <a:r>
              <a:rPr lang="en-GB">
                <a:solidFill>
                  <a:schemeClr val="bg1"/>
                </a:solidFill>
              </a:rPr>
              <a:t>=0.2083, Q</a:t>
            </a:r>
            <a:r>
              <a:rPr lang="en-GB" baseline="-25000">
                <a:solidFill>
                  <a:schemeClr val="bg1"/>
                </a:solidFill>
              </a:rPr>
              <a:t>y</a:t>
            </a:r>
            <a:r>
              <a:rPr lang="en-GB">
                <a:solidFill>
                  <a:schemeClr val="bg1"/>
                </a:solidFill>
              </a:rPr>
              <a:t>=0.2917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F8531B-115C-45C5-A89C-EC74824F7599}"/>
              </a:ext>
            </a:extLst>
          </p:cNvPr>
          <p:cNvSpPr txBox="1"/>
          <p:nvPr/>
        </p:nvSpPr>
        <p:spPr>
          <a:xfrm>
            <a:off x="4569422" y="1477799"/>
            <a:ext cx="2505814" cy="369332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Q</a:t>
            </a:r>
            <a:r>
              <a:rPr lang="en-GB" baseline="-25000">
                <a:solidFill>
                  <a:schemeClr val="bg1"/>
                </a:solidFill>
              </a:rPr>
              <a:t>x</a:t>
            </a:r>
            <a:r>
              <a:rPr lang="en-GB">
                <a:solidFill>
                  <a:schemeClr val="bg1"/>
                </a:solidFill>
              </a:rPr>
              <a:t>=0.2917, Q</a:t>
            </a:r>
            <a:r>
              <a:rPr lang="en-GB" baseline="-25000">
                <a:solidFill>
                  <a:schemeClr val="bg1"/>
                </a:solidFill>
              </a:rPr>
              <a:t>y</a:t>
            </a:r>
            <a:r>
              <a:rPr lang="en-GB">
                <a:solidFill>
                  <a:schemeClr val="bg1"/>
                </a:solidFill>
              </a:rPr>
              <a:t>=0.2917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29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33487-7D67-4AB4-8322-CBB1D694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Cell Tunes at Corners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DD274-3749-435F-931C-6E8A63D81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17FBF-3513-486F-B2EE-CD6DB4386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3E405-5C24-4545-A85A-05497E6F0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DAB104-5974-4478-B3FC-9A757A3E5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983" y="1349787"/>
            <a:ext cx="4578493" cy="27556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67147D-4E1B-4E4B-BCC8-525CE5715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411" y="4102369"/>
            <a:ext cx="4584589" cy="27556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9AB9F2-A12F-4FFC-A0F1-E3B4A33A1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606" y="1352835"/>
            <a:ext cx="4584589" cy="27495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CF8542-543E-4943-ABB7-26DB692EF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130" y="4102369"/>
            <a:ext cx="4584589" cy="27556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BF4D82-5535-4158-8D92-31E3DD039F90}"/>
              </a:ext>
            </a:extLst>
          </p:cNvPr>
          <p:cNvSpPr txBox="1"/>
          <p:nvPr/>
        </p:nvSpPr>
        <p:spPr>
          <a:xfrm>
            <a:off x="1989242" y="4102369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=0.2083, Q</a:t>
            </a:r>
            <a:r>
              <a:rPr lang="en-GB" baseline="-25000"/>
              <a:t>y</a:t>
            </a:r>
            <a:r>
              <a:rPr lang="en-GB"/>
              <a:t>=0.2083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A06B3D-2385-4D1D-8E6F-0E10CC91746C}"/>
              </a:ext>
            </a:extLst>
          </p:cNvPr>
          <p:cNvSpPr txBox="1"/>
          <p:nvPr/>
        </p:nvSpPr>
        <p:spPr>
          <a:xfrm>
            <a:off x="6561242" y="4102369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schemeClr val="tx1"/>
                </a:solidFill>
              </a:rPr>
              <a:t>Q</a:t>
            </a:r>
            <a:r>
              <a:rPr lang="en-GB" baseline="-25000">
                <a:solidFill>
                  <a:schemeClr val="tx1"/>
                </a:solidFill>
              </a:rPr>
              <a:t>x</a:t>
            </a:r>
            <a:r>
              <a:rPr lang="en-GB">
                <a:solidFill>
                  <a:schemeClr val="tx1"/>
                </a:solidFill>
              </a:rPr>
              <a:t>=0.2917, Q</a:t>
            </a:r>
            <a:r>
              <a:rPr lang="en-GB" baseline="-25000">
                <a:solidFill>
                  <a:schemeClr val="tx1"/>
                </a:solidFill>
              </a:rPr>
              <a:t>y</a:t>
            </a:r>
            <a:r>
              <a:rPr lang="en-GB">
                <a:solidFill>
                  <a:schemeClr val="tx1"/>
                </a:solidFill>
              </a:rPr>
              <a:t>=0.2083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3F7CC5-E182-4984-9116-5FE13F167518}"/>
              </a:ext>
            </a:extLst>
          </p:cNvPr>
          <p:cNvSpPr txBox="1"/>
          <p:nvPr/>
        </p:nvSpPr>
        <p:spPr>
          <a:xfrm>
            <a:off x="2057665" y="1358132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=0.2083, Q</a:t>
            </a:r>
            <a:r>
              <a:rPr lang="en-GB" baseline="-25000"/>
              <a:t>y</a:t>
            </a:r>
            <a:r>
              <a:rPr lang="en-GB"/>
              <a:t>=0.2917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531B6F-644A-4B2E-80A9-3C4E3DC25874}"/>
              </a:ext>
            </a:extLst>
          </p:cNvPr>
          <p:cNvSpPr txBox="1"/>
          <p:nvPr/>
        </p:nvSpPr>
        <p:spPr>
          <a:xfrm>
            <a:off x="6636662" y="1356100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=0.2917, Q</a:t>
            </a:r>
            <a:r>
              <a:rPr lang="en-GB" baseline="-25000"/>
              <a:t>y</a:t>
            </a:r>
            <a:r>
              <a:rPr lang="en-GB"/>
              <a:t>=0.2917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89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33487-7D67-4AB4-8322-CBB1D694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Cell Tunes at Corners (zoom)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DD274-3749-435F-931C-6E8A63D81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17FBF-3513-486F-B2EE-CD6DB4386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3E405-5C24-4545-A85A-05497E6F0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03F606-5EA4-4B34-ABCE-AFD3DC2FF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589" y="1345423"/>
            <a:ext cx="4584589" cy="27556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A02C29-E398-4F6E-80AA-41F47BCEB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5422"/>
            <a:ext cx="4584589" cy="27556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B46C77-B907-45B9-8E90-8A2E3F13A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589" y="4099048"/>
            <a:ext cx="4584589" cy="27556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8D99C8-972D-4E82-A9BB-73D01113E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099048"/>
            <a:ext cx="4584589" cy="27495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6DEF56-3C96-41B2-8EB1-0AA5592B49C3}"/>
              </a:ext>
            </a:extLst>
          </p:cNvPr>
          <p:cNvSpPr txBox="1"/>
          <p:nvPr/>
        </p:nvSpPr>
        <p:spPr>
          <a:xfrm>
            <a:off x="1989242" y="4102369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=0.2083, Q</a:t>
            </a:r>
            <a:r>
              <a:rPr lang="en-GB" baseline="-25000"/>
              <a:t>y</a:t>
            </a:r>
            <a:r>
              <a:rPr lang="en-GB"/>
              <a:t>=0.2083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70E6DA-D025-4DD6-8C29-C32457CDD32E}"/>
              </a:ext>
            </a:extLst>
          </p:cNvPr>
          <p:cNvSpPr txBox="1"/>
          <p:nvPr/>
        </p:nvSpPr>
        <p:spPr>
          <a:xfrm>
            <a:off x="6561242" y="4102369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schemeClr val="tx1"/>
                </a:solidFill>
              </a:rPr>
              <a:t>Q</a:t>
            </a:r>
            <a:r>
              <a:rPr lang="en-GB" baseline="-25000">
                <a:solidFill>
                  <a:schemeClr val="tx1"/>
                </a:solidFill>
              </a:rPr>
              <a:t>x</a:t>
            </a:r>
            <a:r>
              <a:rPr lang="en-GB">
                <a:solidFill>
                  <a:schemeClr val="tx1"/>
                </a:solidFill>
              </a:rPr>
              <a:t>=0.2917, Q</a:t>
            </a:r>
            <a:r>
              <a:rPr lang="en-GB" baseline="-25000">
                <a:solidFill>
                  <a:schemeClr val="tx1"/>
                </a:solidFill>
              </a:rPr>
              <a:t>y</a:t>
            </a:r>
            <a:r>
              <a:rPr lang="en-GB">
                <a:solidFill>
                  <a:schemeClr val="tx1"/>
                </a:solidFill>
              </a:rPr>
              <a:t>=0.2083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A53344-08E5-4D8D-BCBB-E6713947B4C7}"/>
              </a:ext>
            </a:extLst>
          </p:cNvPr>
          <p:cNvSpPr txBox="1"/>
          <p:nvPr/>
        </p:nvSpPr>
        <p:spPr>
          <a:xfrm>
            <a:off x="2057665" y="1358132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=0.2083, Q</a:t>
            </a:r>
            <a:r>
              <a:rPr lang="en-GB" baseline="-25000"/>
              <a:t>y</a:t>
            </a:r>
            <a:r>
              <a:rPr lang="en-GB"/>
              <a:t>=0.2917</a:t>
            </a: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4CEC67-9A7C-49F3-9D9C-88162249D2B1}"/>
              </a:ext>
            </a:extLst>
          </p:cNvPr>
          <p:cNvSpPr txBox="1"/>
          <p:nvPr/>
        </p:nvSpPr>
        <p:spPr>
          <a:xfrm>
            <a:off x="6636662" y="1356100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=0.2917, Q</a:t>
            </a:r>
            <a:r>
              <a:rPr lang="en-GB" baseline="-25000"/>
              <a:t>y</a:t>
            </a:r>
            <a:r>
              <a:rPr lang="en-GB"/>
              <a:t>=0.2917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25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7E686-79C1-4492-AB55-1AB410792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5974F-D467-4FC9-A81A-2B9973D59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Recent studies by Dejan Trbojevic have confirmed that non-scaling FFAs can have their tune dependence on momentum flattened by adding non-linear components to the magnet fields, although not necessarily for an unlimited momentum range.</a:t>
            </a:r>
          </a:p>
          <a:p>
            <a:r>
              <a:rPr lang="en-US"/>
              <a:t>Quadrupole affects tune level, sextupole affects dQ/dp, octupole affects d</a:t>
            </a:r>
            <a:r>
              <a:rPr lang="en-US" baseline="30000"/>
              <a:t>2</a:t>
            </a:r>
            <a:r>
              <a:rPr lang="en-US"/>
              <a:t>Q/dp</a:t>
            </a:r>
            <a:r>
              <a:rPr lang="en-US" baseline="30000"/>
              <a:t>2</a:t>
            </a:r>
            <a:r>
              <a:rPr lang="en-US"/>
              <a:t>, etc.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81A3F-FA53-448F-BA62-4EEEA48F5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78F4F-B0A5-4009-9623-BEE4AB00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2F47B-C83E-4A31-9D33-6A5995772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5047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4F9BC-4152-41D9-83AC-1B3802859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Field Profiles of Corner Designs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383C1-1E33-4329-9A35-B874FB5EB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A354E-5267-46F4-A365-2B98F96CC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A5161-CDDE-4778-B391-0B06F098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F97A97-54E2-4471-AAEF-46B3EAD5A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493" y="1383630"/>
            <a:ext cx="4578493" cy="27495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F68881-A4E6-45DE-AFEE-B93C1B7BF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493" y="4133164"/>
            <a:ext cx="4578493" cy="27495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A2FA8A-91E9-4B78-B854-B1D9A2D69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83630"/>
            <a:ext cx="4578493" cy="27495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06A6B2-771F-4029-86A5-DC6FE790E5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096" y="4127067"/>
            <a:ext cx="4584589" cy="27556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BB5BAA4-F982-464F-9B0E-EA5E2F6BDD9A}"/>
              </a:ext>
            </a:extLst>
          </p:cNvPr>
          <p:cNvSpPr txBox="1"/>
          <p:nvPr/>
        </p:nvSpPr>
        <p:spPr>
          <a:xfrm>
            <a:off x="1989242" y="4139788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=0.2083, Q</a:t>
            </a:r>
            <a:r>
              <a:rPr lang="en-GB" baseline="-25000"/>
              <a:t>y</a:t>
            </a:r>
            <a:r>
              <a:rPr lang="en-GB"/>
              <a:t>=0.2083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B890AD-4FF3-4548-A5CE-8512041141CC}"/>
              </a:ext>
            </a:extLst>
          </p:cNvPr>
          <p:cNvSpPr txBox="1"/>
          <p:nvPr/>
        </p:nvSpPr>
        <p:spPr>
          <a:xfrm>
            <a:off x="6561242" y="4139788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schemeClr val="tx1"/>
                </a:solidFill>
              </a:rPr>
              <a:t>Q</a:t>
            </a:r>
            <a:r>
              <a:rPr lang="en-GB" baseline="-25000">
                <a:solidFill>
                  <a:schemeClr val="tx1"/>
                </a:solidFill>
              </a:rPr>
              <a:t>x</a:t>
            </a:r>
            <a:r>
              <a:rPr lang="en-GB">
                <a:solidFill>
                  <a:schemeClr val="tx1"/>
                </a:solidFill>
              </a:rPr>
              <a:t>=0.2917, Q</a:t>
            </a:r>
            <a:r>
              <a:rPr lang="en-GB" baseline="-25000">
                <a:solidFill>
                  <a:schemeClr val="tx1"/>
                </a:solidFill>
              </a:rPr>
              <a:t>y</a:t>
            </a:r>
            <a:r>
              <a:rPr lang="en-GB">
                <a:solidFill>
                  <a:schemeClr val="tx1"/>
                </a:solidFill>
              </a:rPr>
              <a:t>=0.2083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EBA294-F4F4-44B9-B1F9-CCD668BA9305}"/>
              </a:ext>
            </a:extLst>
          </p:cNvPr>
          <p:cNvSpPr txBox="1"/>
          <p:nvPr/>
        </p:nvSpPr>
        <p:spPr>
          <a:xfrm>
            <a:off x="2057665" y="1395551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=0.2083, Q</a:t>
            </a:r>
            <a:r>
              <a:rPr lang="en-GB" baseline="-25000"/>
              <a:t>y</a:t>
            </a:r>
            <a:r>
              <a:rPr lang="en-GB"/>
              <a:t>=0.2917</a:t>
            </a: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20039F-1246-4F5C-8E16-EB9997F022E4}"/>
              </a:ext>
            </a:extLst>
          </p:cNvPr>
          <p:cNvSpPr txBox="1"/>
          <p:nvPr/>
        </p:nvSpPr>
        <p:spPr>
          <a:xfrm>
            <a:off x="6636662" y="1393519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=0.2917, Q</a:t>
            </a:r>
            <a:r>
              <a:rPr lang="en-GB" baseline="-25000"/>
              <a:t>y</a:t>
            </a:r>
            <a:r>
              <a:rPr lang="en-GB"/>
              <a:t>=0.2917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24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8F7C-CCCD-4200-855C-587680131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Designs Summary Table</a:t>
            </a:r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899392D-08AD-4CC6-A58A-2142DD60C2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341018"/>
              </p:ext>
            </p:extLst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67601556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24018064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73541302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84888245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3039994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Cell Q</a:t>
                      </a:r>
                      <a:r>
                        <a:rPr lang="en-GB" baseline="-25000"/>
                        <a:t>x</a:t>
                      </a:r>
                      <a:endParaRPr lang="en-US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Cell Q</a:t>
                      </a:r>
                      <a:r>
                        <a:rPr lang="en-GB" baseline="-25000"/>
                        <a:t>y</a:t>
                      </a:r>
                      <a:endParaRPr lang="en-US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Max tune error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Max field (T)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Orbit range (m)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579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0.2083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0.2083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0.00074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0.5204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0.641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14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0.2083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0.2917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0.00185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0.6128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0.688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06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0.2917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0.2083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0.00168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0.4466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0.389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754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0.2917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0.2917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0.00037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0.4004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0.381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278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0.216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0.213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0.00126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0.4310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0.573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7514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5FA27-7CE1-41A8-88BB-BF8EC444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C8FED-0B28-4A8A-A97B-88D7A293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E757C-5F3A-4E39-8B40-F70A4E2D2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464BC9-02FC-4641-BBD4-42DB69321C18}"/>
              </a:ext>
            </a:extLst>
          </p:cNvPr>
          <p:cNvSpPr txBox="1">
            <a:spLocks/>
          </p:cNvSpPr>
          <p:nvPr/>
        </p:nvSpPr>
        <p:spPr bwMode="auto">
          <a:xfrm>
            <a:off x="457200" y="3948748"/>
            <a:ext cx="8229600" cy="21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GB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 low, Q</a:t>
            </a:r>
            <a:r>
              <a:rPr lang="en-GB" baseline="-25000"/>
              <a:t>y</a:t>
            </a:r>
            <a:r>
              <a:rPr lang="en-GB"/>
              <a:t> high corner is most “unnatural”</a:t>
            </a:r>
          </a:p>
          <a:p>
            <a:pPr lvl="1"/>
            <a:r>
              <a:rPr lang="en-GB"/>
              <a:t>Largest orbit excursion, highest field</a:t>
            </a:r>
          </a:p>
          <a:p>
            <a:pPr lvl="2"/>
            <a:r>
              <a:rPr lang="en-GB"/>
              <a:t>Had to let optimiser vary dipole to stay in magnet box</a:t>
            </a:r>
          </a:p>
          <a:p>
            <a:r>
              <a:rPr lang="en-GB"/>
              <a:t>Higher Q</a:t>
            </a:r>
            <a:r>
              <a:rPr lang="en-GB" baseline="-25000"/>
              <a:t>x</a:t>
            </a:r>
            <a:r>
              <a:rPr lang="en-GB"/>
              <a:t> tunes greatly improve orbit range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59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E515B-E2D5-4BC1-B2DF-57C525C36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Half-way Interpolation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2BD49-CD81-41FD-8F0E-A825C7A1A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What happens if you average the </a:t>
            </a:r>
            <a:r>
              <a:rPr lang="en-GB" u="sng"/>
              <a:t>fields</a:t>
            </a:r>
            <a:r>
              <a:rPr lang="en-GB"/>
              <a:t> (equivalently, multipole coefficients) between two of the corner designs?</a:t>
            </a:r>
          </a:p>
          <a:p>
            <a:pPr lvl="1"/>
            <a:r>
              <a:rPr lang="en-GB"/>
              <a:t>(0.2917,0.2083),(0.2917,0.2917) </a:t>
            </a:r>
            <a:r>
              <a:rPr lang="en-GB">
                <a:sym typeface="Wingdings" panose="05000000000000000000" pitchFamily="2" charset="2"/>
              </a:rPr>
              <a:t> (0.2917,0.25)?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A5582-7FB1-4BB7-9824-9EB2608B6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F21C2-CA30-4C14-9F1B-FF89872E9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91D03-0FFE-4BE0-A90B-546E3F384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22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3C8BEC-8A11-4635-8D63-324FB7C6F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0719"/>
            <a:ext cx="4578493" cy="27556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CE2202-C428-4BB4-9773-7818CC907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951" y="3600719"/>
            <a:ext cx="4584589" cy="27556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0E896D-0116-4FCB-8C5F-4D61E1EEB973}"/>
              </a:ext>
            </a:extLst>
          </p:cNvPr>
          <p:cNvSpPr txBox="1"/>
          <p:nvPr/>
        </p:nvSpPr>
        <p:spPr>
          <a:xfrm>
            <a:off x="611560" y="3707701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Not so bad, especially at higher energies, but needs re-tuning iteration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84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05284-6F6A-4A52-819C-AF91ADB3D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Horizontal Omni-Magnets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777A2-7CAF-4E3B-A170-57FE28C94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“Arbitrarily” configurable field B</a:t>
            </a:r>
            <a:r>
              <a:rPr lang="en-GB" baseline="-25000"/>
              <a:t>y</a:t>
            </a:r>
            <a:r>
              <a:rPr lang="en-GB"/>
              <a:t>(x)</a:t>
            </a:r>
          </a:p>
          <a:p>
            <a:pPr lvl="1"/>
            <a:r>
              <a:rPr lang="en-GB"/>
              <a:t>Are their own correctors</a:t>
            </a:r>
          </a:p>
          <a:p>
            <a:r>
              <a:rPr lang="en-GB"/>
              <a:t>Try flat 80cm-wide poles, 8cm full gap, with large embedded pole face windings</a:t>
            </a:r>
          </a:p>
          <a:p>
            <a:pPr lvl="1"/>
            <a:r>
              <a:rPr lang="en-GB"/>
              <a:t>20 windings each top and bottom</a:t>
            </a:r>
          </a:p>
          <a:p>
            <a:pPr lvl="1"/>
            <a:r>
              <a:rPr lang="en-GB"/>
              <a:t>2x4cm cross-section, 4cm horizontal pitch</a:t>
            </a:r>
          </a:p>
          <a:p>
            <a:r>
              <a:rPr lang="en-GB"/>
              <a:t>Main 8x16cm H-magnet-style coil for dipole</a:t>
            </a:r>
          </a:p>
          <a:p>
            <a:r>
              <a:rPr lang="en-GB"/>
              <a:t>Pole face windings return on nearest side</a:t>
            </a:r>
          </a:p>
          <a:p>
            <a:pPr lvl="1"/>
            <a:r>
              <a:rPr lang="en-GB"/>
              <a:t>Produce quadrupole if all have equal current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39662-2CF5-4E64-BAC2-145DC017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3C995-5FC0-49F5-AE7A-933245CD6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3DE88-D8F7-42D9-8D43-6CBD81045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  <p:sp>
        <p:nvSpPr>
          <p:cNvPr id="7" name="Plaque 6">
            <a:extLst>
              <a:ext uri="{FF2B5EF4-FFF2-40B4-BE49-F238E27FC236}">
                <a16:creationId xmlns:a16="http://schemas.microsoft.com/office/drawing/2014/main" id="{703FC6B0-5BA7-4755-BC6D-635E4B332908}"/>
              </a:ext>
            </a:extLst>
          </p:cNvPr>
          <p:cNvSpPr/>
          <p:nvPr/>
        </p:nvSpPr>
        <p:spPr>
          <a:xfrm>
            <a:off x="6804248" y="1268760"/>
            <a:ext cx="2232248" cy="1224136"/>
          </a:xfrm>
          <a:prstGeom prst="plaqu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Round ones were described in my IPAC’13 paper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88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837C7-3A8B-458E-AA1A-7E84DD7D2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Main Dipole Coil @ 5A/mm</a:t>
            </a:r>
            <a:r>
              <a:rPr lang="en-GB" baseline="30000"/>
              <a:t>2</a:t>
            </a:r>
            <a:endParaRPr lang="en-US" baseline="3000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5B4C384-D6EF-419D-8A0C-DD1EF7F69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1221709"/>
            <a:ext cx="7992888" cy="563852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1A8E1-533B-43F6-AF84-8C487A96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361FC-E8DE-4B3A-8E4B-3622A27BA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C9E2E-0917-4D10-BBEC-056E59EB0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24</a:t>
            </a:fld>
            <a:endParaRPr lang="en-GB" altLang="en-US"/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DE81698-4BF3-48F2-900F-06C363DA10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24" y="4069710"/>
            <a:ext cx="7704856" cy="19515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161BD7-70CD-481A-92B0-19E66B7CC840}"/>
              </a:ext>
            </a:extLst>
          </p:cNvPr>
          <p:cNvSpPr txBox="1"/>
          <p:nvPr/>
        </p:nvSpPr>
        <p:spPr>
          <a:xfrm>
            <a:off x="2267744" y="2862189"/>
            <a:ext cx="35830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Roughly flat field, about 0.4T</a:t>
            </a:r>
          </a:p>
          <a:p>
            <a:endParaRPr lang="en-GB"/>
          </a:p>
          <a:p>
            <a:r>
              <a:rPr lang="en-GB"/>
              <a:t>2D designs in Poisson/SuperFish</a:t>
            </a:r>
          </a:p>
          <a:p>
            <a:r>
              <a:rPr lang="en-GB"/>
              <a:t>(plots are in cm, Gauss) 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1EDA6B-CD8C-4975-B8A1-A599B3BD68D2}"/>
              </a:ext>
            </a:extLst>
          </p:cNvPr>
          <p:cNvSpPr/>
          <p:nvPr/>
        </p:nvSpPr>
        <p:spPr>
          <a:xfrm>
            <a:off x="2748915" y="4669536"/>
            <a:ext cx="342899" cy="640080"/>
          </a:xfrm>
          <a:prstGeom prst="rect">
            <a:avLst/>
          </a:prstGeom>
          <a:solidFill>
            <a:schemeClr val="accent6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AFD97A-8632-40C5-A523-DA55190BD9E4}"/>
              </a:ext>
            </a:extLst>
          </p:cNvPr>
          <p:cNvSpPr/>
          <p:nvPr/>
        </p:nvSpPr>
        <p:spPr>
          <a:xfrm>
            <a:off x="6617970" y="4669536"/>
            <a:ext cx="342900" cy="641985"/>
          </a:xfrm>
          <a:prstGeom prst="rect">
            <a:avLst/>
          </a:prstGeom>
          <a:solidFill>
            <a:schemeClr val="accent6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99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8ABD2-4954-4E19-BDE6-9259687D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Single Pole Winding @ 5A/mm</a:t>
            </a:r>
            <a:r>
              <a:rPr lang="en-GB" baseline="30000"/>
              <a:t>2</a:t>
            </a:r>
            <a:endParaRPr lang="en-US" baseline="30000"/>
          </a:p>
        </p:txBody>
      </p:sp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92BA1637-0EF9-4C0C-AFA4-20E218F19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60" y="1149190"/>
            <a:ext cx="7876280" cy="570881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0F637-6CE8-4A21-AF5E-D2EB87AD2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605A3-ABAF-4BCA-9977-20D2635FA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DCF33-5D6F-4F79-8CD5-5585676DA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25</a:t>
            </a:fld>
            <a:endParaRPr lang="en-GB" altLang="en-US"/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03F3434A-1270-4907-BF32-66DB574511F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63990"/>
            <a:ext cx="7733420" cy="19572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633812A-B362-46F3-AA5E-10D268D187A0}"/>
              </a:ext>
            </a:extLst>
          </p:cNvPr>
          <p:cNvSpPr/>
          <p:nvPr/>
        </p:nvSpPr>
        <p:spPr>
          <a:xfrm>
            <a:off x="4983480" y="4671060"/>
            <a:ext cx="83820" cy="160020"/>
          </a:xfrm>
          <a:prstGeom prst="rect">
            <a:avLst/>
          </a:prstGeom>
          <a:solidFill>
            <a:schemeClr val="accent6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6E8620-DC93-4EBF-A162-241B95428ADE}"/>
              </a:ext>
            </a:extLst>
          </p:cNvPr>
          <p:cNvSpPr/>
          <p:nvPr/>
        </p:nvSpPr>
        <p:spPr>
          <a:xfrm>
            <a:off x="4983480" y="5154930"/>
            <a:ext cx="83820" cy="160020"/>
          </a:xfrm>
          <a:prstGeom prst="rect">
            <a:avLst/>
          </a:prstGeom>
          <a:solidFill>
            <a:schemeClr val="accent6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16D498-7AFB-4FE1-818A-0ED21CCBEACB}"/>
              </a:ext>
            </a:extLst>
          </p:cNvPr>
          <p:cNvSpPr txBox="1"/>
          <p:nvPr/>
        </p:nvSpPr>
        <p:spPr>
          <a:xfrm>
            <a:off x="2195736" y="3418750"/>
            <a:ext cx="4662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Produces ~0.1T field plateau to return side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82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B09CAE66-FD14-4C89-BED3-3FCEBBB7D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20" y="1227086"/>
            <a:ext cx="7844561" cy="563091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6F07C-9032-4855-859F-9DDA59082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89DC8-7FEB-4B8E-8256-7AFCAC166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37145-CDCC-4B62-8797-4643A958E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26</a:t>
            </a:fld>
            <a:endParaRPr lang="en-GB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68201E-DC62-4314-9B22-8CF411C949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0846" y="461417"/>
            <a:ext cx="75223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=0.2083, Q</a:t>
            </a:r>
            <a:r>
              <a:rPr lang="en-GB" baseline="-25000"/>
              <a:t>y</a:t>
            </a:r>
            <a:r>
              <a:rPr lang="en-GB"/>
              <a:t>=0.2917 F magnet</a:t>
            </a:r>
            <a:endParaRPr lang="en-US"/>
          </a:p>
        </p:txBody>
      </p:sp>
      <p:pic>
        <p:nvPicPr>
          <p:cNvPr id="11" name="Picture 1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799C043-85DB-42EA-AD75-3CA7EF4C37D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47" y="2178702"/>
            <a:ext cx="7628965" cy="18983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D7049C6-C34F-49E8-AF1F-B6FA20EE1DCD}"/>
              </a:ext>
            </a:extLst>
          </p:cNvPr>
          <p:cNvSpPr txBox="1"/>
          <p:nvPr/>
        </p:nvSpPr>
        <p:spPr>
          <a:xfrm>
            <a:off x="2177517" y="4418894"/>
            <a:ext cx="3553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0.613T peak field, “hardest case”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21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Histogram&#10;&#10;Description automatically generated">
            <a:extLst>
              <a:ext uri="{FF2B5EF4-FFF2-40B4-BE49-F238E27FC236}">
                <a16:creationId xmlns:a16="http://schemas.microsoft.com/office/drawing/2014/main" id="{52722CB3-5783-49D2-BC66-CC194A597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AB8DE0-1DDB-40F9-AD37-7EF4909E6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=0.2083, Q</a:t>
            </a:r>
            <a:r>
              <a:rPr lang="en-GB" baseline="-25000"/>
              <a:t>y</a:t>
            </a:r>
            <a:r>
              <a:rPr lang="en-GB"/>
              <a:t>=0.2917 F magnet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58285-9D46-45A7-9C64-BB5B02166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CF547-17D1-4777-8F27-496D4F9B1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70A36-3D7F-4959-A43E-E504A495E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27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B94E79-08E1-47C7-8EBA-0BF0A09F3B05}"/>
              </a:ext>
            </a:extLst>
          </p:cNvPr>
          <p:cNvSpPr txBox="1"/>
          <p:nvPr/>
        </p:nvSpPr>
        <p:spPr>
          <a:xfrm>
            <a:off x="1344193" y="1412776"/>
            <a:ext cx="6455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Winding current densities were found by SVD / least squares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54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A8D46-A039-4F50-8E80-EDC3D008B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=0.2917, Q</a:t>
            </a:r>
            <a:r>
              <a:rPr lang="en-GB" baseline="-25000"/>
              <a:t>y</a:t>
            </a:r>
            <a:r>
              <a:rPr lang="en-GB"/>
              <a:t>=0.2917</a:t>
            </a:r>
            <a:r>
              <a:rPr lang="en-US"/>
              <a:t> D magnet</a:t>
            </a:r>
          </a:p>
        </p:txBody>
      </p:sp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F394C586-9340-4880-98A8-BF8AD45252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80" y="1268760"/>
            <a:ext cx="7804640" cy="558924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44E5B-CF8C-412F-88D1-B34E18B04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59EEC-75A8-437A-92A1-F2E1D6C50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91CFA-9297-49D6-BCF1-785339FBD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28</a:t>
            </a:fld>
            <a:endParaRPr lang="en-GB" altLang="en-US"/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3EB5B42-E0AB-4DEE-8171-64A05B2FEBD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59" y="2150786"/>
            <a:ext cx="7709648" cy="19259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4BE761-843F-496E-90F9-4A6310106658}"/>
              </a:ext>
            </a:extLst>
          </p:cNvPr>
          <p:cNvSpPr txBox="1"/>
          <p:nvPr/>
        </p:nvSpPr>
        <p:spPr>
          <a:xfrm>
            <a:off x="2177517" y="4365104"/>
            <a:ext cx="5643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0.404T peak field, only requires small part of aperture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52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42439200-76DA-4A30-B957-E031BF8C4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799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D480B7-652A-40F2-AD54-57FD208FA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=0.2917, Q</a:t>
            </a:r>
            <a:r>
              <a:rPr lang="en-GB" baseline="-25000"/>
              <a:t>y</a:t>
            </a:r>
            <a:r>
              <a:rPr lang="en-GB"/>
              <a:t>=0.2917</a:t>
            </a:r>
            <a:r>
              <a:rPr lang="en-US"/>
              <a:t> D magnet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44A28-7AD7-4553-B8FC-C85DFDBC7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FCD52-F47C-49EF-BE30-72A59E0D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1ABE8-F82C-4165-9230-9232CA766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29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90AC46-66B8-408E-8CF7-E82833F7CE21}"/>
              </a:ext>
            </a:extLst>
          </p:cNvPr>
          <p:cNvSpPr txBox="1"/>
          <p:nvPr/>
        </p:nvSpPr>
        <p:spPr>
          <a:xfrm>
            <a:off x="1344193" y="1412776"/>
            <a:ext cx="5989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SVD only activates coils in the region they have an effect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78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ED1E4-E6FA-4CB3-B3DB-4D353B3B8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FETS-FFA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6046B-40B3-4DB6-A8D9-459ED0104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3-12MeV protons</a:t>
            </a:r>
          </a:p>
          <a:p>
            <a:r>
              <a:rPr lang="en-GB"/>
              <a:t>4m average radius</a:t>
            </a:r>
          </a:p>
          <a:p>
            <a:r>
              <a:rPr lang="en-GB"/>
              <a:t>Several 1m drifts (one per cell here)</a:t>
            </a:r>
          </a:p>
          <a:p>
            <a:r>
              <a:rPr lang="en-GB"/>
              <a:t>Fixed tunes: </a:t>
            </a:r>
            <a:r>
              <a:rPr lang="en-GB">
                <a:latin typeface="Symbol" panose="05050102010706020507" pitchFamily="18" charset="2"/>
              </a:rPr>
              <a:t>D</a:t>
            </a:r>
            <a:r>
              <a:rPr lang="en-GB"/>
              <a:t>Q</a:t>
            </a:r>
            <a:r>
              <a:rPr lang="en-GB" baseline="-25000"/>
              <a:t>x,y</a:t>
            </a:r>
            <a:r>
              <a:rPr lang="en-GB"/>
              <a:t>&lt;0.01 in ring, &lt;0.001 per cell</a:t>
            </a:r>
          </a:p>
          <a:p>
            <a:r>
              <a:rPr lang="en-GB"/>
              <a:t>Q</a:t>
            </a:r>
            <a:r>
              <a:rPr lang="en-GB" baseline="-25000"/>
              <a:t>x,y</a:t>
            </a:r>
            <a:r>
              <a:rPr lang="en-GB"/>
              <a:t> tunable over full range of 1 in ring</a:t>
            </a:r>
          </a:p>
          <a:p>
            <a:pPr lvl="1"/>
            <a:r>
              <a:rPr lang="en-GB"/>
              <a:t>For exploration of the tune plane in R&amp;D</a:t>
            </a:r>
          </a:p>
          <a:p>
            <a:pPr lvl="1"/>
            <a:r>
              <a:rPr lang="en-GB"/>
              <a:t>I chose 12 cells so this is 1/12 range per cell</a:t>
            </a:r>
          </a:p>
          <a:p>
            <a:r>
              <a:rPr lang="en-US"/>
              <a:t>Geometrical aperture 1250mm.mrad (large)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79D28-EB0B-49D3-8A83-07CCA4653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8C77D-D9D5-4802-A5DB-9F2DD124E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A944B-1C7D-47B5-95FC-49F5A2C32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8855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C5AC-7519-4CF4-A0AC-BEE67F8A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Magnets Summary Table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AC96D34-DBE0-4EBD-982A-2046D294CD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007217"/>
              </p:ext>
            </p:extLst>
          </p:nvPr>
        </p:nvGraphicFramePr>
        <p:xfrm>
          <a:off x="457200" y="1600200"/>
          <a:ext cx="82296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555">
                  <a:extLst>
                    <a:ext uri="{9D8B030D-6E8A-4147-A177-3AD203B41FA5}">
                      <a16:colId xmlns:a16="http://schemas.microsoft.com/office/drawing/2014/main" val="910212785"/>
                    </a:ext>
                  </a:extLst>
                </a:gridCol>
                <a:gridCol w="963555">
                  <a:extLst>
                    <a:ext uri="{9D8B030D-6E8A-4147-A177-3AD203B41FA5}">
                      <a16:colId xmlns:a16="http://schemas.microsoft.com/office/drawing/2014/main" val="4144696919"/>
                    </a:ext>
                  </a:extLst>
                </a:gridCol>
                <a:gridCol w="963555">
                  <a:extLst>
                    <a:ext uri="{9D8B030D-6E8A-4147-A177-3AD203B41FA5}">
                      <a16:colId xmlns:a16="http://schemas.microsoft.com/office/drawing/2014/main" val="411013534"/>
                    </a:ext>
                  </a:extLst>
                </a:gridCol>
                <a:gridCol w="1811964">
                  <a:extLst>
                    <a:ext uri="{9D8B030D-6E8A-4147-A177-3AD203B41FA5}">
                      <a16:colId xmlns:a16="http://schemas.microsoft.com/office/drawing/2014/main" val="3119947066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611825248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91566182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241054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Cell Q</a:t>
                      </a:r>
                      <a:r>
                        <a:rPr lang="en-GB" baseline="-25000"/>
                        <a:t>x</a:t>
                      </a:r>
                      <a:endParaRPr lang="en-US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Cell Q</a:t>
                      </a:r>
                      <a:r>
                        <a:rPr lang="en-GB" baseline="-25000"/>
                        <a:t>y</a:t>
                      </a:r>
                      <a:endParaRPr lang="en-US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Magnet name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Max current density (A/mm</a:t>
                      </a:r>
                      <a:r>
                        <a:rPr lang="en-US" baseline="30000"/>
                        <a:t>2</a:t>
                      </a:r>
                      <a:r>
                        <a:rPr lang="en-US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Max B</a:t>
                      </a:r>
                      <a:r>
                        <a:rPr lang="es-ES" baseline="-25000"/>
                        <a:t>y</a:t>
                      </a:r>
                      <a:r>
                        <a:rPr lang="es-ES"/>
                        <a:t> error (G)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Max field (T)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Orbit range (m)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628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0.2083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0.2083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F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2.090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2.25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0.5201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0.641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147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3.111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1.98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0.3921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0.460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623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0.2083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0.2917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F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3.056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3.31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0.6126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0.688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338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2.955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2.31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0.4260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0.471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160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0.2917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0.2083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F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3.073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2.23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0.4418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0.389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805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3.189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1.89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0.3370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0.247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544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0.2917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0.2917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F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3.480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2.50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0.3883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0.381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390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3.944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2.58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0.4035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0.224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801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0.216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0.213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F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2.372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1.88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0.4224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0.573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910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4.256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2.32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0.4270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0.400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40605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40CBD-F40A-41B7-B0DB-8EE36EE5C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86992-8EEC-49D8-993D-B563A9200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7CBDB-E1EF-40DB-BA2F-72630367E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69108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E29E6-4A38-44E5-B5C4-3E789C5BD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 Dynamic Aperture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EE209-E4AF-4E15-B7FF-7E0A966E4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48879"/>
          </a:xfrm>
        </p:spPr>
        <p:txBody>
          <a:bodyPr/>
          <a:lstStyle/>
          <a:p>
            <a:r>
              <a:rPr lang="en-GB"/>
              <a:t>Started 8 particles at (x,y) = (±2.5/0,±2.5/0)cm</a:t>
            </a:r>
          </a:p>
          <a:p>
            <a:pPr lvl="1"/>
            <a:r>
              <a:rPr lang="en-GB"/>
              <a:t>Cell Q</a:t>
            </a:r>
            <a:r>
              <a:rPr lang="en-GB" baseline="-25000"/>
              <a:t>x</a:t>
            </a:r>
            <a:r>
              <a:rPr lang="en-GB"/>
              <a:t>=0.216, Q</a:t>
            </a:r>
            <a:r>
              <a:rPr lang="en-GB" baseline="-25000"/>
              <a:t>y</a:t>
            </a:r>
            <a:r>
              <a:rPr lang="en-GB"/>
              <a:t>=0.213 design</a:t>
            </a:r>
          </a:p>
          <a:p>
            <a:r>
              <a:rPr lang="en-GB"/>
              <a:t>Tracked in ring for 60</a:t>
            </a:r>
            <a:r>
              <a:rPr lang="en-GB">
                <a:latin typeface="Symbol" panose="05050102010706020507" pitchFamily="18" charset="2"/>
              </a:rPr>
              <a:t>m</a:t>
            </a:r>
            <a:r>
              <a:rPr lang="en-GB"/>
              <a:t>s, all survived</a:t>
            </a:r>
          </a:p>
          <a:p>
            <a:r>
              <a:rPr lang="en-GB"/>
              <a:t>Some particles at 3cm did not</a:t>
            </a:r>
          </a:p>
          <a:p>
            <a:r>
              <a:rPr lang="en-GB"/>
              <a:t>Can use </a:t>
            </a:r>
            <a:r>
              <a:rPr lang="en-GB">
                <a:latin typeface="Symbol" panose="05050102010706020507" pitchFamily="18" charset="2"/>
              </a:rPr>
              <a:t>e</a:t>
            </a:r>
            <a:r>
              <a:rPr lang="en-GB"/>
              <a:t> = x</a:t>
            </a:r>
            <a:r>
              <a:rPr lang="en-GB" baseline="-25000"/>
              <a:t>inj</a:t>
            </a:r>
            <a:r>
              <a:rPr lang="en-GB" baseline="30000"/>
              <a:t>2</a:t>
            </a:r>
            <a:r>
              <a:rPr lang="en-GB"/>
              <a:t>/</a:t>
            </a:r>
            <a:r>
              <a:rPr lang="en-GB">
                <a:latin typeface="Symbol" panose="05050102010706020507" pitchFamily="18" charset="2"/>
              </a:rPr>
              <a:t>b</a:t>
            </a:r>
            <a:r>
              <a:rPr lang="en-GB" baseline="-25000"/>
              <a:t>inj</a:t>
            </a:r>
            <a:r>
              <a:rPr lang="en-GB"/>
              <a:t> to get apertures</a:t>
            </a:r>
            <a:endParaRPr lang="en-GB">
              <a:latin typeface="Symbol" panose="05050102010706020507" pitchFamily="18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4F75B-4692-4BE8-B002-E58DE149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A20D-B264-42B9-B2AA-C08C9508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18F6A-C2BE-440E-BCCD-3B786E9A5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31</a:t>
            </a:fld>
            <a:endParaRPr lang="en-GB" alt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CFE6813-3267-4A06-B3BC-3E85659E86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023117"/>
              </p:ext>
            </p:extLst>
          </p:nvPr>
        </p:nvGraphicFramePr>
        <p:xfrm>
          <a:off x="457200" y="4581128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38862213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69749162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36103044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75065653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7920057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Energy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Cells (in 60</a:t>
                      </a:r>
                      <a:r>
                        <a:rPr lang="en-GB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GB"/>
                        <a:t>s)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Turns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GB" baseline="-25000"/>
                        <a:t>x</a:t>
                      </a:r>
                      <a:r>
                        <a:rPr lang="en-GB"/>
                        <a:t> (geom.)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GB" baseline="-25000"/>
                        <a:t>y</a:t>
                      </a:r>
                      <a:r>
                        <a:rPr lang="en-GB"/>
                        <a:t> (geom.)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561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3MeV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697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58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471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428 mm.mrad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968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6MeV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954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79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408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374 mm.mrad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370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12MeV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1266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105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381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365 mm.mrad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506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9161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9835-4859-4D5A-89A4-98AFF8DC5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Dynamic Aperture Notes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F623E-6947-4021-86A5-129905C52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98184-F4BC-434B-919C-1F2DC3D36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3F815-D35A-48DC-83F8-972AF11C3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32</a:t>
            </a:fld>
            <a:endParaRPr lang="en-GB" alt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4D309F3-D842-41E9-A6D0-A81FBA573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FETS-FFA request was 100mm.mrad normalised at 3MeV (</a:t>
            </a:r>
            <a:r>
              <a:rPr lang="en-GB">
                <a:latin typeface="Symbol" panose="05050102010706020507" pitchFamily="18" charset="2"/>
              </a:rPr>
              <a:t>bg</a:t>
            </a:r>
            <a:r>
              <a:rPr lang="en-GB"/>
              <a:t>=0.080)</a:t>
            </a:r>
          </a:p>
          <a:p>
            <a:pPr lvl="1"/>
            <a:r>
              <a:rPr lang="en-GB"/>
              <a:t> = 1250 mm.mrad geometric</a:t>
            </a:r>
          </a:p>
          <a:p>
            <a:r>
              <a:rPr lang="en-GB">
                <a:latin typeface="Symbol" panose="05050102010706020507" pitchFamily="18" charset="2"/>
              </a:rPr>
              <a:t>b</a:t>
            </a:r>
            <a:r>
              <a:rPr lang="en-GB" baseline="-25000"/>
              <a:t>y</a:t>
            </a:r>
            <a:r>
              <a:rPr lang="en-GB"/>
              <a:t> = 1.46m at 3MeV injection point</a:t>
            </a:r>
          </a:p>
          <a:p>
            <a:pPr lvl="1"/>
            <a:r>
              <a:rPr lang="en-GB"/>
              <a:t>Implies y = ±4.27cm (or ±5.31cm at maximum </a:t>
            </a:r>
            <a:r>
              <a:rPr lang="en-GB">
                <a:latin typeface="Symbol" panose="05050102010706020507" pitchFamily="18" charset="2"/>
              </a:rPr>
              <a:t>b</a:t>
            </a:r>
            <a:r>
              <a:rPr lang="en-GB" baseline="-25000"/>
              <a:t>y</a:t>
            </a:r>
            <a:r>
              <a:rPr lang="en-GB"/>
              <a:t>)</a:t>
            </a:r>
          </a:p>
          <a:p>
            <a:pPr lvl="1"/>
            <a:r>
              <a:rPr lang="en-GB"/>
              <a:t>Larger than the magnet aperture (±4cm)!</a:t>
            </a:r>
          </a:p>
          <a:p>
            <a:r>
              <a:rPr lang="en-GB"/>
              <a:t>This DA is not the painted beam size, it is a stability margin (all beam ≤ 250 mm.mrad)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242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CE782-3E81-451A-86B7-12F96B4AB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Analytic Method for 2 Thin Lenses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07B02-31C0-4D54-BCDF-048183109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/>
              <a:t>Assume small-angle (paraxial) approximation</a:t>
            </a:r>
          </a:p>
          <a:p>
            <a:pPr lvl="1"/>
            <a:r>
              <a:rPr lang="en-US"/>
              <a:t>Weak focussing and edge focussing are negligible</a:t>
            </a:r>
          </a:p>
          <a:p>
            <a:pPr lvl="1"/>
            <a:r>
              <a:rPr lang="en-US"/>
              <a:t>Not valid for the FETS-FFA example!</a:t>
            </a:r>
          </a:p>
          <a:p>
            <a:r>
              <a:rPr lang="en-US"/>
              <a:t>Fixed cell tunes with two lenses implies constant normalised focussing strength with momentum in each lens</a:t>
            </a:r>
          </a:p>
          <a:p>
            <a:pPr lvl="1"/>
            <a:r>
              <a:rPr lang="en-US"/>
              <a:t>Q</a:t>
            </a:r>
            <a:r>
              <a:rPr lang="en-US" baseline="-25000"/>
              <a:t>x</a:t>
            </a:r>
            <a:r>
              <a:rPr lang="en-US"/>
              <a:t>, Q</a:t>
            </a:r>
            <a:r>
              <a:rPr lang="en-US" baseline="-25000"/>
              <a:t>y</a:t>
            </a:r>
            <a:r>
              <a:rPr lang="en-US"/>
              <a:t> are two constraints on linear optics and the focussing strengths (gradients) are two variables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904D6-C916-4777-9DBD-F98EB6D31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E8EF8-906F-41B6-B60A-2E3C1D4D1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0505B-4837-49F4-8A58-C1932D3F3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33</a:t>
            </a:fld>
            <a:endParaRPr lang="en-GB" altLang="en-US"/>
          </a:p>
        </p:txBody>
      </p:sp>
      <p:sp>
        <p:nvSpPr>
          <p:cNvPr id="7" name="Plaque 6">
            <a:extLst>
              <a:ext uri="{FF2B5EF4-FFF2-40B4-BE49-F238E27FC236}">
                <a16:creationId xmlns:a16="http://schemas.microsoft.com/office/drawing/2014/main" id="{A405B85F-3BA1-42EB-917B-C01B286E225E}"/>
              </a:ext>
            </a:extLst>
          </p:cNvPr>
          <p:cNvSpPr/>
          <p:nvPr/>
        </p:nvSpPr>
        <p:spPr>
          <a:xfrm>
            <a:off x="5868144" y="5532552"/>
            <a:ext cx="2232248" cy="1224136"/>
          </a:xfrm>
          <a:prstGeom prst="plaqu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For the case with 3 lenses and 2 constraints, see my IPAC’11 paper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225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88035B7-46C8-41B5-A512-FA6020444187}"/>
              </a:ext>
            </a:extLst>
          </p:cNvPr>
          <p:cNvSpPr/>
          <p:nvPr/>
        </p:nvSpPr>
        <p:spPr>
          <a:xfrm>
            <a:off x="845231" y="2824971"/>
            <a:ext cx="4734879" cy="13726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DD99AD-8F7C-4749-AA98-CE7E57DF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 Variable Elimination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879B2-F16C-4BF2-A335-08CAF0552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4C6C-400C-4901-B524-BC031AA92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2372C-537B-434B-875B-7872C13D0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34</a:t>
            </a:fld>
            <a:endParaRPr lang="en-GB" altLang="en-US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33C56C1-59BA-4FED-A726-A42469128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231" y="2844706"/>
            <a:ext cx="1042519" cy="619966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x</a:t>
            </a:r>
            <a:r>
              <a:rPr lang="en-GB" baseline="-25000"/>
              <a:t>F</a:t>
            </a:r>
            <a:r>
              <a:rPr lang="en-GB"/>
              <a:t>(p)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7D0CB84-A492-4D80-954C-E1BEB8645B5E}"/>
              </a:ext>
            </a:extLst>
          </p:cNvPr>
          <p:cNvSpPr txBox="1">
            <a:spLocks/>
          </p:cNvSpPr>
          <p:nvPr/>
        </p:nvSpPr>
        <p:spPr bwMode="auto">
          <a:xfrm>
            <a:off x="3303085" y="2844706"/>
            <a:ext cx="1042519" cy="61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GB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/>
              <a:t>x</a:t>
            </a:r>
            <a:r>
              <a:rPr lang="en-GB" baseline="-25000"/>
              <a:t>D</a:t>
            </a:r>
            <a:r>
              <a:rPr lang="en-GB"/>
              <a:t>(p)</a:t>
            </a:r>
            <a:endParaRPr lang="en-US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696F27C5-D62D-4FD6-966E-2BE13EAF1B93}"/>
              </a:ext>
            </a:extLst>
          </p:cNvPr>
          <p:cNvSpPr txBox="1">
            <a:spLocks/>
          </p:cNvSpPr>
          <p:nvPr/>
        </p:nvSpPr>
        <p:spPr bwMode="auto">
          <a:xfrm>
            <a:off x="2013383" y="2844706"/>
            <a:ext cx="1232956" cy="61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GB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/>
              <a:t>x’</a:t>
            </a:r>
            <a:r>
              <a:rPr lang="en-GB" baseline="-25000"/>
              <a:t>1</a:t>
            </a:r>
            <a:r>
              <a:rPr lang="en-GB"/>
              <a:t>(p)</a:t>
            </a:r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4AA04D8-D3CD-4F38-AFF0-ED51910D6CAE}"/>
              </a:ext>
            </a:extLst>
          </p:cNvPr>
          <p:cNvSpPr/>
          <p:nvPr/>
        </p:nvSpPr>
        <p:spPr>
          <a:xfrm>
            <a:off x="845232" y="3608689"/>
            <a:ext cx="947628" cy="1268038"/>
          </a:xfrm>
          <a:prstGeom prst="rect">
            <a:avLst/>
          </a:prstGeom>
          <a:solidFill>
            <a:srgbClr val="EBF1DE">
              <a:alpha val="50196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5680721-9812-4DE9-817F-798CD6D5FD62}"/>
              </a:ext>
            </a:extLst>
          </p:cNvPr>
          <p:cNvSpPr/>
          <p:nvPr/>
        </p:nvSpPr>
        <p:spPr>
          <a:xfrm>
            <a:off x="3318138" y="3608689"/>
            <a:ext cx="947628" cy="1268760"/>
          </a:xfrm>
          <a:prstGeom prst="rect">
            <a:avLst/>
          </a:prstGeom>
          <a:solidFill>
            <a:srgbClr val="EBF1DE">
              <a:alpha val="50196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C0DE2CD8-BC4F-405B-84AD-18FEE5BD8F75}"/>
              </a:ext>
            </a:extLst>
          </p:cNvPr>
          <p:cNvSpPr txBox="1">
            <a:spLocks/>
          </p:cNvSpPr>
          <p:nvPr/>
        </p:nvSpPr>
        <p:spPr bwMode="auto">
          <a:xfrm>
            <a:off x="4499992" y="2844706"/>
            <a:ext cx="1232956" cy="61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GB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/>
              <a:t>x’</a:t>
            </a:r>
            <a:r>
              <a:rPr lang="en-GB" baseline="-25000"/>
              <a:t>2</a:t>
            </a:r>
            <a:r>
              <a:rPr lang="en-GB"/>
              <a:t>(p)</a:t>
            </a:r>
            <a:endParaRPr lang="en-US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942D5AD4-D09E-4700-92E5-2FF7C21931A9}"/>
              </a:ext>
            </a:extLst>
          </p:cNvPr>
          <p:cNvSpPr txBox="1">
            <a:spLocks/>
          </p:cNvSpPr>
          <p:nvPr/>
        </p:nvSpPr>
        <p:spPr bwMode="auto">
          <a:xfrm>
            <a:off x="845231" y="3564786"/>
            <a:ext cx="1042519" cy="61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GB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>
                <a:latin typeface="Symbol" panose="05050102010706020507" pitchFamily="18" charset="2"/>
              </a:rPr>
              <a:t>q</a:t>
            </a:r>
            <a:r>
              <a:rPr lang="en-GB" baseline="-25000"/>
              <a:t>F</a:t>
            </a:r>
            <a:r>
              <a:rPr lang="en-GB"/>
              <a:t>(p)</a:t>
            </a:r>
            <a:endParaRPr lang="en-US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FA4A2459-5B34-4AA3-8B0E-435C9B7C2B06}"/>
              </a:ext>
            </a:extLst>
          </p:cNvPr>
          <p:cNvSpPr txBox="1">
            <a:spLocks/>
          </p:cNvSpPr>
          <p:nvPr/>
        </p:nvSpPr>
        <p:spPr bwMode="auto">
          <a:xfrm>
            <a:off x="3303085" y="3564786"/>
            <a:ext cx="1042519" cy="61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GB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>
                <a:latin typeface="Symbol" panose="05050102010706020507" pitchFamily="18" charset="2"/>
              </a:rPr>
              <a:t>q</a:t>
            </a:r>
            <a:r>
              <a:rPr lang="en-GB" baseline="-25000"/>
              <a:t>D</a:t>
            </a:r>
            <a:r>
              <a:rPr lang="en-GB"/>
              <a:t>(p)</a:t>
            </a:r>
            <a:endParaRPr lang="en-US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EE3D814D-F26B-4D70-AC12-50C5BAF12C87}"/>
              </a:ext>
            </a:extLst>
          </p:cNvPr>
          <p:cNvSpPr txBox="1">
            <a:spLocks/>
          </p:cNvSpPr>
          <p:nvPr/>
        </p:nvSpPr>
        <p:spPr bwMode="auto">
          <a:xfrm>
            <a:off x="845231" y="4256760"/>
            <a:ext cx="1042519" cy="61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GB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/>
              <a:t>b</a:t>
            </a:r>
            <a:r>
              <a:rPr lang="en-GB" baseline="-25000"/>
              <a:t>F</a:t>
            </a:r>
            <a:r>
              <a:rPr lang="en-GB"/>
              <a:t>(x)</a:t>
            </a:r>
            <a:endParaRPr lang="en-US"/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CE2ECA82-B4E9-4185-8985-89B9ADE0CDAA}"/>
              </a:ext>
            </a:extLst>
          </p:cNvPr>
          <p:cNvSpPr txBox="1">
            <a:spLocks/>
          </p:cNvSpPr>
          <p:nvPr/>
        </p:nvSpPr>
        <p:spPr bwMode="auto">
          <a:xfrm>
            <a:off x="3303085" y="4256760"/>
            <a:ext cx="1042519" cy="61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GB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/>
              <a:t>b</a:t>
            </a:r>
            <a:r>
              <a:rPr lang="en-GB" baseline="-25000"/>
              <a:t>D</a:t>
            </a:r>
            <a:r>
              <a:rPr lang="en-GB"/>
              <a:t>(x)</a:t>
            </a:r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6C5280-A282-4211-B27F-0BFE45BC7085}"/>
              </a:ext>
            </a:extLst>
          </p:cNvPr>
          <p:cNvSpPr txBox="1"/>
          <p:nvPr/>
        </p:nvSpPr>
        <p:spPr>
          <a:xfrm>
            <a:off x="5839940" y="3091689"/>
            <a:ext cx="2664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Four constraints from linear tracking at each energy (and closure)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158EDAC-A2BC-4135-9D21-7B50FDA31D50}"/>
              </a:ext>
            </a:extLst>
          </p:cNvPr>
          <p:cNvSpPr txBox="1"/>
          <p:nvPr/>
        </p:nvSpPr>
        <p:spPr>
          <a:xfrm>
            <a:off x="5839940" y="4293096"/>
            <a:ext cx="26645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Two constraints from constant normalised gradient assumption</a:t>
            </a:r>
          </a:p>
          <a:p>
            <a:endParaRPr lang="en-GB"/>
          </a:p>
          <a:p>
            <a:endParaRPr lang="en-GB"/>
          </a:p>
          <a:p>
            <a:r>
              <a:rPr lang="en-GB">
                <a:solidFill>
                  <a:schemeClr val="accent1"/>
                </a:solidFill>
              </a:rPr>
              <a:t>...becomes the differential equation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7A9715-2825-4339-9A53-8AB677D4A7BE}"/>
              </a:ext>
            </a:extLst>
          </p:cNvPr>
          <p:cNvSpPr txBox="1"/>
          <p:nvPr/>
        </p:nvSpPr>
        <p:spPr>
          <a:xfrm>
            <a:off x="827584" y="5192864"/>
            <a:ext cx="2664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Two constraints from rigidity relation</a:t>
            </a:r>
          </a:p>
          <a:p>
            <a:r>
              <a:rPr lang="en-GB"/>
              <a:t>Normalised b = q(Bℓ)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7FD0A6F-1EFE-4F59-893A-6AF93AF15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212" y="5274731"/>
            <a:ext cx="1347788" cy="30003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DE75FB1-8B71-4283-9D25-18CD77E3B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094" y="5248481"/>
            <a:ext cx="1535906" cy="583406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60B79E05-E3DA-4222-892C-7DC6A33C5905}"/>
              </a:ext>
            </a:extLst>
          </p:cNvPr>
          <p:cNvGrpSpPr/>
          <p:nvPr/>
        </p:nvGrpSpPr>
        <p:grpSpPr>
          <a:xfrm>
            <a:off x="1259632" y="1340768"/>
            <a:ext cx="6853290" cy="1368152"/>
            <a:chOff x="1366490" y="4869160"/>
            <a:chExt cx="6853290" cy="1368152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0EDC0D2-E73B-4985-AD1C-6FF3EA2B9590}"/>
                </a:ext>
              </a:extLst>
            </p:cNvPr>
            <p:cNvCxnSpPr/>
            <p:nvPr/>
          </p:nvCxnSpPr>
          <p:spPr>
            <a:xfrm>
              <a:off x="1366490" y="4869160"/>
              <a:ext cx="0" cy="115212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A4EA8CF-86EA-49B1-BAD2-DE8A6AC1F659}"/>
                </a:ext>
              </a:extLst>
            </p:cNvPr>
            <p:cNvCxnSpPr/>
            <p:nvPr/>
          </p:nvCxnSpPr>
          <p:spPr>
            <a:xfrm>
              <a:off x="3801931" y="4869160"/>
              <a:ext cx="0" cy="1152128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B412295-27E8-41F0-BABD-21BE46DDE6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66490" y="5085184"/>
              <a:ext cx="2435441" cy="576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54B9CAF-939C-4910-AD4C-8E90349289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01931" y="5085184"/>
              <a:ext cx="2167392" cy="7542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813F560-4697-459E-8D06-EE2C343D2D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97063" y="5140088"/>
              <a:ext cx="216024" cy="1042320"/>
            </a:xfrm>
            <a:prstGeom prst="line">
              <a:avLst/>
            </a:prstGeom>
            <a:ln w="571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ontent Placeholder 8">
              <a:extLst>
                <a:ext uri="{FF2B5EF4-FFF2-40B4-BE49-F238E27FC236}">
                  <a16:creationId xmlns:a16="http://schemas.microsoft.com/office/drawing/2014/main" id="{6CD5B0EB-F6B4-4ED3-BCA9-BE03ED4B278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124649" y="5544298"/>
              <a:ext cx="2095131" cy="693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lang="en-US" sz="2800" kern="1200">
                  <a:solidFill>
                    <a:srgbClr val="0070C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lang="en-US" sz="2400" kern="1200">
                  <a:solidFill>
                    <a:srgbClr val="00B05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lang="en-US" sz="2000" kern="12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lang="en-GB" sz="2000" kern="120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US" sz="1800">
                  <a:latin typeface="Arial" panose="020B0604020202020204" pitchFamily="34" charset="0"/>
                  <a:cs typeface="Arial" panose="020B0604020202020204" pitchFamily="34" charset="0"/>
                </a:rPr>
                <a:t>Ends at </a:t>
              </a:r>
              <a:r>
                <a:rPr lang="en-US" sz="1800">
                  <a:latin typeface="Symbol" panose="05050102010706020507" pitchFamily="18" charset="2"/>
                  <a:cs typeface="Arial" panose="020B0604020202020204" pitchFamily="34" charset="0"/>
                </a:rPr>
                <a:t>q</a:t>
              </a:r>
              <a:r>
                <a:rPr lang="en-US" sz="1800" baseline="-25000">
                  <a:latin typeface="Arial" panose="020B0604020202020204" pitchFamily="34" charset="0"/>
                  <a:cs typeface="Arial" panose="020B0604020202020204" pitchFamily="34" charset="0"/>
                </a:rPr>
                <a:t>cell</a:t>
              </a:r>
              <a:r>
                <a:rPr lang="en-US" sz="180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800">
                  <a:latin typeface="Symbol" panose="05050102010706020507" pitchFamily="18" charset="2"/>
                  <a:cs typeface="Arial" panose="020B0604020202020204" pitchFamily="34" charset="0"/>
                </a:rPr>
                <a:t>D</a:t>
              </a:r>
              <a:r>
                <a:rPr lang="en-US" sz="180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1800" baseline="-25000">
                  <a:latin typeface="Arial" panose="020B0604020202020204" pitchFamily="34" charset="0"/>
                  <a:cs typeface="Arial" panose="020B0604020202020204" pitchFamily="34" charset="0"/>
                </a:rPr>
                <a:t>cell</a:t>
              </a:r>
              <a:r>
                <a:rPr lang="en-US" sz="1800">
                  <a:latin typeface="Arial" panose="020B0604020202020204" pitchFamily="34" charset="0"/>
                  <a:cs typeface="Arial" panose="020B0604020202020204" pitchFamily="34" charset="0"/>
                </a:rPr>
                <a:t> (constants)</a:t>
              </a:r>
            </a:p>
          </p:txBody>
        </p:sp>
        <p:sp>
          <p:nvSpPr>
            <p:cNvPr id="36" name="Content Placeholder 8">
              <a:extLst>
                <a:ext uri="{FF2B5EF4-FFF2-40B4-BE49-F238E27FC236}">
                  <a16:creationId xmlns:a16="http://schemas.microsoft.com/office/drawing/2014/main" id="{698FFD55-D983-4854-A339-0DD93D34B6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7797" y="4906960"/>
              <a:ext cx="556370" cy="39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lang="en-US" sz="2800" kern="1200">
                  <a:solidFill>
                    <a:srgbClr val="0070C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lang="en-US" sz="2400" kern="1200">
                  <a:solidFill>
                    <a:srgbClr val="00B05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lang="en-US" sz="2000" kern="12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lang="en-GB" sz="2000" kern="120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US" sz="180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1800" baseline="-2500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7" name="Content Placeholder 8">
              <a:extLst>
                <a:ext uri="{FF2B5EF4-FFF2-40B4-BE49-F238E27FC236}">
                  <a16:creationId xmlns:a16="http://schemas.microsoft.com/office/drawing/2014/main" id="{44720D61-311E-47CB-8D5A-4BBA24388E7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763237" y="4996849"/>
              <a:ext cx="556370" cy="39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lang="en-US" sz="2800" kern="1200">
                  <a:solidFill>
                    <a:srgbClr val="0070C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lang="en-US" sz="2400" kern="1200">
                  <a:solidFill>
                    <a:srgbClr val="00B05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lang="en-US" sz="2000" kern="12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lang="en-GB" sz="2000" kern="120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US" sz="180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1800" baseline="-25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6" name="Content Placeholder 8">
              <a:extLst>
                <a:ext uri="{FF2B5EF4-FFF2-40B4-BE49-F238E27FC236}">
                  <a16:creationId xmlns:a16="http://schemas.microsoft.com/office/drawing/2014/main" id="{CBF096CE-124A-484C-A5CE-E90E8E1877C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78053" y="5688986"/>
              <a:ext cx="556370" cy="39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lang="en-US" sz="2800" kern="1200">
                  <a:solidFill>
                    <a:srgbClr val="0070C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lang="en-US" sz="2400" kern="1200">
                  <a:solidFill>
                    <a:srgbClr val="00B05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lang="en-US" sz="2000" kern="12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lang="en-GB" sz="2000" kern="120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US" sz="180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en-US" sz="1800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Content Placeholder 8">
              <a:extLst>
                <a:ext uri="{FF2B5EF4-FFF2-40B4-BE49-F238E27FC236}">
                  <a16:creationId xmlns:a16="http://schemas.microsoft.com/office/drawing/2014/main" id="{4B54DCDD-E49C-4168-89BF-EDFECDC1790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813494" y="5688986"/>
              <a:ext cx="556370" cy="39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lang="en-US" sz="2800" kern="1200">
                  <a:solidFill>
                    <a:srgbClr val="0070C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lang="en-US" sz="2400" kern="1200">
                  <a:solidFill>
                    <a:srgbClr val="00B05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lang="en-US" sz="2000" kern="12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lang="en-GB" sz="2000" kern="120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US" sz="180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US" sz="1800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95425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63DFC-510A-437C-A0F9-5007203AE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Change to Geometric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06460-08A2-4597-9405-BD4E02743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Rigidity:  p</a:t>
            </a:r>
            <a:r>
              <a:rPr lang="en-GB">
                <a:latin typeface="Symbol" panose="05050102010706020507" pitchFamily="18" charset="2"/>
              </a:rPr>
              <a:t>q</a:t>
            </a:r>
            <a:r>
              <a:rPr lang="en-GB"/>
              <a:t>(p) = b(x(p))</a:t>
            </a:r>
          </a:p>
          <a:p>
            <a:r>
              <a:rPr lang="en-GB"/>
              <a:t>Constant norm. gradient:  b’(x(p)) = kp</a:t>
            </a:r>
          </a:p>
          <a:p>
            <a:r>
              <a:rPr lang="en-GB"/>
              <a:t>dRigidity/dp:  </a:t>
            </a:r>
            <a:r>
              <a:rPr lang="en-GB">
                <a:latin typeface="Symbol" panose="05050102010706020507" pitchFamily="18" charset="2"/>
              </a:rPr>
              <a:t>q</a:t>
            </a:r>
            <a:r>
              <a:rPr lang="en-GB"/>
              <a:t>(p) + p</a:t>
            </a:r>
            <a:r>
              <a:rPr lang="en-GB">
                <a:latin typeface="Symbol" panose="05050102010706020507" pitchFamily="18" charset="2"/>
              </a:rPr>
              <a:t>q</a:t>
            </a:r>
            <a:r>
              <a:rPr lang="en-GB"/>
              <a:t>’(p) = b’(x(p))x’(p)</a:t>
            </a:r>
          </a:p>
          <a:p>
            <a:r>
              <a:rPr lang="en-GB"/>
              <a:t>Therefore:  </a:t>
            </a:r>
            <a:r>
              <a:rPr lang="en-GB">
                <a:latin typeface="Symbol" panose="05050102010706020507" pitchFamily="18" charset="2"/>
              </a:rPr>
              <a:t>q</a:t>
            </a:r>
            <a:r>
              <a:rPr lang="en-GB"/>
              <a:t>(p) + p</a:t>
            </a:r>
            <a:r>
              <a:rPr lang="en-GB">
                <a:latin typeface="Symbol" panose="05050102010706020507" pitchFamily="18" charset="2"/>
              </a:rPr>
              <a:t>q</a:t>
            </a:r>
            <a:r>
              <a:rPr lang="en-GB"/>
              <a:t>’(p) = kpx’(p) [= kD</a:t>
            </a:r>
            <a:r>
              <a:rPr lang="en-GB" baseline="-25000"/>
              <a:t>x</a:t>
            </a:r>
            <a:r>
              <a:rPr lang="en-GB"/>
              <a:t>(p)]</a:t>
            </a:r>
          </a:p>
          <a:p>
            <a:r>
              <a:rPr lang="en-GB"/>
              <a:t>x dependency and b have been eliminated</a:t>
            </a:r>
          </a:p>
          <a:p>
            <a:r>
              <a:rPr lang="en-GB"/>
              <a:t>The rest is easy</a:t>
            </a:r>
          </a:p>
          <a:p>
            <a:pPr lvl="1"/>
            <a:r>
              <a:rPr lang="en-GB"/>
              <a:t>Linear algebra</a:t>
            </a:r>
          </a:p>
          <a:p>
            <a:pPr lvl="1"/>
            <a:r>
              <a:rPr lang="en-GB"/>
              <a:t>Solving a 1-variable differential equation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19202-C93D-40B8-BC3F-0F9BDD650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F87C1-8C6B-4188-B3F5-30672CF28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C314B-7C25-49B0-A8BB-E9EE55C8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35</a:t>
            </a:fld>
            <a:endParaRPr lang="en-GB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62AE38-DB6C-4E94-8323-E8FF6D8D94BB}"/>
              </a:ext>
            </a:extLst>
          </p:cNvPr>
          <p:cNvSpPr txBox="1"/>
          <p:nvPr/>
        </p:nvSpPr>
        <p:spPr>
          <a:xfrm>
            <a:off x="4283968" y="465313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See </a:t>
            </a:r>
            <a:r>
              <a:rPr lang="en-GB">
                <a:hlinkClick r:id="rId2"/>
              </a:rPr>
              <a:t>https://stephenbrooks.org/ap/report/2022-3/fixedtune2.pdf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368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1846E6F-F5AB-44EF-8985-06563DFC24C1}"/>
              </a:ext>
            </a:extLst>
          </p:cNvPr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GB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The general solution: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/>
              <a:t>C=0 corresponds to straight scaling FFA</a:t>
            </a:r>
          </a:p>
          <a:p>
            <a:pPr lvl="1"/>
            <a:r>
              <a:rPr lang="en-GB"/>
              <a:t>Constant angle, logarithmic orbit position</a:t>
            </a:r>
          </a:p>
          <a:p>
            <a:r>
              <a:rPr lang="en-GB"/>
              <a:t>Range of other solution families are possible</a:t>
            </a:r>
          </a:p>
          <a:p>
            <a:r>
              <a:rPr lang="en-GB"/>
              <a:t>                            gives field profile implicitly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E76942-2B79-42F5-B552-08C3242FB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Two Thin Lenses Result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E70A8F7-4B6A-478C-8B08-B80F428B3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125" y="3104563"/>
            <a:ext cx="4373880" cy="76009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5B777-BE93-4653-A89B-B8D8F0AA8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5207E-FB30-475E-8D25-EB306D3A3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015C8-EB32-4B93-8B8B-2BED189F8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36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C7B6C6-9B55-48F4-80C5-4120D6075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6" y="2276872"/>
            <a:ext cx="2233613" cy="6834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E81613-16ED-4C88-8757-0635A8D6F904}"/>
              </a:ext>
            </a:extLst>
          </p:cNvPr>
          <p:cNvSpPr txBox="1"/>
          <p:nvPr/>
        </p:nvSpPr>
        <p:spPr>
          <a:xfrm>
            <a:off x="5693078" y="3299944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(arbitrary choice of x origin)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4DED7C-A56B-4D5A-873E-519C68D77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292" y="1342267"/>
            <a:ext cx="2385060" cy="10858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662E7A-FCEC-40C2-B978-4C2B6EB8A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1935" y="2359159"/>
            <a:ext cx="1038225" cy="5657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F7C31C-8469-4C77-8DFF-7B964D55C37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5263" y="5733256"/>
            <a:ext cx="2423636" cy="36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453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51A4F-B358-45C1-853D-04FE168D7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49FE0EE-4243-4A1E-B36E-E595E21E0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9964" y="1600200"/>
            <a:ext cx="6244071" cy="452596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E95A8-ADE4-428C-9BF6-29BFF3DF8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687D1-D894-4BBC-9F27-303A1CDF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F6B91-2388-4473-97DF-18D3ED782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37</a:t>
            </a:fld>
            <a:endParaRPr lang="en-GB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1A3BD9-713F-4A1A-85A9-9C7F4AD6D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015" y="495618"/>
            <a:ext cx="1844040" cy="18440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F332054-15A6-4BC8-B812-A82E4E8B5A4C}"/>
              </a:ext>
            </a:extLst>
          </p:cNvPr>
          <p:cNvSpPr txBox="1"/>
          <p:nvPr/>
        </p:nvSpPr>
        <p:spPr>
          <a:xfrm>
            <a:off x="6772015" y="2483336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C values: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22AACF-5064-4949-B3ED-B09DED7D80BD}"/>
              </a:ext>
            </a:extLst>
          </p:cNvPr>
          <p:cNvSpPr txBox="1"/>
          <p:nvPr/>
        </p:nvSpPr>
        <p:spPr>
          <a:xfrm>
            <a:off x="697950" y="1305196"/>
            <a:ext cx="32896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Approximately the FETS-FFA parameters but not the same machine (not paraxial)</a:t>
            </a:r>
          </a:p>
          <a:p>
            <a:endParaRPr lang="en-GB"/>
          </a:p>
          <a:p>
            <a:r>
              <a:rPr lang="en-US"/>
              <a:t>Negative values of C here produce fields that cross zero like non-scaling FFAs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8741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0036D-0C64-4049-93A0-7068D93B4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11014-DD70-466C-BC67-1A14559D2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GB"/>
              <a:t>Found fixed tune lattices to ~0.001 in cell tune</a:t>
            </a:r>
          </a:p>
          <a:p>
            <a:pPr lvl="1"/>
            <a:r>
              <a:rPr lang="en-GB"/>
              <a:t>And automated: eliminated most hand-tuning!</a:t>
            </a:r>
          </a:p>
          <a:p>
            <a:r>
              <a:rPr lang="en-GB"/>
              <a:t>Dynamic aperture low by factor 2-3× in </a:t>
            </a:r>
            <a:r>
              <a:rPr lang="en-GB">
                <a:latin typeface="Symbol" panose="05050102010706020507" pitchFamily="18" charset="2"/>
              </a:rPr>
              <a:t>e</a:t>
            </a:r>
            <a:endParaRPr lang="en-GB"/>
          </a:p>
          <a:p>
            <a:pPr lvl="1"/>
            <a:r>
              <a:rPr lang="en-GB"/>
              <a:t>Not small by most standards: &gt;400mm.mrad</a:t>
            </a:r>
          </a:p>
          <a:p>
            <a:pPr lvl="1"/>
            <a:r>
              <a:rPr lang="en-GB"/>
              <a:t>Haven’t explored the full tune plane yet</a:t>
            </a:r>
          </a:p>
          <a:p>
            <a:r>
              <a:rPr lang="en-GB"/>
              <a:t>Magnetic efficiency about twice as good as (spiral) scaling FFA, magnets buildable</a:t>
            </a:r>
          </a:p>
          <a:p>
            <a:pPr lvl="1"/>
            <a:r>
              <a:rPr lang="en-GB"/>
              <a:t>~0.6T max field on beam vs. ~1.2T</a:t>
            </a:r>
          </a:p>
          <a:p>
            <a:r>
              <a:rPr lang="en-GB" b="1"/>
              <a:t>Very interesting</a:t>
            </a:r>
            <a:r>
              <a:rPr lang="en-GB"/>
              <a:t> machine type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8319C-48DF-4E81-BF39-A376AF601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BE7A5-29D7-4619-BFA1-437247E02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06C80-619E-4577-8543-9216081A2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75690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21091-DECF-49E6-B084-367329507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Future Work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BD64F-58C7-4745-BD58-4C1EE5D99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Dynamic aperture search of tune plane</a:t>
            </a:r>
          </a:p>
          <a:p>
            <a:pPr lvl="1"/>
            <a:r>
              <a:rPr lang="en-GB"/>
              <a:t>And maybe other parameters like fringe length or magnet edge angles (rect vs. sector etc.)</a:t>
            </a:r>
          </a:p>
          <a:p>
            <a:r>
              <a:rPr lang="en-US"/>
              <a:t>Try expressing transverse field as something better-conditioned than polynomials</a:t>
            </a:r>
          </a:p>
          <a:p>
            <a:pPr lvl="1"/>
            <a:r>
              <a:rPr lang="en-US"/>
              <a:t>Like Fourier series, or Chebyshev polynomials</a:t>
            </a:r>
          </a:p>
          <a:p>
            <a:r>
              <a:rPr lang="en-US"/>
              <a:t>Maybe investigate low-level tune “noise” in Muon1 tracking/optics algorithm</a:t>
            </a:r>
          </a:p>
          <a:p>
            <a:pPr lvl="1"/>
            <a:r>
              <a:rPr lang="en-US"/>
              <a:t>Could also be field model nonsmoothness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5795A-80E5-47AC-90FF-062ED2E24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3C5E9-2D61-470A-9BC9-008C2CD35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57A28-F7CB-4C38-877A-52199DCD8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6036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4DDAB-5E81-41A2-B310-823354142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Algorithm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6E72F-AD7D-4391-AB65-542FB71E9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Runge-Kutta 4</a:t>
            </a:r>
            <a:r>
              <a:rPr lang="en-US" baseline="30000"/>
              <a:t>th</a:t>
            </a:r>
            <a:r>
              <a:rPr lang="en-US"/>
              <a:t> order tracking step</a:t>
            </a:r>
          </a:p>
          <a:p>
            <a:r>
              <a:rPr lang="en-US">
                <a:highlight>
                  <a:srgbClr val="00FFFF"/>
                </a:highlight>
              </a:rPr>
              <a:t>Loop</a:t>
            </a:r>
            <a:r>
              <a:rPr lang="en-US"/>
              <a:t> to get trajectory in cell</a:t>
            </a:r>
          </a:p>
          <a:p>
            <a:r>
              <a:rPr lang="en-US">
                <a:highlight>
                  <a:srgbClr val="FFFF00"/>
                </a:highlight>
              </a:rPr>
              <a:t>Finite difference</a:t>
            </a:r>
            <a:r>
              <a:rPr lang="en-US"/>
              <a:t> to get transfer matrix</a:t>
            </a:r>
          </a:p>
          <a:p>
            <a:pPr lvl="1"/>
            <a:r>
              <a:rPr lang="en-US"/>
              <a:t>Also gives tunes if orbit is closed</a:t>
            </a:r>
          </a:p>
          <a:p>
            <a:r>
              <a:rPr lang="en-US">
                <a:highlight>
                  <a:srgbClr val="00FF00"/>
                </a:highlight>
              </a:rPr>
              <a:t>Iterate</a:t>
            </a:r>
            <a:r>
              <a:rPr lang="en-US"/>
              <a:t> (Newton) to find closed orbit</a:t>
            </a:r>
          </a:p>
          <a:p>
            <a:r>
              <a:rPr lang="en-US">
                <a:highlight>
                  <a:srgbClr val="00FFFF"/>
                </a:highlight>
              </a:rPr>
              <a:t>Loop</a:t>
            </a:r>
            <a:r>
              <a:rPr lang="en-US"/>
              <a:t> over all FFA energies</a:t>
            </a:r>
          </a:p>
          <a:p>
            <a:r>
              <a:rPr lang="en-US">
                <a:highlight>
                  <a:srgbClr val="FFFF00"/>
                </a:highlight>
              </a:rPr>
              <a:t>Finite difference</a:t>
            </a:r>
            <a:r>
              <a:rPr lang="en-US"/>
              <a:t> parameters to get response matrix of tune functions to multipole changes</a:t>
            </a:r>
          </a:p>
          <a:p>
            <a:r>
              <a:rPr lang="en-US">
                <a:highlight>
                  <a:srgbClr val="00FF00"/>
                </a:highlight>
              </a:rPr>
              <a:t>Iterate</a:t>
            </a:r>
            <a:r>
              <a:rPr lang="en-US"/>
              <a:t> (optimiser) to find fixed-tune lattice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A59C-1008-493E-BBA3-2C7E499D2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036C0-C7C8-426C-9F20-1BF810E9E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CF383-94CB-4104-93A3-4BAB816D2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AB3F47-D494-4F0C-A56D-B6EF9FAA8205}"/>
              </a:ext>
            </a:extLst>
          </p:cNvPr>
          <p:cNvSpPr/>
          <p:nvPr/>
        </p:nvSpPr>
        <p:spPr>
          <a:xfrm>
            <a:off x="7745506" y="1670237"/>
            <a:ext cx="1398494" cy="89040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Muon1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1A4FCF-9235-4DC1-9FFD-CB08B318ACE8}"/>
              </a:ext>
            </a:extLst>
          </p:cNvPr>
          <p:cNvSpPr/>
          <p:nvPr/>
        </p:nvSpPr>
        <p:spPr>
          <a:xfrm>
            <a:off x="7745506" y="2630674"/>
            <a:ext cx="1398494" cy="1366378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Muon1 cell optics mode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5DB751-7D63-4E3D-B41F-4ABB6C7639C3}"/>
              </a:ext>
            </a:extLst>
          </p:cNvPr>
          <p:cNvSpPr/>
          <p:nvPr/>
        </p:nvSpPr>
        <p:spPr>
          <a:xfrm>
            <a:off x="7745506" y="4067090"/>
            <a:ext cx="1398494" cy="437764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Muon1 FFA optics mode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B21F33-75B1-4AFD-95D5-56135752BE77}"/>
              </a:ext>
            </a:extLst>
          </p:cNvPr>
          <p:cNvSpPr/>
          <p:nvPr/>
        </p:nvSpPr>
        <p:spPr>
          <a:xfrm>
            <a:off x="8028384" y="4574892"/>
            <a:ext cx="1115616" cy="1374388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Fixed-tune FFA optimiser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(parallel)</a:t>
            </a:r>
          </a:p>
        </p:txBody>
      </p:sp>
    </p:spTree>
    <p:extLst>
      <p:ext uri="{BB962C8B-B14F-4D97-AF65-F5344CB8AC3E}">
        <p14:creationId xmlns:p14="http://schemas.microsoft.com/office/powerpoint/2010/main" val="338552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8E007-E8A0-464C-9A1D-4C5719E53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Field Model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86020-F16A-46CA-BD40-9215F1F9F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Midplane field is product of:</a:t>
            </a:r>
          </a:p>
          <a:p>
            <a:pPr lvl="1"/>
            <a:r>
              <a:rPr lang="en-GB"/>
              <a:t>Transverse polynomial up to dodecapole</a:t>
            </a:r>
          </a:p>
          <a:p>
            <a:pPr lvl="2"/>
            <a:r>
              <a:rPr lang="en-GB"/>
              <a:t>Rough initial field coefficients up to octupole were found by Muon1 genetic algorithm before using fixed-tune FFA optimiser</a:t>
            </a:r>
          </a:p>
          <a:p>
            <a:pPr lvl="1"/>
            <a:r>
              <a:rPr lang="en-GB"/>
              <a:t>Longitudinal integral of Gaussian at both ends</a:t>
            </a:r>
          </a:p>
          <a:p>
            <a:pPr lvl="2"/>
            <a:r>
              <a:rPr lang="en-GB"/>
              <a:t>Fringe length given by </a:t>
            </a:r>
            <a:r>
              <a:rPr lang="en-GB">
                <a:latin typeface="Symbol" panose="05050102010706020507" pitchFamily="18" charset="2"/>
              </a:rPr>
              <a:t>s</a:t>
            </a:r>
            <a:r>
              <a:rPr lang="en-GB"/>
              <a:t>=6cm</a:t>
            </a:r>
          </a:p>
          <a:p>
            <a:r>
              <a:rPr lang="en-GB"/>
              <a:t>Off-midplane fields extrapolated by repeated derivatives of this product of three functions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64118-D5FF-46DD-AF49-7F17116AC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A47AF-38E8-482E-B280-BE02AD788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C5B28-25A0-4001-A68C-D7583C345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9336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leaf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C69AE09-1EFC-4509-B5A2-AB96E364A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DBA37F-0DF9-46C4-A5E6-162B9C992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Fixed-Tune Cell Orbits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F0191-61A0-47C8-B7AF-E8A44DB80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Target cell tunes Q</a:t>
            </a:r>
            <a:r>
              <a:rPr lang="en-GB" baseline="-25000">
                <a:solidFill>
                  <a:schemeClr val="bg1"/>
                </a:solidFill>
              </a:rPr>
              <a:t>x</a:t>
            </a:r>
            <a:r>
              <a:rPr lang="en-GB">
                <a:solidFill>
                  <a:schemeClr val="bg1"/>
                </a:solidFill>
              </a:rPr>
              <a:t>=0.216, Q</a:t>
            </a:r>
            <a:r>
              <a:rPr lang="en-GB" baseline="-25000">
                <a:solidFill>
                  <a:schemeClr val="bg1"/>
                </a:solidFill>
              </a:rPr>
              <a:t>y</a:t>
            </a:r>
            <a:r>
              <a:rPr lang="en-GB">
                <a:solidFill>
                  <a:schemeClr val="bg1"/>
                </a:solidFill>
              </a:rPr>
              <a:t>=0.213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2D742-6700-473B-8983-5285E5C80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E03D0-740C-4D31-BD8E-FCD0B8510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BDE9B-A06B-4845-85F2-0BE293130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3037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C8ADC-E112-4E30-8E0F-26CAD757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Fixed-Tune Cell Fields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C3084-303C-4451-952E-8FEA95269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74BE4-4EE6-400A-A4B0-4C64C3BE9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1ACA6-EBF8-45F5-A314-51E7F8B51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pic>
        <p:nvPicPr>
          <p:cNvPr id="8" name="Picture 7" descr="Surface chart&#10;&#10;Description automatically generated">
            <a:extLst>
              <a:ext uri="{FF2B5EF4-FFF2-40B4-BE49-F238E27FC236}">
                <a16:creationId xmlns:a16="http://schemas.microsoft.com/office/drawing/2014/main" id="{438B35ED-72C2-4D03-8BD1-83136FC83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528"/>
            <a:ext cx="9144000" cy="68580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444B47-845C-404D-92F9-44555B25F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F field +0.15 to -0.43T, D field -0.42 to -0.02T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26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789F0-8E9E-40BD-A231-717B83433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Cell Tunes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1A8B3-B72C-4D12-8124-D698C3141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Target cell tunes Q</a:t>
            </a:r>
            <a:r>
              <a:rPr lang="en-GB" baseline="-25000"/>
              <a:t>x</a:t>
            </a:r>
            <a:r>
              <a:rPr lang="en-GB"/>
              <a:t>=0.216, Q</a:t>
            </a:r>
            <a:r>
              <a:rPr lang="en-GB" baseline="-25000"/>
              <a:t>y</a:t>
            </a:r>
            <a:r>
              <a:rPr lang="en-GB"/>
              <a:t>=0.213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405E3-D891-4FBD-A81D-967E92D33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3465B-0508-4AFC-9EFD-1047DBE14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157DA-6D27-4C2E-B447-80A96ABF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B2C695-2E82-4D6B-9333-135D72932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2896"/>
            <a:ext cx="4530076" cy="32867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727795-8F1D-43C1-A815-284C97395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926" y="2492896"/>
            <a:ext cx="4530076" cy="328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8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34245-00B9-4D63-8319-C08E8FD54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Field Profiles</a:t>
            </a:r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8EB3619-A65A-4B17-9973-A84D49B89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2993" y="1600200"/>
            <a:ext cx="6238014" cy="452596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5E122-CE0A-4093-9E40-C8C67D4BE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0112C-16F5-45E7-B205-7FAD6D5E9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E5E02-603C-44B5-9237-5D5CC60E8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49821A-6742-4BDB-A90B-AD5C2EAA9A60}"/>
              </a:ext>
            </a:extLst>
          </p:cNvPr>
          <p:cNvSpPr txBox="1"/>
          <p:nvPr/>
        </p:nvSpPr>
        <p:spPr>
          <a:xfrm>
            <a:off x="6156176" y="385080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Only plotted in beam region, including sagitta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57C6AD-ADD3-4521-8D4E-4174780DE375}"/>
              </a:ext>
            </a:extLst>
          </p:cNvPr>
          <p:cNvSpPr txBox="1"/>
          <p:nvPr/>
        </p:nvSpPr>
        <p:spPr>
          <a:xfrm>
            <a:off x="6019800" y="133105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3MeV, ring inside </a:t>
            </a:r>
            <a:r>
              <a:rPr lang="en-GB">
                <a:sym typeface="Wingdings" panose="05000000000000000000" pitchFamily="2" charset="2"/>
              </a:rPr>
              <a:t>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E0DF5B-D62F-4715-85B0-5BC7919D7D9F}"/>
              </a:ext>
            </a:extLst>
          </p:cNvPr>
          <p:cNvSpPr txBox="1"/>
          <p:nvPr/>
        </p:nvSpPr>
        <p:spPr>
          <a:xfrm>
            <a:off x="1072101" y="133105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ym typeface="Wingdings" panose="05000000000000000000" pitchFamily="2" charset="2"/>
              </a:rPr>
              <a:t> </a:t>
            </a:r>
            <a:r>
              <a:rPr lang="en-GB"/>
              <a:t>12MeV, ring outside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07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98509</TotalTime>
  <Words>2060</Words>
  <Application>Microsoft Office PowerPoint</Application>
  <PresentationFormat>On-screen Show (4:3)</PresentationFormat>
  <Paragraphs>439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Symbol</vt:lpstr>
      <vt:lpstr>Office Theme</vt:lpstr>
      <vt:lpstr>1_Office Theme</vt:lpstr>
      <vt:lpstr>Fixed-Tune Non-Scaling FFAs</vt:lpstr>
      <vt:lpstr>Introduction</vt:lpstr>
      <vt:lpstr>FETS-FFA requirements</vt:lpstr>
      <vt:lpstr>Algorithm</vt:lpstr>
      <vt:lpstr>Field Model</vt:lpstr>
      <vt:lpstr>Fixed-Tune Cell Orbits</vt:lpstr>
      <vt:lpstr>Fixed-Tune Cell Fields</vt:lpstr>
      <vt:lpstr>Cell Tunes</vt:lpstr>
      <vt:lpstr>Field Profiles</vt:lpstr>
      <vt:lpstr>Field vs. Kinetic Energy</vt:lpstr>
      <vt:lpstr>Field vs. Momentum</vt:lpstr>
      <vt:lpstr>Gradient vs. Momentum</vt:lpstr>
      <vt:lpstr>Tunes Beyond Energy Range</vt:lpstr>
      <vt:lpstr>Orbits Beyond Energy Range</vt:lpstr>
      <vt:lpstr>Beta x,y vs. Kinetic Energy</vt:lpstr>
      <vt:lpstr>Tune Range Requirement</vt:lpstr>
      <vt:lpstr>Four Tune “Corners”</vt:lpstr>
      <vt:lpstr>Cell Tunes at Corners</vt:lpstr>
      <vt:lpstr>Cell Tunes at Corners (zoom)</vt:lpstr>
      <vt:lpstr>Field Profiles of Corner Designs</vt:lpstr>
      <vt:lpstr>Designs Summary Table</vt:lpstr>
      <vt:lpstr>Half-way Interpolation Result</vt:lpstr>
      <vt:lpstr>Horizontal Omni-Magnets</vt:lpstr>
      <vt:lpstr>Main Dipole Coil @ 5A/mm2</vt:lpstr>
      <vt:lpstr>Single Pole Winding @ 5A/mm2</vt:lpstr>
      <vt:lpstr>Qx=0.2083, Qy=0.2917 F magnet</vt:lpstr>
      <vt:lpstr>Qx=0.2083, Qy=0.2917 F magnet</vt:lpstr>
      <vt:lpstr>Qx=0.2917, Qy=0.2917 D magnet</vt:lpstr>
      <vt:lpstr>Qx=0.2917, Qy=0.2917 D magnet</vt:lpstr>
      <vt:lpstr>Magnets Summary Table</vt:lpstr>
      <vt:lpstr>Quick Dynamic Aperture Test</vt:lpstr>
      <vt:lpstr>Dynamic Aperture Notes</vt:lpstr>
      <vt:lpstr>Analytic Method for 2 Thin Lenses</vt:lpstr>
      <vt:lpstr>Function Variable Elimination</vt:lpstr>
      <vt:lpstr>Change to Geometric Variables</vt:lpstr>
      <vt:lpstr>Two Thin Lenses Result</vt:lpstr>
      <vt:lpstr>Example</vt:lpstr>
      <vt:lpstr>Conclusion</vt:lpstr>
      <vt:lpstr>Future Work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Magnet?</dc:title>
  <dc:creator>Stephen Brooks</dc:creator>
  <cp:lastModifiedBy>Brooks, Stephen</cp:lastModifiedBy>
  <cp:revision>1629</cp:revision>
  <dcterms:created xsi:type="dcterms:W3CDTF">2012-11-14T19:21:06Z</dcterms:created>
  <dcterms:modified xsi:type="dcterms:W3CDTF">2022-09-15T19:06:55Z</dcterms:modified>
</cp:coreProperties>
</file>