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</p:sldMasterIdLst>
  <p:notesMasterIdLst>
    <p:notesMasterId r:id="rId5"/>
  </p:notesMasterIdLst>
  <p:handoutMasterIdLst>
    <p:handoutMasterId r:id="rId6"/>
  </p:handoutMasterIdLst>
  <p:sldIdLst>
    <p:sldId id="800" r:id="rId3"/>
    <p:sldId id="801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7F7F7F"/>
    <a:srgbClr val="D99694"/>
    <a:srgbClr val="FFFFFF"/>
    <a:srgbClr val="0080FF"/>
    <a:srgbClr val="99FF66"/>
    <a:srgbClr val="00FF00"/>
    <a:srgbClr val="FF00FF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16" autoAdjust="0"/>
    <p:restoredTop sz="96005" autoAdjust="0"/>
  </p:normalViewPr>
  <p:slideViewPr>
    <p:cSldViewPr>
      <p:cViewPr varScale="1">
        <p:scale>
          <a:sx n="106" d="100"/>
          <a:sy n="106" d="100"/>
        </p:scale>
        <p:origin x="322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301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E8CE96F-9641-4202-B9F0-B2E2AD14F4BD}" type="datetimeFigureOut">
              <a:rPr lang="en-US"/>
              <a:pPr>
                <a:defRPr/>
              </a:pPr>
              <a:t>2026-Aug-05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2F2E411-6695-4ACB-AE03-92CB8347E1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24370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F3A463C-B3F1-4D95-AAE7-A01F53C12740}" type="datetimeFigureOut">
              <a:rPr lang="en-GB"/>
              <a:pPr>
                <a:defRPr/>
              </a:pPr>
              <a:t>05/08/2026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967DA4B-B3FA-4324-8CF5-89A932D868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00712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July 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Stephen Brooks, LDRD status review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AA19B-55B7-43F6-A431-B5698B9D349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901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B050"/>
                </a:solidFill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July 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Stephen Brooks, LDRD status review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9DEF3-38EA-44F2-924B-3AA3B76DF1B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1651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86200" y="0"/>
            <a:ext cx="5257800" cy="1066800"/>
          </a:xfrm>
          <a:prstGeom prst="rect">
            <a:avLst/>
          </a:prstGeom>
          <a:noFill/>
          <a:effectLst/>
          <a:scene3d>
            <a:camera prst="orthographicFront"/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dk1">
                <a:satMod val="300000"/>
              </a:schemeClr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none"/>
        </p:style>
        <p:txBody>
          <a:bodyPr anchor="t">
            <a:normAutofit/>
          </a:bodyPr>
          <a:lstStyle>
            <a:lvl1pPr algn="r">
              <a:defRPr sz="3200">
                <a:ln>
                  <a:noFill/>
                </a:ln>
                <a:solidFill>
                  <a:srgbClr val="FFFFC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077200" y="6492875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99FF9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CC"/>
                </a:solidFill>
                <a:latin typeface="+mj-lt"/>
              </a:rPr>
              <a:t> Page </a:t>
            </a:r>
            <a:fld id="{77AA60D7-E052-4FF8-8EB3-82792E6B1490}" type="slidenum">
              <a:rPr lang="en-US" smtClean="0">
                <a:solidFill>
                  <a:srgbClr val="FFFFCC"/>
                </a:solidFill>
                <a:latin typeface="+mj-lt"/>
              </a:rPr>
              <a:pPr/>
              <a:t>‹#›</a:t>
            </a:fld>
            <a:endParaRPr lang="en-US" dirty="0">
              <a:solidFill>
                <a:srgbClr val="FFFFC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89880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July 2026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Stephen Brooks, LDRD status review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EC404-890E-41D9-B785-78F74B1E75A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72317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08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DC64"/>
                </a:solidFill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July 2026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Stephen Brooks, LDRD status review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E1426-49D9-4400-AE85-1D8D350657F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1380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 rot="10800000">
            <a:off x="7596188" y="0"/>
            <a:ext cx="1547812" cy="6858000"/>
          </a:xfrm>
          <a:prstGeom prst="rec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547813" cy="6858000"/>
          </a:xfrm>
          <a:prstGeom prst="rec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July 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Stephen Brooks, LDRD status review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D7176B4-3FF4-42B2-A64D-8907BC728C1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3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GB" sz="4400" kern="1200" dirty="0">
          <a:solidFill>
            <a:srgbClr val="7030A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7030A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7030A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7030A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7030A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en-US" sz="2800" kern="1200" dirty="0">
          <a:solidFill>
            <a:srgbClr val="0070C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en-US" sz="2400" kern="1200" dirty="0">
          <a:solidFill>
            <a:srgbClr val="00B05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en-US" sz="2000" kern="1200" dirty="0">
          <a:solidFill>
            <a:srgbClr val="E46C0A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en-GB" sz="2000" kern="1200" dirty="0">
          <a:solidFill>
            <a:srgbClr val="C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 rot="10800000">
            <a:off x="7596188" y="0"/>
            <a:ext cx="1547812" cy="68580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547813" cy="68580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July 2026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Stephen Brooks, LDRD status review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 Light" pitchFamily="34" charset="0"/>
              </a:defRPr>
            </a:lvl1pPr>
          </a:lstStyle>
          <a:p>
            <a:pPr>
              <a:defRPr/>
            </a:pPr>
            <a:fld id="{6FD7CC7B-9D0C-4FC1-993A-D4FA53C1AD4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GB" sz="4400" kern="1200" dirty="0">
          <a:solidFill>
            <a:srgbClr val="A080C0"/>
          </a:solidFill>
          <a:latin typeface="Calibri Light" panose="020F030202020403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A080C0"/>
          </a:solidFill>
          <a:latin typeface="Calibri Ligh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A080C0"/>
          </a:solidFill>
          <a:latin typeface="Calibri Ligh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A080C0"/>
          </a:solidFill>
          <a:latin typeface="Calibri Ligh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A080C0"/>
          </a:solidFill>
          <a:latin typeface="Calibri Ligh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Calibri Light" panose="020F03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en-US" sz="2800" kern="1200" dirty="0">
          <a:solidFill>
            <a:srgbClr val="00B0F0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en-US" sz="2400" kern="1200" dirty="0">
          <a:solidFill>
            <a:srgbClr val="00DC64"/>
          </a:solidFill>
          <a:latin typeface="Calibri Light" panose="020F03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en-US" sz="2000" kern="1200" dirty="0">
          <a:solidFill>
            <a:srgbClr val="E46C0A"/>
          </a:solid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en-GB" sz="2000" kern="1200" dirty="0">
          <a:solidFill>
            <a:srgbClr val="C00000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movie_lasercool9_cigar">
            <a:hlinkClick r:id="" action="ppaction://media"/>
            <a:extLst>
              <a:ext uri="{FF2B5EF4-FFF2-40B4-BE49-F238E27FC236}">
                <a16:creationId xmlns:a16="http://schemas.microsoft.com/office/drawing/2014/main" id="{11ED488D-9999-C825-4D91-5A61B527D7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 bwMode="auto">
          <a:xfrm>
            <a:off x="5796136" y="1349591"/>
            <a:ext cx="3347864" cy="251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596F46-58E3-4B1C-BAAD-C94748D23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Ion Trap and Coulomb Crystals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2F572-D528-489F-BA6F-BDAAEBCC1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50342"/>
            <a:ext cx="5338936" cy="4775821"/>
          </a:xfrm>
        </p:spPr>
        <p:txBody>
          <a:bodyPr>
            <a:normAutofit/>
          </a:bodyPr>
          <a:lstStyle/>
          <a:p>
            <a:r>
              <a:rPr lang="en-US" sz="1600"/>
              <a:t>Using laser Doppler cooling, can form ultra-low emittance bunches that are </a:t>
            </a:r>
            <a:r>
              <a:rPr lang="en-US" sz="1600" b="1"/>
              <a:t>crystalline</a:t>
            </a:r>
          </a:p>
          <a:p>
            <a:pPr lvl="1"/>
            <a:r>
              <a:rPr lang="en-US" sz="1200"/>
              <a:t>~10</a:t>
            </a:r>
            <a:r>
              <a:rPr lang="en-US" sz="1200" baseline="30000"/>
              <a:t>5</a:t>
            </a:r>
            <a:r>
              <a:rPr lang="en-US" sz="1200"/>
              <a:t> times smaller than conventional beams</a:t>
            </a:r>
          </a:p>
          <a:p>
            <a:pPr lvl="1"/>
            <a:r>
              <a:rPr lang="en-US" sz="1200"/>
              <a:t>Milli-Kelvin temperature range</a:t>
            </a:r>
          </a:p>
          <a:p>
            <a:r>
              <a:rPr lang="en-US" sz="1600"/>
              <a:t>Simulation studies on stability in transfer lines and rings</a:t>
            </a:r>
          </a:p>
          <a:p>
            <a:r>
              <a:rPr lang="en-US" sz="1600"/>
              <a:t>At high energy the beams produce very dense focal points</a:t>
            </a:r>
          </a:p>
          <a:p>
            <a:pPr lvl="1"/>
            <a:r>
              <a:rPr lang="en-US" sz="1200"/>
              <a:t>Would approach nuclear density at TeV energies</a:t>
            </a:r>
          </a:p>
          <a:p>
            <a:pPr lvl="1"/>
            <a:r>
              <a:rPr lang="en-US" sz="1200"/>
              <a:t>Perhaps a new kind of accelerator?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1BA3F2-C175-4A9C-B9EA-0FDAE4ACD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August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B0C7A-F830-467C-8194-BD80EA60A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Stephen Brooks</a:t>
            </a:r>
            <a:r>
              <a:rPr lang="en-GB"/>
              <a:t>, sbrooks@bnl.gov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07169-C727-4E8A-B39E-2D31BA740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9DEF3-38EA-44F2-924B-3AA3B76DF1B8}" type="slidenum">
              <a:rPr lang="en-GB" altLang="en-US" smtClean="0"/>
              <a:pPr>
                <a:defRPr/>
              </a:pPr>
              <a:t>1</a:t>
            </a:fld>
            <a:endParaRPr lang="en-GB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A71C85-F2A6-3692-96C0-DDFC1D247D4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2427"/>
          <a:stretch/>
        </p:blipFill>
        <p:spPr>
          <a:xfrm>
            <a:off x="5337252" y="3978146"/>
            <a:ext cx="2663859" cy="2231498"/>
          </a:xfrm>
          <a:prstGeom prst="rect">
            <a:avLst/>
          </a:prstGeom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5839ABA0-3851-B4C3-8A83-B7C5D6A5898A}"/>
              </a:ext>
            </a:extLst>
          </p:cNvPr>
          <p:cNvSpPr txBox="1"/>
          <p:nvPr/>
        </p:nvSpPr>
        <p:spPr>
          <a:xfrm>
            <a:off x="7907794" y="4007870"/>
            <a:ext cx="1200205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1100" b="1"/>
              <a:t>Experimental result example</a:t>
            </a:r>
          </a:p>
          <a:p>
            <a:endParaRPr lang="en-GB" sz="1100"/>
          </a:p>
          <a:p>
            <a:r>
              <a:rPr lang="en-GB" sz="1100"/>
              <a:t>Fluorescence </a:t>
            </a:r>
            <a:r>
              <a:rPr lang="en-GB" sz="1100" dirty="0"/>
              <a:t>of Coulomb crystal in S-POD trap</a:t>
            </a:r>
            <a:r>
              <a:rPr lang="en-GB" sz="1100"/>
              <a:t>, from K. Izawa et al., </a:t>
            </a:r>
            <a:r>
              <a:rPr lang="en-US" sz="1100"/>
              <a:t>J. Phys</a:t>
            </a:r>
            <a:r>
              <a:rPr lang="en-US" sz="1100" dirty="0"/>
              <a:t>. Soc. Jpn., Vol. 79, No</a:t>
            </a:r>
            <a:r>
              <a:rPr lang="en-US" sz="1100"/>
              <a:t>. 12 (U.Hiroshima)</a:t>
            </a:r>
            <a:endParaRPr lang="en-GB" sz="1100" dirty="0"/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F92FFDB5-EDB8-3C90-41A7-5E1FBBF5FBE2}"/>
              </a:ext>
            </a:extLst>
          </p:cNvPr>
          <p:cNvSpPr txBox="1"/>
          <p:nvPr/>
        </p:nvSpPr>
        <p:spPr>
          <a:xfrm>
            <a:off x="7668344" y="1356076"/>
            <a:ext cx="1475656" cy="276999"/>
          </a:xfrm>
          <a:prstGeom prst="rect">
            <a:avLst/>
          </a:prstGeom>
          <a:solidFill>
            <a:srgbClr val="000000">
              <a:alpha val="10196"/>
            </a:srgb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1200">
                <a:solidFill>
                  <a:schemeClr val="bg1"/>
                </a:solidFill>
              </a:rPr>
              <a:t>Cooling simulation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32D17D8-27BC-9953-2D5D-00AF035B9185}"/>
              </a:ext>
            </a:extLst>
          </p:cNvPr>
          <p:cNvSpPr txBox="1">
            <a:spLocks/>
          </p:cNvSpPr>
          <p:nvPr/>
        </p:nvSpPr>
        <p:spPr bwMode="auto">
          <a:xfrm>
            <a:off x="467543" y="3573016"/>
            <a:ext cx="4486131" cy="2633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en-US" sz="28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lang="en-US" sz="2400" kern="120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en-US" sz="20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lang="en-GB" sz="20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/>
              <a:t>Paul trap configuration: four ~2MHz transverse electrodes (like alternating gradient focussing) and DC longitudinal end caps</a:t>
            </a:r>
          </a:p>
          <a:p>
            <a:pPr marL="0" indent="0">
              <a:buNone/>
            </a:pPr>
            <a:endParaRPr lang="en-GB" sz="1600"/>
          </a:p>
          <a:p>
            <a:endParaRPr lang="en-GB" sz="1600"/>
          </a:p>
          <a:p>
            <a:endParaRPr lang="en-GB" sz="1600"/>
          </a:p>
          <a:p>
            <a:endParaRPr lang="en-GB" sz="1600"/>
          </a:p>
          <a:p>
            <a:endParaRPr lang="en-GB" sz="1600"/>
          </a:p>
          <a:p>
            <a:r>
              <a:rPr lang="en-GB" sz="1600"/>
              <a:t>Temperature limit T</a:t>
            </a:r>
            <a:r>
              <a:rPr lang="en-GB" sz="1600" baseline="-25000"/>
              <a:t>D</a:t>
            </a:r>
            <a:r>
              <a:rPr lang="en-GB" sz="1600"/>
              <a:t> = </a:t>
            </a:r>
            <a:r>
              <a:rPr lang="en-GB" sz="1600">
                <a:latin typeface="Times New Roman" panose="02020603050405020304" pitchFamily="18" charset="0"/>
                <a:cs typeface="Times New Roman" panose="02020603050405020304" pitchFamily="18" charset="0"/>
              </a:rPr>
              <a:t>ℏ</a:t>
            </a:r>
            <a:r>
              <a:rPr lang="en-GB" sz="1600">
                <a:latin typeface="Symbol" panose="05050102010706020507" pitchFamily="18" charset="2"/>
              </a:rPr>
              <a:t>G</a:t>
            </a:r>
            <a:r>
              <a:rPr lang="en-GB" sz="1600"/>
              <a:t>/2k</a:t>
            </a:r>
            <a:r>
              <a:rPr lang="en-GB" sz="1600" baseline="-25000"/>
              <a:t>B</a:t>
            </a:r>
            <a:r>
              <a:rPr lang="en-GB" sz="1600"/>
              <a:t> = 0.552mK</a:t>
            </a:r>
            <a:endParaRPr lang="en-GB" sz="1600" baseline="-25000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0CF0EBC-2C64-6E96-5DBA-8628C91799F4}"/>
              </a:ext>
            </a:extLst>
          </p:cNvPr>
          <p:cNvGrpSpPr/>
          <p:nvPr/>
        </p:nvGrpSpPr>
        <p:grpSpPr>
          <a:xfrm>
            <a:off x="3118362" y="4512833"/>
            <a:ext cx="2150526" cy="922817"/>
            <a:chOff x="13964415" y="3901324"/>
            <a:chExt cx="3415295" cy="1386597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F06051F-78A0-341F-6B79-411D45685A72}"/>
                </a:ext>
              </a:extLst>
            </p:cNvPr>
            <p:cNvSpPr/>
            <p:nvPr/>
          </p:nvSpPr>
          <p:spPr>
            <a:xfrm>
              <a:off x="15104969" y="4653754"/>
              <a:ext cx="634167" cy="6341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800" baseline="3000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  <a:r>
                <a:rPr lang="en-GB" sz="80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</a:t>
              </a:r>
              <a:r>
                <a:rPr lang="en-GB" sz="800" baseline="3000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7120848-8854-D937-ED2B-BF4559C82F53}"/>
                </a:ext>
              </a:extLst>
            </p:cNvPr>
            <p:cNvGrpSpPr/>
            <p:nvPr/>
          </p:nvGrpSpPr>
          <p:grpSpPr>
            <a:xfrm rot="13212662">
              <a:off x="13964415" y="4170871"/>
              <a:ext cx="1255683" cy="182960"/>
              <a:chOff x="4531895" y="4339379"/>
              <a:chExt cx="1255683" cy="182960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C3A30E0-BB83-508B-9775-6E1F013AB8DF}"/>
                  </a:ext>
                </a:extLst>
              </p:cNvPr>
              <p:cNvSpPr/>
              <p:nvPr/>
            </p:nvSpPr>
            <p:spPr>
              <a:xfrm>
                <a:off x="4531895" y="4339379"/>
                <a:ext cx="1098483" cy="152419"/>
              </a:xfrm>
              <a:custGeom>
                <a:avLst/>
                <a:gdLst>
                  <a:gd name="connsiteX0" fmla="*/ 0 w 1090863"/>
                  <a:gd name="connsiteY0" fmla="*/ 153044 h 177141"/>
                  <a:gd name="connsiteX1" fmla="*/ 144379 w 1090863"/>
                  <a:gd name="connsiteY1" fmla="*/ 16687 h 177141"/>
                  <a:gd name="connsiteX2" fmla="*/ 272716 w 1090863"/>
                  <a:gd name="connsiteY2" fmla="*/ 153044 h 177141"/>
                  <a:gd name="connsiteX3" fmla="*/ 425116 w 1090863"/>
                  <a:gd name="connsiteY3" fmla="*/ 8665 h 177141"/>
                  <a:gd name="connsiteX4" fmla="*/ 553452 w 1090863"/>
                  <a:gd name="connsiteY4" fmla="*/ 161065 h 177141"/>
                  <a:gd name="connsiteX5" fmla="*/ 713873 w 1090863"/>
                  <a:gd name="connsiteY5" fmla="*/ 16687 h 177141"/>
                  <a:gd name="connsiteX6" fmla="*/ 834189 w 1090863"/>
                  <a:gd name="connsiteY6" fmla="*/ 177108 h 177141"/>
                  <a:gd name="connsiteX7" fmla="*/ 986589 w 1090863"/>
                  <a:gd name="connsiteY7" fmla="*/ 644 h 177141"/>
                  <a:gd name="connsiteX8" fmla="*/ 1090863 w 1090863"/>
                  <a:gd name="connsiteY8" fmla="*/ 128981 h 177141"/>
                  <a:gd name="connsiteX0" fmla="*/ 0 w 1090863"/>
                  <a:gd name="connsiteY0" fmla="*/ 144389 h 168465"/>
                  <a:gd name="connsiteX1" fmla="*/ 144379 w 1090863"/>
                  <a:gd name="connsiteY1" fmla="*/ 8032 h 168465"/>
                  <a:gd name="connsiteX2" fmla="*/ 272716 w 1090863"/>
                  <a:gd name="connsiteY2" fmla="*/ 144389 h 168465"/>
                  <a:gd name="connsiteX3" fmla="*/ 425116 w 1090863"/>
                  <a:gd name="connsiteY3" fmla="*/ 10 h 168465"/>
                  <a:gd name="connsiteX4" fmla="*/ 553452 w 1090863"/>
                  <a:gd name="connsiteY4" fmla="*/ 152410 h 168465"/>
                  <a:gd name="connsiteX5" fmla="*/ 713873 w 1090863"/>
                  <a:gd name="connsiteY5" fmla="*/ 8032 h 168465"/>
                  <a:gd name="connsiteX6" fmla="*/ 834189 w 1090863"/>
                  <a:gd name="connsiteY6" fmla="*/ 168453 h 168465"/>
                  <a:gd name="connsiteX7" fmla="*/ 994209 w 1090863"/>
                  <a:gd name="connsiteY7" fmla="*/ 17389 h 168465"/>
                  <a:gd name="connsiteX8" fmla="*/ 1090863 w 1090863"/>
                  <a:gd name="connsiteY8" fmla="*/ 120326 h 168465"/>
                  <a:gd name="connsiteX0" fmla="*/ 0 w 1090863"/>
                  <a:gd name="connsiteY0" fmla="*/ 144389 h 152419"/>
                  <a:gd name="connsiteX1" fmla="*/ 144379 w 1090863"/>
                  <a:gd name="connsiteY1" fmla="*/ 8032 h 152419"/>
                  <a:gd name="connsiteX2" fmla="*/ 272716 w 1090863"/>
                  <a:gd name="connsiteY2" fmla="*/ 144389 h 152419"/>
                  <a:gd name="connsiteX3" fmla="*/ 425116 w 1090863"/>
                  <a:gd name="connsiteY3" fmla="*/ 10 h 152419"/>
                  <a:gd name="connsiteX4" fmla="*/ 553452 w 1090863"/>
                  <a:gd name="connsiteY4" fmla="*/ 152410 h 152419"/>
                  <a:gd name="connsiteX5" fmla="*/ 713873 w 1090863"/>
                  <a:gd name="connsiteY5" fmla="*/ 8032 h 152419"/>
                  <a:gd name="connsiteX6" fmla="*/ 849429 w 1090863"/>
                  <a:gd name="connsiteY6" fmla="*/ 145593 h 152419"/>
                  <a:gd name="connsiteX7" fmla="*/ 994209 w 1090863"/>
                  <a:gd name="connsiteY7" fmla="*/ 17389 h 152419"/>
                  <a:gd name="connsiteX8" fmla="*/ 1090863 w 1090863"/>
                  <a:gd name="connsiteY8" fmla="*/ 120326 h 152419"/>
                  <a:gd name="connsiteX0" fmla="*/ 0 w 1098483"/>
                  <a:gd name="connsiteY0" fmla="*/ 144389 h 152419"/>
                  <a:gd name="connsiteX1" fmla="*/ 144379 w 1098483"/>
                  <a:gd name="connsiteY1" fmla="*/ 8032 h 152419"/>
                  <a:gd name="connsiteX2" fmla="*/ 272716 w 1098483"/>
                  <a:gd name="connsiteY2" fmla="*/ 144389 h 152419"/>
                  <a:gd name="connsiteX3" fmla="*/ 425116 w 1098483"/>
                  <a:gd name="connsiteY3" fmla="*/ 10 h 152419"/>
                  <a:gd name="connsiteX4" fmla="*/ 553452 w 1098483"/>
                  <a:gd name="connsiteY4" fmla="*/ 152410 h 152419"/>
                  <a:gd name="connsiteX5" fmla="*/ 713873 w 1098483"/>
                  <a:gd name="connsiteY5" fmla="*/ 8032 h 152419"/>
                  <a:gd name="connsiteX6" fmla="*/ 849429 w 1098483"/>
                  <a:gd name="connsiteY6" fmla="*/ 145593 h 152419"/>
                  <a:gd name="connsiteX7" fmla="*/ 994209 w 1098483"/>
                  <a:gd name="connsiteY7" fmla="*/ 17389 h 152419"/>
                  <a:gd name="connsiteX8" fmla="*/ 1098483 w 1098483"/>
                  <a:gd name="connsiteY8" fmla="*/ 102546 h 152419"/>
                  <a:gd name="connsiteX0" fmla="*/ 0 w 1098483"/>
                  <a:gd name="connsiteY0" fmla="*/ 144389 h 152419"/>
                  <a:gd name="connsiteX1" fmla="*/ 144379 w 1098483"/>
                  <a:gd name="connsiteY1" fmla="*/ 8032 h 152419"/>
                  <a:gd name="connsiteX2" fmla="*/ 272716 w 1098483"/>
                  <a:gd name="connsiteY2" fmla="*/ 144389 h 152419"/>
                  <a:gd name="connsiteX3" fmla="*/ 425116 w 1098483"/>
                  <a:gd name="connsiteY3" fmla="*/ 10 h 152419"/>
                  <a:gd name="connsiteX4" fmla="*/ 553452 w 1098483"/>
                  <a:gd name="connsiteY4" fmla="*/ 152410 h 152419"/>
                  <a:gd name="connsiteX5" fmla="*/ 713873 w 1098483"/>
                  <a:gd name="connsiteY5" fmla="*/ 8032 h 152419"/>
                  <a:gd name="connsiteX6" fmla="*/ 849429 w 1098483"/>
                  <a:gd name="connsiteY6" fmla="*/ 145593 h 152419"/>
                  <a:gd name="connsiteX7" fmla="*/ 994209 w 1098483"/>
                  <a:gd name="connsiteY7" fmla="*/ 17389 h 152419"/>
                  <a:gd name="connsiteX8" fmla="*/ 1098483 w 1098483"/>
                  <a:gd name="connsiteY8" fmla="*/ 133026 h 152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8483" h="152419">
                    <a:moveTo>
                      <a:pt x="0" y="144389"/>
                    </a:moveTo>
                    <a:cubicBezTo>
                      <a:pt x="49463" y="76210"/>
                      <a:pt x="98926" y="8032"/>
                      <a:pt x="144379" y="8032"/>
                    </a:cubicBezTo>
                    <a:cubicBezTo>
                      <a:pt x="189832" y="8032"/>
                      <a:pt x="225927" y="145726"/>
                      <a:pt x="272716" y="144389"/>
                    </a:cubicBezTo>
                    <a:cubicBezTo>
                      <a:pt x="319505" y="143052"/>
                      <a:pt x="378327" y="-1327"/>
                      <a:pt x="425116" y="10"/>
                    </a:cubicBezTo>
                    <a:cubicBezTo>
                      <a:pt x="471905" y="1347"/>
                      <a:pt x="505326" y="151073"/>
                      <a:pt x="553452" y="152410"/>
                    </a:cubicBezTo>
                    <a:cubicBezTo>
                      <a:pt x="601578" y="153747"/>
                      <a:pt x="664544" y="9168"/>
                      <a:pt x="713873" y="8032"/>
                    </a:cubicBezTo>
                    <a:cubicBezTo>
                      <a:pt x="763202" y="6896"/>
                      <a:pt x="802706" y="144034"/>
                      <a:pt x="849429" y="145593"/>
                    </a:cubicBezTo>
                    <a:cubicBezTo>
                      <a:pt x="896152" y="147153"/>
                      <a:pt x="951430" y="25410"/>
                      <a:pt x="994209" y="17389"/>
                    </a:cubicBezTo>
                    <a:cubicBezTo>
                      <a:pt x="1036988" y="9368"/>
                      <a:pt x="1067735" y="64847"/>
                      <a:pt x="1098483" y="133026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800"/>
              </a:p>
            </p:txBody>
          </p:sp>
          <p:sp>
            <p:nvSpPr>
              <p:cNvPr id="46" name="Isosceles Triangle 45">
                <a:extLst>
                  <a:ext uri="{FF2B5EF4-FFF2-40B4-BE49-F238E27FC236}">
                    <a16:creationId xmlns:a16="http://schemas.microsoft.com/office/drawing/2014/main" id="{24DEC407-B2AF-37CE-9173-6A7AD03071B1}"/>
                  </a:ext>
                </a:extLst>
              </p:cNvPr>
              <p:cNvSpPr/>
              <p:nvPr/>
            </p:nvSpPr>
            <p:spPr>
              <a:xfrm rot="5400000">
                <a:off x="5625333" y="4360095"/>
                <a:ext cx="159669" cy="164820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80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A0D003D2-1CA7-8D91-49D7-17E9FF84B7AF}"/>
                </a:ext>
              </a:extLst>
            </p:cNvPr>
            <p:cNvGrpSpPr/>
            <p:nvPr/>
          </p:nvGrpSpPr>
          <p:grpSpPr>
            <a:xfrm rot="10800000">
              <a:off x="15903466" y="4891607"/>
              <a:ext cx="1255683" cy="182960"/>
              <a:chOff x="4531895" y="4339379"/>
              <a:chExt cx="1255683" cy="182960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07B2BC7-B6DE-AA8D-3C2D-AF2A14E207C8}"/>
                  </a:ext>
                </a:extLst>
              </p:cNvPr>
              <p:cNvSpPr/>
              <p:nvPr/>
            </p:nvSpPr>
            <p:spPr>
              <a:xfrm>
                <a:off x="4531895" y="4339379"/>
                <a:ext cx="1098483" cy="152419"/>
              </a:xfrm>
              <a:custGeom>
                <a:avLst/>
                <a:gdLst>
                  <a:gd name="connsiteX0" fmla="*/ 0 w 1090863"/>
                  <a:gd name="connsiteY0" fmla="*/ 153044 h 177141"/>
                  <a:gd name="connsiteX1" fmla="*/ 144379 w 1090863"/>
                  <a:gd name="connsiteY1" fmla="*/ 16687 h 177141"/>
                  <a:gd name="connsiteX2" fmla="*/ 272716 w 1090863"/>
                  <a:gd name="connsiteY2" fmla="*/ 153044 h 177141"/>
                  <a:gd name="connsiteX3" fmla="*/ 425116 w 1090863"/>
                  <a:gd name="connsiteY3" fmla="*/ 8665 h 177141"/>
                  <a:gd name="connsiteX4" fmla="*/ 553452 w 1090863"/>
                  <a:gd name="connsiteY4" fmla="*/ 161065 h 177141"/>
                  <a:gd name="connsiteX5" fmla="*/ 713873 w 1090863"/>
                  <a:gd name="connsiteY5" fmla="*/ 16687 h 177141"/>
                  <a:gd name="connsiteX6" fmla="*/ 834189 w 1090863"/>
                  <a:gd name="connsiteY6" fmla="*/ 177108 h 177141"/>
                  <a:gd name="connsiteX7" fmla="*/ 986589 w 1090863"/>
                  <a:gd name="connsiteY7" fmla="*/ 644 h 177141"/>
                  <a:gd name="connsiteX8" fmla="*/ 1090863 w 1090863"/>
                  <a:gd name="connsiteY8" fmla="*/ 128981 h 177141"/>
                  <a:gd name="connsiteX0" fmla="*/ 0 w 1090863"/>
                  <a:gd name="connsiteY0" fmla="*/ 144389 h 168465"/>
                  <a:gd name="connsiteX1" fmla="*/ 144379 w 1090863"/>
                  <a:gd name="connsiteY1" fmla="*/ 8032 h 168465"/>
                  <a:gd name="connsiteX2" fmla="*/ 272716 w 1090863"/>
                  <a:gd name="connsiteY2" fmla="*/ 144389 h 168465"/>
                  <a:gd name="connsiteX3" fmla="*/ 425116 w 1090863"/>
                  <a:gd name="connsiteY3" fmla="*/ 10 h 168465"/>
                  <a:gd name="connsiteX4" fmla="*/ 553452 w 1090863"/>
                  <a:gd name="connsiteY4" fmla="*/ 152410 h 168465"/>
                  <a:gd name="connsiteX5" fmla="*/ 713873 w 1090863"/>
                  <a:gd name="connsiteY5" fmla="*/ 8032 h 168465"/>
                  <a:gd name="connsiteX6" fmla="*/ 834189 w 1090863"/>
                  <a:gd name="connsiteY6" fmla="*/ 168453 h 168465"/>
                  <a:gd name="connsiteX7" fmla="*/ 994209 w 1090863"/>
                  <a:gd name="connsiteY7" fmla="*/ 17389 h 168465"/>
                  <a:gd name="connsiteX8" fmla="*/ 1090863 w 1090863"/>
                  <a:gd name="connsiteY8" fmla="*/ 120326 h 168465"/>
                  <a:gd name="connsiteX0" fmla="*/ 0 w 1090863"/>
                  <a:gd name="connsiteY0" fmla="*/ 144389 h 152419"/>
                  <a:gd name="connsiteX1" fmla="*/ 144379 w 1090863"/>
                  <a:gd name="connsiteY1" fmla="*/ 8032 h 152419"/>
                  <a:gd name="connsiteX2" fmla="*/ 272716 w 1090863"/>
                  <a:gd name="connsiteY2" fmla="*/ 144389 h 152419"/>
                  <a:gd name="connsiteX3" fmla="*/ 425116 w 1090863"/>
                  <a:gd name="connsiteY3" fmla="*/ 10 h 152419"/>
                  <a:gd name="connsiteX4" fmla="*/ 553452 w 1090863"/>
                  <a:gd name="connsiteY4" fmla="*/ 152410 h 152419"/>
                  <a:gd name="connsiteX5" fmla="*/ 713873 w 1090863"/>
                  <a:gd name="connsiteY5" fmla="*/ 8032 h 152419"/>
                  <a:gd name="connsiteX6" fmla="*/ 849429 w 1090863"/>
                  <a:gd name="connsiteY6" fmla="*/ 145593 h 152419"/>
                  <a:gd name="connsiteX7" fmla="*/ 994209 w 1090863"/>
                  <a:gd name="connsiteY7" fmla="*/ 17389 h 152419"/>
                  <a:gd name="connsiteX8" fmla="*/ 1090863 w 1090863"/>
                  <a:gd name="connsiteY8" fmla="*/ 120326 h 152419"/>
                  <a:gd name="connsiteX0" fmla="*/ 0 w 1098483"/>
                  <a:gd name="connsiteY0" fmla="*/ 144389 h 152419"/>
                  <a:gd name="connsiteX1" fmla="*/ 144379 w 1098483"/>
                  <a:gd name="connsiteY1" fmla="*/ 8032 h 152419"/>
                  <a:gd name="connsiteX2" fmla="*/ 272716 w 1098483"/>
                  <a:gd name="connsiteY2" fmla="*/ 144389 h 152419"/>
                  <a:gd name="connsiteX3" fmla="*/ 425116 w 1098483"/>
                  <a:gd name="connsiteY3" fmla="*/ 10 h 152419"/>
                  <a:gd name="connsiteX4" fmla="*/ 553452 w 1098483"/>
                  <a:gd name="connsiteY4" fmla="*/ 152410 h 152419"/>
                  <a:gd name="connsiteX5" fmla="*/ 713873 w 1098483"/>
                  <a:gd name="connsiteY5" fmla="*/ 8032 h 152419"/>
                  <a:gd name="connsiteX6" fmla="*/ 849429 w 1098483"/>
                  <a:gd name="connsiteY6" fmla="*/ 145593 h 152419"/>
                  <a:gd name="connsiteX7" fmla="*/ 994209 w 1098483"/>
                  <a:gd name="connsiteY7" fmla="*/ 17389 h 152419"/>
                  <a:gd name="connsiteX8" fmla="*/ 1098483 w 1098483"/>
                  <a:gd name="connsiteY8" fmla="*/ 102546 h 152419"/>
                  <a:gd name="connsiteX0" fmla="*/ 0 w 1098483"/>
                  <a:gd name="connsiteY0" fmla="*/ 144389 h 152419"/>
                  <a:gd name="connsiteX1" fmla="*/ 144379 w 1098483"/>
                  <a:gd name="connsiteY1" fmla="*/ 8032 h 152419"/>
                  <a:gd name="connsiteX2" fmla="*/ 272716 w 1098483"/>
                  <a:gd name="connsiteY2" fmla="*/ 144389 h 152419"/>
                  <a:gd name="connsiteX3" fmla="*/ 425116 w 1098483"/>
                  <a:gd name="connsiteY3" fmla="*/ 10 h 152419"/>
                  <a:gd name="connsiteX4" fmla="*/ 553452 w 1098483"/>
                  <a:gd name="connsiteY4" fmla="*/ 152410 h 152419"/>
                  <a:gd name="connsiteX5" fmla="*/ 713873 w 1098483"/>
                  <a:gd name="connsiteY5" fmla="*/ 8032 h 152419"/>
                  <a:gd name="connsiteX6" fmla="*/ 849429 w 1098483"/>
                  <a:gd name="connsiteY6" fmla="*/ 145593 h 152419"/>
                  <a:gd name="connsiteX7" fmla="*/ 994209 w 1098483"/>
                  <a:gd name="connsiteY7" fmla="*/ 17389 h 152419"/>
                  <a:gd name="connsiteX8" fmla="*/ 1098483 w 1098483"/>
                  <a:gd name="connsiteY8" fmla="*/ 133026 h 152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8483" h="152419">
                    <a:moveTo>
                      <a:pt x="0" y="144389"/>
                    </a:moveTo>
                    <a:cubicBezTo>
                      <a:pt x="49463" y="76210"/>
                      <a:pt x="98926" y="8032"/>
                      <a:pt x="144379" y="8032"/>
                    </a:cubicBezTo>
                    <a:cubicBezTo>
                      <a:pt x="189832" y="8032"/>
                      <a:pt x="225927" y="145726"/>
                      <a:pt x="272716" y="144389"/>
                    </a:cubicBezTo>
                    <a:cubicBezTo>
                      <a:pt x="319505" y="143052"/>
                      <a:pt x="378327" y="-1327"/>
                      <a:pt x="425116" y="10"/>
                    </a:cubicBezTo>
                    <a:cubicBezTo>
                      <a:pt x="471905" y="1347"/>
                      <a:pt x="505326" y="151073"/>
                      <a:pt x="553452" y="152410"/>
                    </a:cubicBezTo>
                    <a:cubicBezTo>
                      <a:pt x="601578" y="153747"/>
                      <a:pt x="664544" y="9168"/>
                      <a:pt x="713873" y="8032"/>
                    </a:cubicBezTo>
                    <a:cubicBezTo>
                      <a:pt x="763202" y="6896"/>
                      <a:pt x="802706" y="144034"/>
                      <a:pt x="849429" y="145593"/>
                    </a:cubicBezTo>
                    <a:cubicBezTo>
                      <a:pt x="896152" y="147153"/>
                      <a:pt x="951430" y="25410"/>
                      <a:pt x="994209" y="17389"/>
                    </a:cubicBezTo>
                    <a:cubicBezTo>
                      <a:pt x="1036988" y="9368"/>
                      <a:pt x="1067735" y="64847"/>
                      <a:pt x="1098483" y="133026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800"/>
              </a:p>
            </p:txBody>
          </p:sp>
          <p:sp>
            <p:nvSpPr>
              <p:cNvPr id="49" name="Isosceles Triangle 48">
                <a:extLst>
                  <a:ext uri="{FF2B5EF4-FFF2-40B4-BE49-F238E27FC236}">
                    <a16:creationId xmlns:a16="http://schemas.microsoft.com/office/drawing/2014/main" id="{204CFD19-3843-8BC2-7499-B1117A64B743}"/>
                  </a:ext>
                </a:extLst>
              </p:cNvPr>
              <p:cNvSpPr/>
              <p:nvPr/>
            </p:nvSpPr>
            <p:spPr>
              <a:xfrm rot="5400000">
                <a:off x="5625333" y="4360095"/>
                <a:ext cx="159669" cy="164820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80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54868AD-2639-D91E-3036-6E03C907E8AC}"/>
                </a:ext>
              </a:extLst>
            </p:cNvPr>
            <p:cNvSpPr txBox="1"/>
            <p:nvPr/>
          </p:nvSpPr>
          <p:spPr>
            <a:xfrm>
              <a:off x="15678992" y="4581355"/>
              <a:ext cx="1700718" cy="410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/>
                <a:t>397nm photon</a:t>
              </a:r>
              <a:endParaRPr lang="en-US" sz="800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3E50E26-2C95-5B71-4CA2-839F9E92FCDA}"/>
                </a:ext>
              </a:extLst>
            </p:cNvPr>
            <p:cNvSpPr txBox="1"/>
            <p:nvPr/>
          </p:nvSpPr>
          <p:spPr>
            <a:xfrm>
              <a:off x="14335606" y="3901324"/>
              <a:ext cx="1700718" cy="8806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/>
                <a:t>Emitted in random direction</a:t>
              </a:r>
              <a:endParaRPr lang="en-US" sz="800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55DCF5E-3036-E485-9615-E4D0E1CD6BAA}"/>
              </a:ext>
            </a:extLst>
          </p:cNvPr>
          <p:cNvGrpSpPr/>
          <p:nvPr/>
        </p:nvGrpSpPr>
        <p:grpSpPr>
          <a:xfrm>
            <a:off x="672587" y="4437112"/>
            <a:ext cx="2345132" cy="1407675"/>
            <a:chOff x="9395362" y="3834235"/>
            <a:chExt cx="3521371" cy="2113718"/>
          </a:xfrm>
        </p:grpSpPr>
        <p:sp>
          <p:nvSpPr>
            <p:cNvPr id="20" name="Cylinder 19">
              <a:extLst>
                <a:ext uri="{FF2B5EF4-FFF2-40B4-BE49-F238E27FC236}">
                  <a16:creationId xmlns:a16="http://schemas.microsoft.com/office/drawing/2014/main" id="{4672120C-034E-3281-76B6-8452B7F6947A}"/>
                </a:ext>
              </a:extLst>
            </p:cNvPr>
            <p:cNvSpPr/>
            <p:nvPr/>
          </p:nvSpPr>
          <p:spPr>
            <a:xfrm rot="5400000">
              <a:off x="10779809" y="4235822"/>
              <a:ext cx="193555" cy="1483937"/>
            </a:xfrm>
            <a:prstGeom prst="can">
              <a:avLst/>
            </a:prstGeom>
            <a:solidFill>
              <a:srgbClr val="4BACC6">
                <a:alpha val="50196"/>
              </a:srgbClr>
            </a:solidFill>
            <a:ln w="12700">
              <a:solidFill>
                <a:srgbClr val="000000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A5BC1E4-57D0-73A4-45D9-226122EAAFDE}"/>
                </a:ext>
              </a:extLst>
            </p:cNvPr>
            <p:cNvGrpSpPr/>
            <p:nvPr/>
          </p:nvGrpSpPr>
          <p:grpSpPr>
            <a:xfrm>
              <a:off x="9395362" y="3834235"/>
              <a:ext cx="3521371" cy="2113718"/>
              <a:chOff x="762597" y="3155708"/>
              <a:chExt cx="2729283" cy="1638264"/>
            </a:xfrm>
          </p:grpSpPr>
          <p:sp>
            <p:nvSpPr>
              <p:cNvPr id="22" name="Cylinder 21">
                <a:extLst>
                  <a:ext uri="{FF2B5EF4-FFF2-40B4-BE49-F238E27FC236}">
                    <a16:creationId xmlns:a16="http://schemas.microsoft.com/office/drawing/2014/main" id="{B8D23ED2-325C-09F3-1FB8-4CB6F74C6875}"/>
                  </a:ext>
                </a:extLst>
              </p:cNvPr>
              <p:cNvSpPr/>
              <p:nvPr/>
            </p:nvSpPr>
            <p:spPr>
              <a:xfrm rot="5400000">
                <a:off x="1781011" y="3280762"/>
                <a:ext cx="150017" cy="1150144"/>
              </a:xfrm>
              <a:prstGeom prst="can">
                <a:avLst/>
              </a:prstGeom>
              <a:solidFill>
                <a:schemeClr val="accent5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BDC693D9-252A-A41E-A9F2-159C584E5A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3356" y="3348407"/>
                <a:ext cx="1730170" cy="143077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Cylinder 23">
                <a:extLst>
                  <a:ext uri="{FF2B5EF4-FFF2-40B4-BE49-F238E27FC236}">
                    <a16:creationId xmlns:a16="http://schemas.microsoft.com/office/drawing/2014/main" id="{2F6AFB3D-F417-BDFD-DA1A-9EB05D360A5E}"/>
                  </a:ext>
                </a:extLst>
              </p:cNvPr>
              <p:cNvSpPr/>
              <p:nvPr/>
            </p:nvSpPr>
            <p:spPr>
              <a:xfrm rot="5400000">
                <a:off x="760132" y="3847121"/>
                <a:ext cx="435769" cy="430839"/>
              </a:xfrm>
              <a:prstGeom prst="can">
                <a:avLst/>
              </a:prstGeom>
              <a:solidFill>
                <a:srgbClr val="00B05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25" name="Cylinder 24">
                <a:extLst>
                  <a:ext uri="{FF2B5EF4-FFF2-40B4-BE49-F238E27FC236}">
                    <a16:creationId xmlns:a16="http://schemas.microsoft.com/office/drawing/2014/main" id="{30AA504F-118C-589F-3A9B-7BED928344E1}"/>
                  </a:ext>
                </a:extLst>
              </p:cNvPr>
              <p:cNvSpPr/>
              <p:nvPr/>
            </p:nvSpPr>
            <p:spPr>
              <a:xfrm rot="5400000">
                <a:off x="2537603" y="3838011"/>
                <a:ext cx="435769" cy="449059"/>
              </a:xfrm>
              <a:prstGeom prst="can">
                <a:avLst/>
              </a:prstGeom>
              <a:solidFill>
                <a:srgbClr val="00B05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B48605BE-D8EA-78B7-1824-C53CCFD39C4A}"/>
                  </a:ext>
                </a:extLst>
              </p:cNvPr>
              <p:cNvSpPr/>
              <p:nvPr/>
            </p:nvSpPr>
            <p:spPr>
              <a:xfrm>
                <a:off x="1598131" y="4059682"/>
                <a:ext cx="50006" cy="50007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62B6A527-7CDF-E637-6546-462C826939FF}"/>
                  </a:ext>
                </a:extLst>
              </p:cNvPr>
              <p:cNvSpPr/>
              <p:nvPr/>
            </p:nvSpPr>
            <p:spPr>
              <a:xfrm>
                <a:off x="1750827" y="4059682"/>
                <a:ext cx="50006" cy="50007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C1C22BDD-FB4F-22A7-C8DD-1E9ACFA9C2DE}"/>
                  </a:ext>
                </a:extLst>
              </p:cNvPr>
              <p:cNvSpPr/>
              <p:nvPr/>
            </p:nvSpPr>
            <p:spPr>
              <a:xfrm>
                <a:off x="1903523" y="4059682"/>
                <a:ext cx="50006" cy="50007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9C2C5CDB-3D0E-4C13-5636-2406DC6EF817}"/>
                  </a:ext>
                </a:extLst>
              </p:cNvPr>
              <p:cNvSpPr/>
              <p:nvPr/>
            </p:nvSpPr>
            <p:spPr>
              <a:xfrm>
                <a:off x="2057663" y="4059682"/>
                <a:ext cx="50006" cy="50007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5048730C-81C0-E2C2-0E54-A4C383455DE7}"/>
                  </a:ext>
                </a:extLst>
              </p:cNvPr>
              <p:cNvSpPr/>
              <p:nvPr/>
            </p:nvSpPr>
            <p:spPr>
              <a:xfrm>
                <a:off x="1104223" y="3952366"/>
                <a:ext cx="72398" cy="228011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6023EA7F-8BF6-2D4D-6FF7-9B7D1E58BD04}"/>
                  </a:ext>
                </a:extLst>
              </p:cNvPr>
              <p:cNvSpPr/>
              <p:nvPr/>
            </p:nvSpPr>
            <p:spPr>
              <a:xfrm>
                <a:off x="2893537" y="3952366"/>
                <a:ext cx="72398" cy="228011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B5C9093-0019-16EF-0E5B-B462A5F889AC}"/>
                  </a:ext>
                </a:extLst>
              </p:cNvPr>
              <p:cNvSpPr txBox="1"/>
              <p:nvPr/>
            </p:nvSpPr>
            <p:spPr>
              <a:xfrm>
                <a:off x="1196936" y="3360610"/>
                <a:ext cx="1318163" cy="3940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/>
                  <a:t>Transverse trap electrodes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794BF3D-1BCF-9768-3C2E-F8EC78944541}"/>
                  </a:ext>
                </a:extLst>
              </p:cNvPr>
              <p:cNvSpPr txBox="1"/>
              <p:nvPr/>
            </p:nvSpPr>
            <p:spPr>
              <a:xfrm>
                <a:off x="2324104" y="3155708"/>
                <a:ext cx="1167776" cy="680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/>
                  <a:t>Longitudinal trap electrodes with injection / extraction hole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029DEF9-F683-64FE-A7A8-526E49AEDAF2}"/>
                  </a:ext>
                </a:extLst>
              </p:cNvPr>
              <p:cNvSpPr txBox="1"/>
              <p:nvPr/>
            </p:nvSpPr>
            <p:spPr>
              <a:xfrm>
                <a:off x="1228163" y="3936716"/>
                <a:ext cx="463891" cy="250736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/>
                  <a:t>Ions</a:t>
                </a: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3ABF5933-0706-12DE-A019-9B49FA023A34}"/>
                  </a:ext>
                </a:extLst>
              </p:cNvPr>
              <p:cNvSpPr/>
              <p:nvPr/>
            </p:nvSpPr>
            <p:spPr>
              <a:xfrm>
                <a:off x="1675640" y="4023282"/>
                <a:ext cx="50007" cy="45719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1483935A-8D99-F9A7-B58D-64688CAA12D5}"/>
                  </a:ext>
                </a:extLst>
              </p:cNvPr>
              <p:cNvSpPr/>
              <p:nvPr/>
            </p:nvSpPr>
            <p:spPr>
              <a:xfrm>
                <a:off x="1828336" y="4023282"/>
                <a:ext cx="50007" cy="45719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768F6AC5-353F-EAF9-758D-3D76DC7E6674}"/>
                  </a:ext>
                </a:extLst>
              </p:cNvPr>
              <p:cNvSpPr/>
              <p:nvPr/>
            </p:nvSpPr>
            <p:spPr>
              <a:xfrm>
                <a:off x="1982476" y="4023282"/>
                <a:ext cx="50007" cy="45719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14B5A39-D588-55D3-7465-06D67446545E}"/>
                  </a:ext>
                </a:extLst>
              </p:cNvPr>
              <p:cNvSpPr/>
              <p:nvPr/>
            </p:nvSpPr>
            <p:spPr>
              <a:xfrm>
                <a:off x="1674573" y="4101021"/>
                <a:ext cx="50006" cy="50007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9A80091D-397F-68C1-20F6-074A60D51D94}"/>
                  </a:ext>
                </a:extLst>
              </p:cNvPr>
              <p:cNvSpPr/>
              <p:nvPr/>
            </p:nvSpPr>
            <p:spPr>
              <a:xfrm>
                <a:off x="1827269" y="4101021"/>
                <a:ext cx="50006" cy="50007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99DF59F5-4BB5-DBA9-714C-77BB92801848}"/>
                  </a:ext>
                </a:extLst>
              </p:cNvPr>
              <p:cNvSpPr/>
              <p:nvPr/>
            </p:nvSpPr>
            <p:spPr>
              <a:xfrm>
                <a:off x="1981409" y="4101021"/>
                <a:ext cx="50006" cy="50007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41" name="Cylinder 40">
                <a:extLst>
                  <a:ext uri="{FF2B5EF4-FFF2-40B4-BE49-F238E27FC236}">
                    <a16:creationId xmlns:a16="http://schemas.microsoft.com/office/drawing/2014/main" id="{394CC8D7-F00F-AA5F-BDF5-F0B51D4CE0A2}"/>
                  </a:ext>
                </a:extLst>
              </p:cNvPr>
              <p:cNvSpPr/>
              <p:nvPr/>
            </p:nvSpPr>
            <p:spPr>
              <a:xfrm rot="5400000">
                <a:off x="1781011" y="3723673"/>
                <a:ext cx="150017" cy="1150144"/>
              </a:xfrm>
              <a:prstGeom prst="can">
                <a:avLst/>
              </a:prstGeom>
              <a:solidFill>
                <a:schemeClr val="accent5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CD91F4F-D985-CA9F-0236-560368DD5918}"/>
                  </a:ext>
                </a:extLst>
              </p:cNvPr>
              <p:cNvSpPr txBox="1"/>
              <p:nvPr/>
            </p:nvSpPr>
            <p:spPr>
              <a:xfrm>
                <a:off x="1945522" y="4543236"/>
                <a:ext cx="971139" cy="250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/>
                  <a:t>Laser</a:t>
                </a:r>
              </a:p>
            </p:txBody>
          </p:sp>
        </p:grpSp>
        <p:sp>
          <p:nvSpPr>
            <p:cNvPr id="53" name="Cylinder 52">
              <a:extLst>
                <a:ext uri="{FF2B5EF4-FFF2-40B4-BE49-F238E27FC236}">
                  <a16:creationId xmlns:a16="http://schemas.microsoft.com/office/drawing/2014/main" id="{E6E11A94-D694-559C-A4A9-5DE80C3662E5}"/>
                </a:ext>
              </a:extLst>
            </p:cNvPr>
            <p:cNvSpPr/>
            <p:nvPr/>
          </p:nvSpPr>
          <p:spPr>
            <a:xfrm rot="5400000">
              <a:off x="10636485" y="4325646"/>
              <a:ext cx="193555" cy="1483937"/>
            </a:xfrm>
            <a:prstGeom prst="can">
              <a:avLst/>
            </a:prstGeom>
            <a:solidFill>
              <a:srgbClr val="4BACC6">
                <a:alpha val="10196"/>
              </a:srgbClr>
            </a:solidFill>
            <a:ln w="12700">
              <a:solidFill>
                <a:srgbClr val="000000">
                  <a:alpha val="1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55763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50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ooster_accel2_angle">
            <a:hlinkClick r:id="" action="ppaction://media"/>
            <a:extLst>
              <a:ext uri="{FF2B5EF4-FFF2-40B4-BE49-F238E27FC236}">
                <a16:creationId xmlns:a16="http://schemas.microsoft.com/office/drawing/2014/main" id="{30598608-AB6F-8E62-FDF4-B4FF171812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22112" t="9576" r="30862" b="8812"/>
          <a:stretch>
            <a:fillRect/>
          </a:stretch>
        </p:blipFill>
        <p:spPr>
          <a:xfrm>
            <a:off x="3563207" y="1362368"/>
            <a:ext cx="2376945" cy="3093398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ECB6AE7-A226-040C-E560-6F0FAC6B9042}"/>
              </a:ext>
            </a:extLst>
          </p:cNvPr>
          <p:cNvSpPr txBox="1">
            <a:spLocks/>
          </p:cNvSpPr>
          <p:nvPr/>
        </p:nvSpPr>
        <p:spPr bwMode="auto">
          <a:xfrm>
            <a:off x="107504" y="1362368"/>
            <a:ext cx="8579296" cy="476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en-US" sz="28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lang="en-US" sz="2400" kern="120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en-US" sz="20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lang="en-GB" sz="20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/>
            <a:r>
              <a:rPr lang="en-US" sz="2000"/>
              <a:t>Aiming to trap and cool ions</a:t>
            </a:r>
          </a:p>
          <a:p>
            <a:pPr marL="228600" indent="-228600"/>
            <a:r>
              <a:rPr lang="en-US" sz="2000"/>
              <a:t>Later, extract into:</a:t>
            </a:r>
          </a:p>
          <a:p>
            <a:pPr lvl="1"/>
            <a:r>
              <a:rPr lang="en-US" sz="1800"/>
              <a:t>Low energy test beamlines</a:t>
            </a:r>
          </a:p>
          <a:p>
            <a:pPr lvl="2"/>
            <a:r>
              <a:rPr lang="en-US" sz="1600"/>
              <a:t>Beam transport tests</a:t>
            </a:r>
          </a:p>
          <a:p>
            <a:pPr lvl="2"/>
            <a:r>
              <a:rPr lang="en-US" sz="1600"/>
              <a:t>Optics and stability</a:t>
            </a:r>
          </a:p>
          <a:p>
            <a:pPr lvl="1"/>
            <a:r>
              <a:rPr lang="en-US" sz="1800"/>
              <a:t>BNL injectors?</a:t>
            </a:r>
          </a:p>
          <a:p>
            <a:pPr lvl="2"/>
            <a:r>
              <a:rPr lang="en-US" sz="1600"/>
              <a:t>Stability in Booster ring </a:t>
            </a:r>
            <a:r>
              <a:rPr lang="en-US" sz="1600">
                <a:sym typeface="Wingdings" panose="05000000000000000000" pitchFamily="2" charset="2"/>
              </a:rPr>
              <a:t></a:t>
            </a:r>
          </a:p>
          <a:p>
            <a:pPr marL="228600" indent="-228600"/>
            <a:r>
              <a:rPr lang="en-US" sz="2000">
                <a:sym typeface="Wingdings" panose="05000000000000000000" pitchFamily="2" charset="2"/>
              </a:rPr>
              <a:t>Several experiments possible!</a:t>
            </a:r>
            <a:endParaRPr lang="en-US" sz="2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5BD2A5-7648-0BB2-4D8A-D55153707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Experiment at BNL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9EEA061-AA03-5372-F325-E11E1BD342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769629"/>
            <a:ext cx="3096344" cy="2322259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E8A70-B074-D006-BECE-D21C868C2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August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79B74-E218-31DF-540C-62E510716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Stephen Brooks, sbrooks@bnl.gov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C75E8-EFF9-E6E3-D19C-F1EF41C44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9DEF3-38EA-44F2-924B-3AA3B76DF1B8}" type="slidenum">
              <a:rPr lang="en-GB" altLang="en-US" smtClean="0"/>
              <a:pPr>
                <a:defRPr/>
              </a:pPr>
              <a:t>2</a:t>
            </a:fld>
            <a:endParaRPr lang="en-GB" altLang="en-US"/>
          </a:p>
        </p:txBody>
      </p:sp>
      <p:pic>
        <p:nvPicPr>
          <p:cNvPr id="8" name="Content Placeholder 7" descr="A metal object on a table&#10;&#10;Description automatically generated">
            <a:extLst>
              <a:ext uri="{FF2B5EF4-FFF2-40B4-BE49-F238E27FC236}">
                <a16:creationId xmlns:a16="http://schemas.microsoft.com/office/drawing/2014/main" id="{FB8B0829-3D4C-F043-C4FE-1E92568A56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1362368"/>
            <a:ext cx="3096344" cy="2322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BCE477-E6AF-1F6C-29FB-1B9FF10890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0" b="15243"/>
          <a:stretch>
            <a:fillRect/>
          </a:stretch>
        </p:blipFill>
        <p:spPr>
          <a:xfrm>
            <a:off x="67124" y="4081017"/>
            <a:ext cx="3774156" cy="2160240"/>
          </a:xfrm>
          <a:prstGeom prst="rect">
            <a:avLst/>
          </a:prstGeom>
        </p:spPr>
      </p:pic>
      <p:sp>
        <p:nvSpPr>
          <p:cNvPr id="14" name="TextBox 14">
            <a:extLst>
              <a:ext uri="{FF2B5EF4-FFF2-40B4-BE49-F238E27FC236}">
                <a16:creationId xmlns:a16="http://schemas.microsoft.com/office/drawing/2014/main" id="{6544B7C7-102D-2111-F23B-B2EB238D8D20}"/>
              </a:ext>
            </a:extLst>
          </p:cNvPr>
          <p:cNvSpPr txBox="1"/>
          <p:nvPr/>
        </p:nvSpPr>
        <p:spPr>
          <a:xfrm>
            <a:off x="67124" y="4081017"/>
            <a:ext cx="2776684" cy="246221"/>
          </a:xfrm>
          <a:prstGeom prst="rect">
            <a:avLst/>
          </a:prstGeom>
          <a:solidFill>
            <a:srgbClr val="000000">
              <a:alpha val="10196"/>
            </a:srgb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1000">
                <a:solidFill>
                  <a:schemeClr val="bg1"/>
                </a:solidFill>
              </a:rPr>
              <a:t>Ion trap: insulator + aluminium rod electrodes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28EC5210-04F0-52ED-E599-2D32E2F94A4F}"/>
              </a:ext>
            </a:extLst>
          </p:cNvPr>
          <p:cNvSpPr txBox="1"/>
          <p:nvPr/>
        </p:nvSpPr>
        <p:spPr>
          <a:xfrm>
            <a:off x="6012160" y="1365806"/>
            <a:ext cx="1656184" cy="246221"/>
          </a:xfrm>
          <a:prstGeom prst="rect">
            <a:avLst/>
          </a:prstGeom>
          <a:solidFill>
            <a:srgbClr val="000000">
              <a:alpha val="10196"/>
            </a:srgb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1000">
                <a:solidFill>
                  <a:schemeClr val="bg1"/>
                </a:solidFill>
              </a:rPr>
              <a:t>Vacuum chamber and lab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6FFCC15E-C70D-820F-3A92-B6D1C90C9D20}"/>
              </a:ext>
            </a:extLst>
          </p:cNvPr>
          <p:cNvSpPr txBox="1"/>
          <p:nvPr/>
        </p:nvSpPr>
        <p:spPr>
          <a:xfrm>
            <a:off x="6540134" y="6082349"/>
            <a:ext cx="22564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1000"/>
              <a:t>Cooling lasers at 397nm and 866nm</a:t>
            </a: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613610E1-6177-F118-A2B7-0C4DAE6330CC}"/>
              </a:ext>
            </a:extLst>
          </p:cNvPr>
          <p:cNvSpPr txBox="1"/>
          <p:nvPr/>
        </p:nvSpPr>
        <p:spPr>
          <a:xfrm>
            <a:off x="3563207" y="1362368"/>
            <a:ext cx="1368152" cy="246221"/>
          </a:xfrm>
          <a:prstGeom prst="rect">
            <a:avLst/>
          </a:prstGeom>
          <a:solidFill>
            <a:srgbClr val="000000">
              <a:alpha val="10196"/>
            </a:srgb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1000">
                <a:solidFill>
                  <a:schemeClr val="bg1"/>
                </a:solidFill>
              </a:rPr>
              <a:t>Booster simulation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8CB5995-F843-FBDA-FF8D-503BDABA930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21487" y="4559404"/>
            <a:ext cx="1846657" cy="168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46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3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88504</TotalTime>
  <Words>229</Words>
  <Application>Microsoft Office PowerPoint</Application>
  <PresentationFormat>On-screen Show (4:3)</PresentationFormat>
  <Paragraphs>45</Paragraphs>
  <Slides>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1_Office Theme</vt:lpstr>
      <vt:lpstr>Ion Trap and Coulomb Crystals</vt:lpstr>
      <vt:lpstr>Experiment at BNL</vt:lpstr>
    </vt:vector>
  </TitlesOfParts>
  <Company>STFC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Magnet?</dc:title>
  <dc:creator>Stephen Brooks</dc:creator>
  <cp:lastModifiedBy>Brooks, Stephen</cp:lastModifiedBy>
  <cp:revision>1605</cp:revision>
  <dcterms:created xsi:type="dcterms:W3CDTF">2012-11-14T19:21:06Z</dcterms:created>
  <dcterms:modified xsi:type="dcterms:W3CDTF">2026-08-05T18:40:02Z</dcterms:modified>
</cp:coreProperties>
</file>